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slideLayouts/slideLayout4.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650" r:id="rId2"/>
    <p:sldMasterId id="2147483652" r:id="rId3"/>
    <p:sldMasterId id="2147483656" r:id="rId4"/>
  </p:sldMasterIdLst>
  <p:notesMasterIdLst>
    <p:notesMasterId r:id="rId16"/>
  </p:notesMasterIdLst>
  <p:sldIdLst>
    <p:sldId id="256" r:id="rId5"/>
    <p:sldId id="259" r:id="rId6"/>
    <p:sldId id="262" r:id="rId7"/>
    <p:sldId id="263" r:id="rId8"/>
    <p:sldId id="265" r:id="rId9"/>
    <p:sldId id="264" r:id="rId10"/>
    <p:sldId id="266" r:id="rId11"/>
    <p:sldId id="267" r:id="rId12"/>
    <p:sldId id="268" r:id="rId13"/>
    <p:sldId id="269" r:id="rId14"/>
    <p:sldId id="261"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63B83"/>
    <a:srgbClr val="C3C4D9"/>
    <a:srgbClr val="B8B8D1"/>
    <a:srgbClr val="F9D4B6"/>
    <a:srgbClr val="EDAD80"/>
    <a:srgbClr val="E46B2F"/>
    <a:srgbClr val="ED6B1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875"/>
    <p:restoredTop sz="95429" autoAdjust="0"/>
  </p:normalViewPr>
  <p:slideViewPr>
    <p:cSldViewPr snapToGrid="0" snapToObjects="1">
      <p:cViewPr varScale="1">
        <p:scale>
          <a:sx n="110" d="100"/>
          <a:sy n="110" d="100"/>
        </p:scale>
        <p:origin x="696" y="10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slideMaster" Target="slideMasters/slideMaster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D0388D2-0D79-45A5-A897-BD92DDD4DA7B}" type="datetimeFigureOut">
              <a:rPr lang="en-GB" smtClean="0"/>
              <a:t>03/06/2019</a:t>
            </a:fld>
            <a:endParaRPr lang="en-GB"/>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48A0793-5824-4DDD-8E57-396D4896C4FE}" type="slidenum">
              <a:rPr lang="en-GB" smtClean="0"/>
              <a:t>‹#›</a:t>
            </a:fld>
            <a:endParaRPr lang="en-GB"/>
          </a:p>
        </p:txBody>
      </p:sp>
    </p:spTree>
    <p:extLst>
      <p:ext uri="{BB962C8B-B14F-4D97-AF65-F5344CB8AC3E}">
        <p14:creationId xmlns:p14="http://schemas.microsoft.com/office/powerpoint/2010/main" val="26149904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48A0793-5824-4DDD-8E57-396D4896C4FE}" type="slidenum">
              <a:rPr lang="en-GB" smtClean="0"/>
              <a:t>2</a:t>
            </a:fld>
            <a:endParaRPr lang="en-GB"/>
          </a:p>
        </p:txBody>
      </p:sp>
    </p:spTree>
    <p:extLst>
      <p:ext uri="{BB962C8B-B14F-4D97-AF65-F5344CB8AC3E}">
        <p14:creationId xmlns:p14="http://schemas.microsoft.com/office/powerpoint/2010/main" val="14958870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48A0793-5824-4DDD-8E57-396D4896C4FE}" type="slidenum">
              <a:rPr lang="en-GB" smtClean="0"/>
              <a:t>5</a:t>
            </a:fld>
            <a:endParaRPr lang="en-GB"/>
          </a:p>
        </p:txBody>
      </p:sp>
    </p:spTree>
    <p:extLst>
      <p:ext uri="{BB962C8B-B14F-4D97-AF65-F5344CB8AC3E}">
        <p14:creationId xmlns:p14="http://schemas.microsoft.com/office/powerpoint/2010/main" val="10611838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1142452" y="3531477"/>
            <a:ext cx="9144000" cy="733096"/>
          </a:xfrm>
          <a:prstGeom prst="rect">
            <a:avLst/>
          </a:prstGeom>
        </p:spPr>
        <p:txBody>
          <a:bodyPr lIns="0" tIns="0" rIns="0" bIns="0" anchor="t"/>
          <a:lstStyle>
            <a:lvl1pPr algn="l">
              <a:defRPr sz="4400" b="1" i="0" baseline="0">
                <a:solidFill>
                  <a:schemeClr val="bg1"/>
                </a:solidFill>
                <a:latin typeface="Arial" charset="0"/>
                <a:ea typeface="Arial" charset="0"/>
                <a:cs typeface="Arial" charset="0"/>
              </a:defRPr>
            </a:lvl1pPr>
          </a:lstStyle>
          <a:p>
            <a:r>
              <a:rPr lang="en-US" dirty="0" smtClean="0"/>
              <a:t>Title</a:t>
            </a:r>
            <a:endParaRPr lang="en-US" dirty="0"/>
          </a:p>
        </p:txBody>
      </p:sp>
    </p:spTree>
    <p:extLst>
      <p:ext uri="{BB962C8B-B14F-4D97-AF65-F5344CB8AC3E}">
        <p14:creationId xmlns:p14="http://schemas.microsoft.com/office/powerpoint/2010/main" val="7410729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1153512" y="587760"/>
            <a:ext cx="9144000" cy="635491"/>
          </a:xfrm>
          <a:prstGeom prst="rect">
            <a:avLst/>
          </a:prstGeom>
        </p:spPr>
        <p:txBody>
          <a:bodyPr lIns="0" tIns="0" rIns="0" bIns="0" anchor="t"/>
          <a:lstStyle>
            <a:lvl1pPr algn="l">
              <a:defRPr sz="4000" b="1" i="0">
                <a:solidFill>
                  <a:srgbClr val="263B83"/>
                </a:solidFill>
                <a:latin typeface="Arial" charset="0"/>
                <a:ea typeface="Arial" charset="0"/>
                <a:cs typeface="Arial" charset="0"/>
              </a:defRPr>
            </a:lvl1pPr>
          </a:lstStyle>
          <a:p>
            <a:r>
              <a:rPr lang="en-US" dirty="0" smtClean="0"/>
              <a:t>Section Title</a:t>
            </a:r>
            <a:endParaRPr lang="en-US" dirty="0"/>
          </a:p>
        </p:txBody>
      </p:sp>
      <p:sp>
        <p:nvSpPr>
          <p:cNvPr id="3" name="Subtitle 2"/>
          <p:cNvSpPr>
            <a:spLocks noGrp="1"/>
          </p:cNvSpPr>
          <p:nvPr>
            <p:ph type="subTitle" idx="1" hasCustomPrompt="1"/>
          </p:nvPr>
        </p:nvSpPr>
        <p:spPr>
          <a:xfrm>
            <a:off x="1153512" y="3065488"/>
            <a:ext cx="9144000" cy="3087973"/>
          </a:xfrm>
          <a:prstGeom prst="rect">
            <a:avLst/>
          </a:prstGeom>
        </p:spPr>
        <p:txBody>
          <a:bodyPr lIns="0" tIns="0" rIns="0" bIns="0"/>
          <a:lstStyle>
            <a:lvl1pPr marL="285750" indent="-285750" algn="l">
              <a:buFont typeface="Arial" charset="0"/>
              <a:buChar char="•"/>
              <a:defRPr sz="1800">
                <a:latin typeface="Arial" charset="0"/>
                <a:ea typeface="Arial" charset="0"/>
                <a:cs typeface="Arial"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Text</a:t>
            </a:r>
            <a:endParaRPr lang="en-US" dirty="0"/>
          </a:p>
        </p:txBody>
      </p:sp>
    </p:spTree>
    <p:extLst>
      <p:ext uri="{BB962C8B-B14F-4D97-AF65-F5344CB8AC3E}">
        <p14:creationId xmlns:p14="http://schemas.microsoft.com/office/powerpoint/2010/main" val="8237676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1169274" y="1563798"/>
            <a:ext cx="9720000" cy="720000"/>
          </a:xfrm>
          <a:prstGeom prst="rect">
            <a:avLst/>
          </a:prstGeom>
        </p:spPr>
        <p:txBody>
          <a:bodyPr lIns="0" tIns="0" rIns="0" bIns="0" anchor="t"/>
          <a:lstStyle>
            <a:lvl1pPr algn="l">
              <a:defRPr sz="3400" b="1" i="0">
                <a:solidFill>
                  <a:srgbClr val="263B83"/>
                </a:solidFill>
                <a:latin typeface="Arial" charset="0"/>
                <a:ea typeface="Arial" charset="0"/>
                <a:cs typeface="Arial" charset="0"/>
              </a:defRPr>
            </a:lvl1pPr>
          </a:lstStyle>
          <a:p>
            <a:r>
              <a:rPr lang="en-US" dirty="0" smtClean="0"/>
              <a:t>Heading</a:t>
            </a:r>
            <a:endParaRPr lang="en-US" dirty="0"/>
          </a:p>
        </p:txBody>
      </p:sp>
      <p:sp>
        <p:nvSpPr>
          <p:cNvPr id="3" name="Subtitle 2"/>
          <p:cNvSpPr>
            <a:spLocks noGrp="1"/>
          </p:cNvSpPr>
          <p:nvPr>
            <p:ph type="subTitle" idx="1" hasCustomPrompt="1"/>
          </p:nvPr>
        </p:nvSpPr>
        <p:spPr>
          <a:xfrm>
            <a:off x="1169276" y="2571092"/>
            <a:ext cx="9720000" cy="3600000"/>
          </a:xfrm>
          <a:prstGeom prst="rect">
            <a:avLst/>
          </a:prstGeom>
        </p:spPr>
        <p:txBody>
          <a:bodyPr lIns="0" tIns="0" rIns="0" bIns="0" numCol="1" anchor="t"/>
          <a:lstStyle>
            <a:lvl1pPr marL="285750" indent="-285750" algn="l">
              <a:buSzPct val="90000"/>
              <a:buFont typeface="Arial" charset="0"/>
              <a:buChar char="•"/>
              <a:defRPr sz="1800" b="0" i="0">
                <a:solidFill>
                  <a:schemeClr val="tx1"/>
                </a:solidFill>
                <a:latin typeface="Arial" charset="0"/>
                <a:ea typeface="Arial" charset="0"/>
                <a:cs typeface="Arial"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Text here</a:t>
            </a:r>
            <a:endParaRPr lang="en-US" dirty="0"/>
          </a:p>
        </p:txBody>
      </p:sp>
    </p:spTree>
    <p:extLst>
      <p:ext uri="{BB962C8B-B14F-4D97-AF65-F5344CB8AC3E}">
        <p14:creationId xmlns:p14="http://schemas.microsoft.com/office/powerpoint/2010/main" val="15513439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12" name="Rectangle 11"/>
          <p:cNvSpPr/>
          <p:nvPr userDrawn="1"/>
        </p:nvSpPr>
        <p:spPr>
          <a:xfrm>
            <a:off x="6209274" y="2571092"/>
            <a:ext cx="4680000" cy="3600000"/>
          </a:xfrm>
          <a:prstGeom prst="rect">
            <a:avLst/>
          </a:prstGeom>
          <a:solidFill>
            <a:srgbClr val="C3C4D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 name="Text Placeholder 2"/>
          <p:cNvSpPr>
            <a:spLocks noGrp="1"/>
          </p:cNvSpPr>
          <p:nvPr>
            <p:ph type="body" idx="1" hasCustomPrompt="1"/>
          </p:nvPr>
        </p:nvSpPr>
        <p:spPr>
          <a:xfrm>
            <a:off x="1169276" y="2571092"/>
            <a:ext cx="4680000" cy="3600000"/>
          </a:xfrm>
          <a:prstGeom prst="rect">
            <a:avLst/>
          </a:prstGeom>
        </p:spPr>
        <p:txBody>
          <a:bodyPr lIns="0" tIns="0" rIns="0" bIns="0" anchor="t">
            <a:normAutofit/>
          </a:bodyPr>
          <a:lstStyle>
            <a:lvl1pPr marL="285750" indent="-285750">
              <a:buSzPct val="90000"/>
              <a:buFont typeface="Arial" charset="0"/>
              <a:buChar char="•"/>
              <a:defRPr sz="1800" b="0" i="0">
                <a:latin typeface="Arial" charset="0"/>
                <a:ea typeface="Arial" charset="0"/>
                <a:cs typeface="Arial"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Body text</a:t>
            </a:r>
          </a:p>
        </p:txBody>
      </p:sp>
      <p:sp>
        <p:nvSpPr>
          <p:cNvPr id="5" name="Text Placeholder 4"/>
          <p:cNvSpPr>
            <a:spLocks noGrp="1"/>
          </p:cNvSpPr>
          <p:nvPr>
            <p:ph type="body" sz="quarter" idx="3" hasCustomPrompt="1"/>
          </p:nvPr>
        </p:nvSpPr>
        <p:spPr>
          <a:xfrm>
            <a:off x="6398461" y="2760281"/>
            <a:ext cx="4320000" cy="3240000"/>
          </a:xfrm>
          <a:prstGeom prst="rect">
            <a:avLst/>
          </a:prstGeom>
        </p:spPr>
        <p:txBody>
          <a:bodyPr lIns="0" tIns="0" rIns="0" bIns="0" anchor="t">
            <a:normAutofit/>
          </a:bodyPr>
          <a:lstStyle>
            <a:lvl1pPr marL="0" indent="0">
              <a:buNone/>
              <a:defRPr sz="1800" b="0" i="0">
                <a:latin typeface="Arial" charset="0"/>
                <a:ea typeface="Arial" charset="0"/>
                <a:cs typeface="Arial"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Body text</a:t>
            </a:r>
          </a:p>
        </p:txBody>
      </p:sp>
      <p:sp>
        <p:nvSpPr>
          <p:cNvPr id="13" name="Title 1"/>
          <p:cNvSpPr>
            <a:spLocks noGrp="1"/>
          </p:cNvSpPr>
          <p:nvPr>
            <p:ph type="title" hasCustomPrompt="1"/>
          </p:nvPr>
        </p:nvSpPr>
        <p:spPr>
          <a:xfrm>
            <a:off x="1169276" y="1563798"/>
            <a:ext cx="9720000" cy="720000"/>
          </a:xfrm>
          <a:prstGeom prst="rect">
            <a:avLst/>
          </a:prstGeom>
        </p:spPr>
        <p:txBody>
          <a:bodyPr lIns="0" tIns="0" rIns="0" bIns="0"/>
          <a:lstStyle>
            <a:lvl1pPr>
              <a:defRPr sz="3400" b="1" i="0">
                <a:solidFill>
                  <a:srgbClr val="263B83"/>
                </a:solidFill>
                <a:latin typeface="Arial" charset="0"/>
                <a:ea typeface="Arial" charset="0"/>
                <a:cs typeface="Arial" charset="0"/>
              </a:defRPr>
            </a:lvl1pPr>
          </a:lstStyle>
          <a:p>
            <a:r>
              <a:rPr lang="en-US" dirty="0" smtClean="0"/>
              <a:t>Heading</a:t>
            </a:r>
            <a:endParaRPr lang="en-US" dirty="0"/>
          </a:p>
        </p:txBody>
      </p:sp>
    </p:spTree>
    <p:extLst>
      <p:ext uri="{BB962C8B-B14F-4D97-AF65-F5344CB8AC3E}">
        <p14:creationId xmlns:p14="http://schemas.microsoft.com/office/powerpoint/2010/main" val="28000793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5" Type="http://schemas.openxmlformats.org/officeDocument/2006/relationships/hyperlink" Target="http://www.foodafactoflife.org.uk/" TargetMode="External"/><Relationship Id="rId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theme" Target="../theme/theme2.xml"/><Relationship Id="rId1" Type="http://schemas.openxmlformats.org/officeDocument/2006/relationships/slideLayout" Target="../slideLayouts/slideLayout2.xml"/><Relationship Id="rId4" Type="http://schemas.openxmlformats.org/officeDocument/2006/relationships/hyperlink" Target="http://www.foodafactoflife.org.uk/" TargetMode="External"/></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theme" Target="../theme/theme3.xml"/><Relationship Id="rId1" Type="http://schemas.openxmlformats.org/officeDocument/2006/relationships/slideLayout" Target="../slideLayouts/slideLayout3.xml"/><Relationship Id="rId4" Type="http://schemas.openxmlformats.org/officeDocument/2006/relationships/hyperlink" Target="http://www.foodafactoflife.org.uk/" TargetMode="External"/></Relationships>
</file>

<file path=ppt/slideMasters/_rels/slideMaster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theme" Target="../theme/theme4.xml"/><Relationship Id="rId1" Type="http://schemas.openxmlformats.org/officeDocument/2006/relationships/slideLayout" Target="../slideLayouts/slideLayout4.xml"/><Relationship Id="rId4" Type="http://schemas.openxmlformats.org/officeDocument/2006/relationships/hyperlink" Target="http://www.foodafactoflife.org.uk/"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pic>
        <p:nvPicPr>
          <p:cNvPr id="8" name="Picture 7"/>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9439453" y="358589"/>
            <a:ext cx="2044335" cy="1435165"/>
          </a:xfrm>
          <a:prstGeom prst="rect">
            <a:avLst/>
          </a:prstGeom>
        </p:spPr>
      </p:pic>
      <p:sp>
        <p:nvSpPr>
          <p:cNvPr id="9" name="TextBox 8"/>
          <p:cNvSpPr txBox="1"/>
          <p:nvPr userDrawn="1"/>
        </p:nvSpPr>
        <p:spPr>
          <a:xfrm>
            <a:off x="1156447" y="6539528"/>
            <a:ext cx="10721788" cy="138499"/>
          </a:xfrm>
          <a:prstGeom prst="rect">
            <a:avLst/>
          </a:prstGeom>
          <a:noFill/>
        </p:spPr>
        <p:txBody>
          <a:bodyPr wrap="square" lIns="0" tIns="0" rIns="0" bIns="0" rtlCol="0">
            <a:spAutoFit/>
          </a:bodyPr>
          <a:lstStyle/>
          <a:p>
            <a:pPr algn="r"/>
            <a:r>
              <a:rPr lang="en-US" sz="900" b="0" i="0" dirty="0" smtClean="0">
                <a:solidFill>
                  <a:schemeClr val="tx1"/>
                </a:solidFill>
                <a:latin typeface="Arial" charset="0"/>
                <a:ea typeface="Arial" charset="0"/>
                <a:cs typeface="Arial" charset="0"/>
                <a:hlinkClick r:id="rId5"/>
              </a:rPr>
              <a:t>www.foodafactoflife.org.uk</a:t>
            </a:r>
            <a:r>
              <a:rPr lang="en-US" sz="900" b="0" i="0" baseline="0" dirty="0" smtClean="0">
                <a:solidFill>
                  <a:schemeClr val="tx1"/>
                </a:solidFill>
                <a:latin typeface="Arial" charset="0"/>
                <a:ea typeface="Arial" charset="0"/>
                <a:cs typeface="Arial" charset="0"/>
              </a:rPr>
              <a:t>    </a:t>
            </a:r>
            <a:r>
              <a:rPr lang="en-US" sz="900" b="0" i="0" dirty="0" smtClean="0">
                <a:solidFill>
                  <a:schemeClr val="tx1"/>
                </a:solidFill>
                <a:latin typeface="Arial" charset="0"/>
                <a:ea typeface="Arial" charset="0"/>
                <a:cs typeface="Arial" charset="0"/>
              </a:rPr>
              <a:t>©</a:t>
            </a:r>
            <a:r>
              <a:rPr lang="en-US" sz="900" b="0" i="0" baseline="0" dirty="0" smtClean="0">
                <a:solidFill>
                  <a:schemeClr val="tx1"/>
                </a:solidFill>
                <a:latin typeface="Arial" charset="0"/>
                <a:ea typeface="Arial" charset="0"/>
                <a:cs typeface="Arial" charset="0"/>
              </a:rPr>
              <a:t> Food – </a:t>
            </a:r>
            <a:r>
              <a:rPr lang="en-US" sz="900" b="0" i="0" dirty="0" smtClean="0">
                <a:solidFill>
                  <a:schemeClr val="tx1"/>
                </a:solidFill>
                <a:latin typeface="Arial" charset="0"/>
                <a:ea typeface="Arial" charset="0"/>
                <a:cs typeface="Arial" charset="0"/>
              </a:rPr>
              <a:t>a fact of life 2019</a:t>
            </a:r>
            <a:endParaRPr lang="en-US" sz="900" b="0" i="0" dirty="0">
              <a:solidFill>
                <a:schemeClr val="tx1"/>
              </a:solidFill>
              <a:latin typeface="Arial" charset="0"/>
              <a:ea typeface="Arial" charset="0"/>
              <a:cs typeface="Arial" charset="0"/>
            </a:endParaRPr>
          </a:p>
        </p:txBody>
      </p:sp>
    </p:spTree>
    <p:extLst>
      <p:ext uri="{BB962C8B-B14F-4D97-AF65-F5344CB8AC3E}">
        <p14:creationId xmlns:p14="http://schemas.microsoft.com/office/powerpoint/2010/main" val="1328885048"/>
      </p:ext>
    </p:extLst>
  </p:cSld>
  <p:clrMap bg1="lt1" tx1="dk1" bg2="lt2" tx2="dk2" accent1="accent1" accent2="accent2" accent3="accent3" accent4="accent4" accent5="accent5" accent6="accent6" hlink="hlink" folHlink="folHlink"/>
  <p:sldLayoutIdLst>
    <p:sldLayoutId id="2147483649"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9" name="TextBox 8"/>
          <p:cNvSpPr txBox="1"/>
          <p:nvPr userDrawn="1"/>
        </p:nvSpPr>
        <p:spPr>
          <a:xfrm>
            <a:off x="1156447" y="6539528"/>
            <a:ext cx="10721788" cy="138499"/>
          </a:xfrm>
          <a:prstGeom prst="rect">
            <a:avLst/>
          </a:prstGeom>
          <a:noFill/>
        </p:spPr>
        <p:txBody>
          <a:bodyPr wrap="square" lIns="0" tIns="0" rIns="0" bIns="0" rtlCol="0">
            <a:spAutoFit/>
          </a:bodyPr>
          <a:lstStyle/>
          <a:p>
            <a:pPr algn="r"/>
            <a:r>
              <a:rPr lang="en-US" sz="900" b="0" i="0" dirty="0" smtClean="0">
                <a:solidFill>
                  <a:schemeClr val="tx1"/>
                </a:solidFill>
                <a:latin typeface="Arial" charset="0"/>
                <a:ea typeface="Arial" charset="0"/>
                <a:cs typeface="Arial" charset="0"/>
                <a:hlinkClick r:id="rId4"/>
              </a:rPr>
              <a:t>www.foodafactoflife.org.uk</a:t>
            </a:r>
            <a:r>
              <a:rPr lang="en-US" sz="900" b="0" i="0" baseline="0" dirty="0" smtClean="0">
                <a:solidFill>
                  <a:schemeClr val="tx1"/>
                </a:solidFill>
                <a:latin typeface="Arial" charset="0"/>
                <a:ea typeface="Arial" charset="0"/>
                <a:cs typeface="Arial" charset="0"/>
              </a:rPr>
              <a:t>    </a:t>
            </a:r>
            <a:r>
              <a:rPr lang="en-US" sz="900" b="0" i="0" dirty="0" smtClean="0">
                <a:solidFill>
                  <a:schemeClr val="tx1"/>
                </a:solidFill>
                <a:latin typeface="Arial" charset="0"/>
                <a:ea typeface="Arial" charset="0"/>
                <a:cs typeface="Arial" charset="0"/>
              </a:rPr>
              <a:t>© Food – a fact of life 2019</a:t>
            </a:r>
            <a:endParaRPr lang="en-US" sz="900" b="0" i="0" dirty="0">
              <a:solidFill>
                <a:schemeClr val="tx1"/>
              </a:solidFill>
              <a:latin typeface="Arial" charset="0"/>
              <a:ea typeface="Arial" charset="0"/>
              <a:cs typeface="Arial" charset="0"/>
            </a:endParaRPr>
          </a:p>
        </p:txBody>
      </p:sp>
    </p:spTree>
    <p:extLst>
      <p:ext uri="{BB962C8B-B14F-4D97-AF65-F5344CB8AC3E}">
        <p14:creationId xmlns:p14="http://schemas.microsoft.com/office/powerpoint/2010/main" val="1498317190"/>
      </p:ext>
    </p:extLst>
  </p:cSld>
  <p:clrMap bg1="lt1" tx1="dk1" bg2="lt2" tx2="dk2" accent1="accent1" accent2="accent2" accent3="accent3" accent4="accent4" accent5="accent5" accent6="accent6" hlink="hlink" folHlink="folHlink"/>
  <p:sldLayoutIdLst>
    <p:sldLayoutId id="2147483651"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9" name="TextBox 8"/>
          <p:cNvSpPr txBox="1"/>
          <p:nvPr userDrawn="1"/>
        </p:nvSpPr>
        <p:spPr>
          <a:xfrm>
            <a:off x="1156447" y="6539528"/>
            <a:ext cx="10721788" cy="138499"/>
          </a:xfrm>
          <a:prstGeom prst="rect">
            <a:avLst/>
          </a:prstGeom>
          <a:noFill/>
        </p:spPr>
        <p:txBody>
          <a:bodyPr wrap="square" lIns="0" tIns="0" rIns="0" bIns="0" rtlCol="0">
            <a:spAutoFit/>
          </a:bodyPr>
          <a:lstStyle/>
          <a:p>
            <a:pPr algn="r"/>
            <a:r>
              <a:rPr lang="en-US" sz="900" b="0" i="0" dirty="0" smtClean="0">
                <a:solidFill>
                  <a:schemeClr val="tx1"/>
                </a:solidFill>
                <a:latin typeface="Arial" charset="0"/>
                <a:ea typeface="Arial" charset="0"/>
                <a:cs typeface="Arial" charset="0"/>
                <a:hlinkClick r:id="rId4"/>
              </a:rPr>
              <a:t>www.foodafactoflife.org.uk</a:t>
            </a:r>
            <a:r>
              <a:rPr lang="en-US" sz="900" b="0" i="0" baseline="0" dirty="0" smtClean="0">
                <a:solidFill>
                  <a:schemeClr val="tx1"/>
                </a:solidFill>
                <a:latin typeface="Arial" charset="0"/>
                <a:ea typeface="Arial" charset="0"/>
                <a:cs typeface="Arial" charset="0"/>
              </a:rPr>
              <a:t>    </a:t>
            </a:r>
            <a:r>
              <a:rPr lang="en-US" sz="900" b="0" i="0" dirty="0" smtClean="0">
                <a:solidFill>
                  <a:schemeClr val="tx1"/>
                </a:solidFill>
                <a:latin typeface="Arial" charset="0"/>
                <a:ea typeface="Arial" charset="0"/>
                <a:cs typeface="Arial" charset="0"/>
              </a:rPr>
              <a:t>© Food – a fact of life 2019</a:t>
            </a:r>
            <a:endParaRPr lang="en-US" sz="900" b="0" i="0" dirty="0">
              <a:solidFill>
                <a:schemeClr val="tx1"/>
              </a:solidFill>
              <a:latin typeface="Arial" charset="0"/>
              <a:ea typeface="Arial" charset="0"/>
              <a:cs typeface="Arial" charset="0"/>
            </a:endParaRPr>
          </a:p>
        </p:txBody>
      </p:sp>
    </p:spTree>
    <p:extLst>
      <p:ext uri="{BB962C8B-B14F-4D97-AF65-F5344CB8AC3E}">
        <p14:creationId xmlns:p14="http://schemas.microsoft.com/office/powerpoint/2010/main" val="1822393236"/>
      </p:ext>
    </p:extLst>
  </p:cSld>
  <p:clrMap bg1="lt1" tx1="dk1" bg2="lt2" tx2="dk2" accent1="accent1" accent2="accent2" accent3="accent3" accent4="accent4" accent5="accent5" accent6="accent6" hlink="hlink" folHlink="folHlink"/>
  <p:sldLayoutIdLst>
    <p:sldLayoutId id="2147483653"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8" name="TextBox 7"/>
          <p:cNvSpPr txBox="1"/>
          <p:nvPr userDrawn="1"/>
        </p:nvSpPr>
        <p:spPr>
          <a:xfrm>
            <a:off x="1156447" y="6539528"/>
            <a:ext cx="10721788" cy="138499"/>
          </a:xfrm>
          <a:prstGeom prst="rect">
            <a:avLst/>
          </a:prstGeom>
          <a:noFill/>
        </p:spPr>
        <p:txBody>
          <a:bodyPr wrap="square" lIns="0" tIns="0" rIns="0" bIns="0" rtlCol="0">
            <a:spAutoFit/>
          </a:bodyPr>
          <a:lstStyle/>
          <a:p>
            <a:pPr algn="r"/>
            <a:r>
              <a:rPr lang="en-US" sz="900" b="0" i="0" dirty="0" smtClean="0">
                <a:solidFill>
                  <a:schemeClr val="tx1"/>
                </a:solidFill>
                <a:latin typeface="Arial" charset="0"/>
                <a:ea typeface="Arial" charset="0"/>
                <a:cs typeface="Arial" charset="0"/>
                <a:hlinkClick r:id="rId4"/>
              </a:rPr>
              <a:t>www.foodafactoflife.org.uk</a:t>
            </a:r>
            <a:r>
              <a:rPr lang="en-US" sz="900" b="0" i="0" baseline="0" dirty="0" smtClean="0">
                <a:solidFill>
                  <a:schemeClr val="tx1"/>
                </a:solidFill>
                <a:latin typeface="Arial" charset="0"/>
                <a:ea typeface="Arial" charset="0"/>
                <a:cs typeface="Arial" charset="0"/>
              </a:rPr>
              <a:t>    </a:t>
            </a:r>
            <a:r>
              <a:rPr lang="en-US" sz="900" b="0" i="0" dirty="0" smtClean="0">
                <a:solidFill>
                  <a:schemeClr val="tx1"/>
                </a:solidFill>
                <a:latin typeface="Arial" charset="0"/>
                <a:ea typeface="Arial" charset="0"/>
                <a:cs typeface="Arial" charset="0"/>
              </a:rPr>
              <a:t>© Food – a fact of life 2019</a:t>
            </a:r>
            <a:endParaRPr lang="en-US" sz="900" b="0" i="0" dirty="0">
              <a:solidFill>
                <a:schemeClr val="tx1"/>
              </a:solidFill>
              <a:latin typeface="Arial" charset="0"/>
              <a:ea typeface="Arial" charset="0"/>
              <a:cs typeface="Arial" charset="0"/>
            </a:endParaRPr>
          </a:p>
        </p:txBody>
      </p:sp>
    </p:spTree>
    <p:extLst>
      <p:ext uri="{BB962C8B-B14F-4D97-AF65-F5344CB8AC3E}">
        <p14:creationId xmlns:p14="http://schemas.microsoft.com/office/powerpoint/2010/main" val="1788143608"/>
      </p:ext>
    </p:extLst>
  </p:cSld>
  <p:clrMap bg1="lt1" tx1="dk1" bg2="lt2" tx2="dk2" accent1="accent1" accent2="accent2" accent3="accent3" accent4="accent4" accent5="accent5" accent6="accent6" hlink="hlink" folHlink="folHlink"/>
  <p:sldLayoutIdLst>
    <p:sldLayoutId id="2147483661"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2.jpeg"/><Relationship Id="rId7" Type="http://schemas.openxmlformats.org/officeDocument/2006/relationships/image" Target="../media/image16.jpeg"/><Relationship Id="rId2" Type="http://schemas.openxmlformats.org/officeDocument/2006/relationships/image" Target="../media/image11.jpeg"/><Relationship Id="rId1" Type="http://schemas.openxmlformats.org/officeDocument/2006/relationships/slideLayout" Target="../slideLayouts/slideLayout3.xml"/><Relationship Id="rId6" Type="http://schemas.openxmlformats.org/officeDocument/2006/relationships/image" Target="../media/image15.jpeg"/><Relationship Id="rId5" Type="http://schemas.openxmlformats.org/officeDocument/2006/relationships/image" Target="../media/image14.jpeg"/><Relationship Id="rId4" Type="http://schemas.openxmlformats.org/officeDocument/2006/relationships/image" Target="../media/image13.jpe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www.fao.org/worldfoodsituation/foodpricesindex/en/" TargetMode="External"/><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hyperlink" Target="https://www.un.org/en/development/desa/news/population/2015-report.html" TargetMode="External"/><Relationship Id="rId2" Type="http://schemas.openxmlformats.org/officeDocument/2006/relationships/image" Target="../media/image8.jpe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a:t>Food price and food choice</a:t>
            </a:r>
          </a:p>
        </p:txBody>
      </p:sp>
    </p:spTree>
    <p:extLst>
      <p:ext uri="{BB962C8B-B14F-4D97-AF65-F5344CB8AC3E}">
        <p14:creationId xmlns:p14="http://schemas.microsoft.com/office/powerpoint/2010/main" val="19551663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a:t>Food price and food choice</a:t>
            </a:r>
          </a:p>
        </p:txBody>
      </p:sp>
      <p:sp>
        <p:nvSpPr>
          <p:cNvPr id="3" name="Subtitle 2"/>
          <p:cNvSpPr>
            <a:spLocks noGrp="1"/>
          </p:cNvSpPr>
          <p:nvPr>
            <p:ph type="subTitle" idx="1"/>
          </p:nvPr>
        </p:nvSpPr>
        <p:spPr/>
        <p:txBody>
          <a:bodyPr/>
          <a:lstStyle/>
          <a:p>
            <a:pPr marL="0" indent="0">
              <a:buNone/>
            </a:pPr>
            <a:r>
              <a:rPr lang="en-GB" sz="2000" dirty="0"/>
              <a:t>When food prices increase and our budget remains the same, we may have a more limited food choice. What different food choices would you make?</a:t>
            </a:r>
          </a:p>
          <a:p>
            <a:pPr marL="0" indent="0">
              <a:buNone/>
            </a:pPr>
            <a:endParaRPr lang="en-US" sz="2000" dirty="0"/>
          </a:p>
        </p:txBody>
      </p:sp>
      <p:pic>
        <p:nvPicPr>
          <p:cNvPr id="4" name="Picture 7"/>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511762" y="3713956"/>
            <a:ext cx="1050925" cy="696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8"/>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603962" y="4622006"/>
            <a:ext cx="844550" cy="844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9"/>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2576974" y="3645693"/>
            <a:ext cx="731838" cy="976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10"/>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5016962" y="4152106"/>
            <a:ext cx="1666875" cy="1108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11"/>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1272049" y="4434681"/>
            <a:ext cx="1109663" cy="1058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12"/>
          <p:cNvPicPr>
            <a:picLocks noChangeAspect="1"/>
          </p:cNvPicPr>
          <p:nvPr/>
        </p:nvPicPr>
        <p:blipFill>
          <a:blip r:embed="rId7">
            <a:extLst>
              <a:ext uri="{28A0092B-C50C-407E-A947-70E740481C1C}">
                <a14:useLocalDpi xmlns:a14="http://schemas.microsoft.com/office/drawing/2010/main" val="0"/>
              </a:ext>
            </a:extLst>
          </a:blip>
          <a:srcRect/>
          <a:stretch>
            <a:fillRect/>
          </a:stretch>
        </p:blipFill>
        <p:spPr bwMode="auto">
          <a:xfrm>
            <a:off x="6790199" y="3987006"/>
            <a:ext cx="865188" cy="1290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Right Arrow 9"/>
          <p:cNvSpPr/>
          <p:nvPr/>
        </p:nvSpPr>
        <p:spPr>
          <a:xfrm>
            <a:off x="3700131" y="4577556"/>
            <a:ext cx="1238860" cy="630237"/>
          </a:xfrm>
          <a:prstGeom prst="rightArrow">
            <a:avLst/>
          </a:prstGeom>
          <a:solidFill>
            <a:srgbClr val="263B83"/>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sz="2000">
              <a:latin typeface="Arial" panose="020B0604020202020204" pitchFamily="34" charset="0"/>
              <a:cs typeface="Arial" panose="020B0604020202020204" pitchFamily="34" charset="0"/>
            </a:endParaRPr>
          </a:p>
        </p:txBody>
      </p:sp>
      <p:sp>
        <p:nvSpPr>
          <p:cNvPr id="11" name="TextBox 15"/>
          <p:cNvSpPr txBox="1">
            <a:spLocks noChangeArrowheads="1"/>
          </p:cNvSpPr>
          <p:nvPr/>
        </p:nvSpPr>
        <p:spPr bwMode="auto">
          <a:xfrm>
            <a:off x="1245062" y="5523706"/>
            <a:ext cx="2854325"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GB" altLang="en-US" sz="2000">
                <a:latin typeface="Arial" panose="020B0604020202020204" pitchFamily="34" charset="0"/>
                <a:cs typeface="Arial" panose="020B0604020202020204" pitchFamily="34" charset="0"/>
              </a:rPr>
              <a:t>Swapping from fresh fruit and vegetables</a:t>
            </a:r>
          </a:p>
        </p:txBody>
      </p:sp>
      <p:sp>
        <p:nvSpPr>
          <p:cNvPr id="12" name="TextBox 16"/>
          <p:cNvSpPr txBox="1">
            <a:spLocks noChangeArrowheads="1"/>
          </p:cNvSpPr>
          <p:nvPr/>
        </p:nvSpPr>
        <p:spPr bwMode="auto">
          <a:xfrm>
            <a:off x="5232862" y="5487193"/>
            <a:ext cx="2659062"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GB" altLang="en-US" sz="2000">
                <a:latin typeface="Arial" panose="020B0604020202020204" pitchFamily="34" charset="0"/>
                <a:cs typeface="Arial" panose="020B0604020202020204" pitchFamily="34" charset="0"/>
              </a:rPr>
              <a:t>To canned and frozen fruit and vegetables</a:t>
            </a:r>
          </a:p>
        </p:txBody>
      </p:sp>
      <p:sp>
        <p:nvSpPr>
          <p:cNvPr id="13" name="TextBox 17"/>
          <p:cNvSpPr txBox="1">
            <a:spLocks noChangeArrowheads="1"/>
          </p:cNvSpPr>
          <p:nvPr/>
        </p:nvSpPr>
        <p:spPr bwMode="auto">
          <a:xfrm>
            <a:off x="1200612" y="3271043"/>
            <a:ext cx="2854325"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GB" altLang="en-US" sz="2000" dirty="0">
                <a:latin typeface="Arial" panose="020B0604020202020204" pitchFamily="34" charset="0"/>
                <a:cs typeface="Arial" panose="020B0604020202020204" pitchFamily="34" charset="0"/>
              </a:rPr>
              <a:t>For example:</a:t>
            </a:r>
          </a:p>
        </p:txBody>
      </p:sp>
    </p:spTree>
    <p:extLst>
      <p:ext uri="{BB962C8B-B14F-4D97-AF65-F5344CB8AC3E}">
        <p14:creationId xmlns:p14="http://schemas.microsoft.com/office/powerpoint/2010/main" val="10731440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a:t>Food price and food choice</a:t>
            </a:r>
          </a:p>
        </p:txBody>
      </p:sp>
      <p:sp>
        <p:nvSpPr>
          <p:cNvPr id="3" name="Subtitle 2"/>
          <p:cNvSpPr>
            <a:spLocks noGrp="1"/>
          </p:cNvSpPr>
          <p:nvPr>
            <p:ph type="subTitle" idx="1"/>
          </p:nvPr>
        </p:nvSpPr>
        <p:spPr/>
        <p:txBody>
          <a:bodyPr/>
          <a:lstStyle/>
          <a:p>
            <a:pPr marL="0" indent="0" algn="ctr">
              <a:buNone/>
            </a:pPr>
            <a:r>
              <a:rPr lang="en-GB" sz="3600" dirty="0" smtClean="0"/>
              <a:t>For further information, go to:</a:t>
            </a:r>
          </a:p>
          <a:p>
            <a:pPr marL="0" indent="0" algn="ctr">
              <a:buNone/>
            </a:pPr>
            <a:r>
              <a:rPr lang="en-GB" sz="3600" dirty="0" smtClean="0"/>
              <a:t>www.foodafactoflife.org.uk</a:t>
            </a:r>
            <a:endParaRPr lang="en-GB" sz="3600" dirty="0"/>
          </a:p>
        </p:txBody>
      </p:sp>
    </p:spTree>
    <p:extLst>
      <p:ext uri="{BB962C8B-B14F-4D97-AF65-F5344CB8AC3E}">
        <p14:creationId xmlns:p14="http://schemas.microsoft.com/office/powerpoint/2010/main" val="12190042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Global </a:t>
            </a:r>
            <a:r>
              <a:rPr lang="en-US" dirty="0"/>
              <a:t>food prices</a:t>
            </a:r>
          </a:p>
        </p:txBody>
      </p:sp>
      <p:sp>
        <p:nvSpPr>
          <p:cNvPr id="4" name="TextBox 7"/>
          <p:cNvSpPr txBox="1">
            <a:spLocks noChangeArrowheads="1"/>
          </p:cNvSpPr>
          <p:nvPr/>
        </p:nvSpPr>
        <p:spPr bwMode="auto">
          <a:xfrm>
            <a:off x="630767" y="6308133"/>
            <a:ext cx="901700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GB" altLang="en-US" sz="1200" dirty="0">
                <a:latin typeface="Arial" panose="020B0604020202020204" pitchFamily="34" charset="0"/>
                <a:cs typeface="Arial" panose="020B0604020202020204" pitchFamily="34" charset="0"/>
              </a:rPr>
              <a:t>FAO food price </a:t>
            </a:r>
            <a:r>
              <a:rPr lang="en-GB" altLang="en-US" sz="1200" dirty="0" smtClean="0">
                <a:latin typeface="Arial" panose="020B0604020202020204" pitchFamily="34" charset="0"/>
                <a:cs typeface="Arial" panose="020B0604020202020204" pitchFamily="34" charset="0"/>
              </a:rPr>
              <a:t>index </a:t>
            </a:r>
            <a:r>
              <a:rPr lang="en-GB" altLang="en-US" sz="1200" u="sng" dirty="0" smtClean="0">
                <a:latin typeface="Arial" panose="020B0604020202020204" pitchFamily="34" charset="0"/>
                <a:cs typeface="Arial" panose="020B0604020202020204" pitchFamily="34" charset="0"/>
                <a:hlinkClick r:id="rId3"/>
              </a:rPr>
              <a:t>http</a:t>
            </a:r>
            <a:r>
              <a:rPr lang="en-GB" altLang="en-US" sz="1200" u="sng" dirty="0">
                <a:latin typeface="Arial" panose="020B0604020202020204" pitchFamily="34" charset="0"/>
                <a:cs typeface="Arial" panose="020B0604020202020204" pitchFamily="34" charset="0"/>
                <a:hlinkClick r:id="rId3"/>
              </a:rPr>
              <a:t>://www.fao.org/worldfoodsituation/foodpricesindex/en/</a:t>
            </a:r>
            <a:r>
              <a:rPr lang="en-GB" altLang="en-US" sz="1200" dirty="0">
                <a:latin typeface="Arial" panose="020B0604020202020204" pitchFamily="34" charset="0"/>
                <a:cs typeface="Arial" panose="020B0604020202020204" pitchFamily="34" charset="0"/>
              </a:rPr>
              <a:t> </a:t>
            </a:r>
            <a:endParaRPr lang="en-GB" altLang="en-US" sz="1200" b="1" dirty="0">
              <a:latin typeface="Arial" panose="020B0604020202020204" pitchFamily="34" charset="0"/>
              <a:cs typeface="Arial" panose="020B0604020202020204" pitchFamily="34" charset="0"/>
            </a:endParaRPr>
          </a:p>
        </p:txBody>
      </p:sp>
      <p:graphicFrame>
        <p:nvGraphicFramePr>
          <p:cNvPr id="5" name="Table 4"/>
          <p:cNvGraphicFramePr>
            <a:graphicFrameLocks noGrp="1"/>
          </p:cNvGraphicFramePr>
          <p:nvPr>
            <p:extLst>
              <p:ext uri="{D42A27DB-BD31-4B8C-83A1-F6EECF244321}">
                <p14:modId xmlns:p14="http://schemas.microsoft.com/office/powerpoint/2010/main" val="1327543246"/>
              </p:ext>
            </p:extLst>
          </p:nvPr>
        </p:nvGraphicFramePr>
        <p:xfrm>
          <a:off x="630767" y="2698588"/>
          <a:ext cx="10945282" cy="3606690"/>
        </p:xfrm>
        <a:graphic>
          <a:graphicData uri="http://schemas.openxmlformats.org/drawingml/2006/table">
            <a:tbl>
              <a:tblPr firstRow="1" bandRow="1">
                <a:tableStyleId>{5C22544A-7EE6-4342-B048-85BDC9FD1C3A}</a:tableStyleId>
              </a:tblPr>
              <a:tblGrid>
                <a:gridCol w="1344159">
                  <a:extLst>
                    <a:ext uri="{9D8B030D-6E8A-4147-A177-3AD203B41FA5}">
                      <a16:colId xmlns:a16="http://schemas.microsoft.com/office/drawing/2014/main" val="20000"/>
                    </a:ext>
                  </a:extLst>
                </a:gridCol>
                <a:gridCol w="960113">
                  <a:extLst>
                    <a:ext uri="{9D8B030D-6E8A-4147-A177-3AD203B41FA5}">
                      <a16:colId xmlns:a16="http://schemas.microsoft.com/office/drawing/2014/main" val="20001"/>
                    </a:ext>
                  </a:extLst>
                </a:gridCol>
                <a:gridCol w="864101">
                  <a:extLst>
                    <a:ext uri="{9D8B030D-6E8A-4147-A177-3AD203B41FA5}">
                      <a16:colId xmlns:a16="http://schemas.microsoft.com/office/drawing/2014/main" val="20002"/>
                    </a:ext>
                  </a:extLst>
                </a:gridCol>
                <a:gridCol w="1209741">
                  <a:extLst>
                    <a:ext uri="{9D8B030D-6E8A-4147-A177-3AD203B41FA5}">
                      <a16:colId xmlns:a16="http://schemas.microsoft.com/office/drawing/2014/main" val="20003"/>
                    </a:ext>
                  </a:extLst>
                </a:gridCol>
                <a:gridCol w="1094528">
                  <a:extLst>
                    <a:ext uri="{9D8B030D-6E8A-4147-A177-3AD203B41FA5}">
                      <a16:colId xmlns:a16="http://schemas.microsoft.com/office/drawing/2014/main" val="20004"/>
                    </a:ext>
                  </a:extLst>
                </a:gridCol>
                <a:gridCol w="1094528">
                  <a:extLst>
                    <a:ext uri="{9D8B030D-6E8A-4147-A177-3AD203B41FA5}">
                      <a16:colId xmlns:a16="http://schemas.microsoft.com/office/drawing/2014/main" val="20005"/>
                    </a:ext>
                  </a:extLst>
                </a:gridCol>
                <a:gridCol w="1094528">
                  <a:extLst>
                    <a:ext uri="{9D8B030D-6E8A-4147-A177-3AD203B41FA5}">
                      <a16:colId xmlns:a16="http://schemas.microsoft.com/office/drawing/2014/main" val="20006"/>
                    </a:ext>
                  </a:extLst>
                </a:gridCol>
                <a:gridCol w="1094528">
                  <a:extLst>
                    <a:ext uri="{9D8B030D-6E8A-4147-A177-3AD203B41FA5}">
                      <a16:colId xmlns:a16="http://schemas.microsoft.com/office/drawing/2014/main" val="20007"/>
                    </a:ext>
                  </a:extLst>
                </a:gridCol>
                <a:gridCol w="1094528">
                  <a:extLst>
                    <a:ext uri="{9D8B030D-6E8A-4147-A177-3AD203B41FA5}">
                      <a16:colId xmlns:a16="http://schemas.microsoft.com/office/drawing/2014/main" val="20008"/>
                    </a:ext>
                  </a:extLst>
                </a:gridCol>
                <a:gridCol w="1094528">
                  <a:extLst>
                    <a:ext uri="{9D8B030D-6E8A-4147-A177-3AD203B41FA5}">
                      <a16:colId xmlns:a16="http://schemas.microsoft.com/office/drawing/2014/main" val="20009"/>
                    </a:ext>
                  </a:extLst>
                </a:gridCol>
              </a:tblGrid>
              <a:tr h="554578">
                <a:tc>
                  <a:txBody>
                    <a:bodyPr/>
                    <a:lstStyle/>
                    <a:p>
                      <a:r>
                        <a:rPr lang="en-GB" sz="1400" dirty="0" smtClean="0">
                          <a:latin typeface="Arial" panose="020B0604020202020204" pitchFamily="34" charset="0"/>
                          <a:cs typeface="Arial" panose="020B0604020202020204" pitchFamily="34" charset="0"/>
                        </a:rPr>
                        <a:t>Year average</a:t>
                      </a:r>
                      <a:endParaRPr lang="en-GB" sz="1400" dirty="0">
                        <a:latin typeface="Arial" panose="020B0604020202020204" pitchFamily="34" charset="0"/>
                        <a:cs typeface="Arial" panose="020B0604020202020204" pitchFamily="34" charset="0"/>
                      </a:endParaRPr>
                    </a:p>
                  </a:txBody>
                  <a:tcPr marL="121921" marR="121921" marT="45721" marB="45721"/>
                </a:tc>
                <a:tc>
                  <a:txBody>
                    <a:bodyPr/>
                    <a:lstStyle/>
                    <a:p>
                      <a:r>
                        <a:rPr lang="en-GB" sz="1400" dirty="0" smtClean="0">
                          <a:latin typeface="Arial" panose="020B0604020202020204" pitchFamily="34" charset="0"/>
                          <a:cs typeface="Arial" panose="020B0604020202020204" pitchFamily="34" charset="0"/>
                        </a:rPr>
                        <a:t>2010</a:t>
                      </a:r>
                      <a:endParaRPr lang="en-GB" sz="1400" dirty="0">
                        <a:latin typeface="Arial" panose="020B0604020202020204" pitchFamily="34" charset="0"/>
                        <a:cs typeface="Arial" panose="020B0604020202020204" pitchFamily="34" charset="0"/>
                      </a:endParaRPr>
                    </a:p>
                  </a:txBody>
                  <a:tcPr marL="121921" marR="121921" marT="45721" marB="45721"/>
                </a:tc>
                <a:tc>
                  <a:txBody>
                    <a:bodyPr/>
                    <a:lstStyle/>
                    <a:p>
                      <a:r>
                        <a:rPr lang="en-GB" sz="1400" dirty="0" smtClean="0">
                          <a:latin typeface="Arial" panose="020B0604020202020204" pitchFamily="34" charset="0"/>
                          <a:cs typeface="Arial" panose="020B0604020202020204" pitchFamily="34" charset="0"/>
                        </a:rPr>
                        <a:t>2011</a:t>
                      </a:r>
                      <a:endParaRPr lang="en-GB" sz="1400" dirty="0">
                        <a:latin typeface="Arial" panose="020B0604020202020204" pitchFamily="34" charset="0"/>
                        <a:cs typeface="Arial" panose="020B0604020202020204" pitchFamily="34" charset="0"/>
                      </a:endParaRPr>
                    </a:p>
                  </a:txBody>
                  <a:tcPr marL="121921" marR="121921" marT="45721" marB="45721"/>
                </a:tc>
                <a:tc>
                  <a:txBody>
                    <a:bodyPr/>
                    <a:lstStyle/>
                    <a:p>
                      <a:r>
                        <a:rPr lang="en-GB" sz="1400" dirty="0" smtClean="0">
                          <a:latin typeface="Arial" panose="020B0604020202020204" pitchFamily="34" charset="0"/>
                          <a:cs typeface="Arial" panose="020B0604020202020204" pitchFamily="34" charset="0"/>
                        </a:rPr>
                        <a:t>2012</a:t>
                      </a:r>
                      <a:endParaRPr lang="en-GB" sz="1400" dirty="0">
                        <a:latin typeface="Arial" panose="020B0604020202020204" pitchFamily="34" charset="0"/>
                        <a:cs typeface="Arial" panose="020B0604020202020204" pitchFamily="34" charset="0"/>
                      </a:endParaRPr>
                    </a:p>
                  </a:txBody>
                  <a:tcPr marL="121921" marR="121921" marT="45721" marB="45721"/>
                </a:tc>
                <a:tc>
                  <a:txBody>
                    <a:bodyPr/>
                    <a:lstStyle/>
                    <a:p>
                      <a:r>
                        <a:rPr lang="en-GB" sz="1400" dirty="0" smtClean="0">
                          <a:latin typeface="Arial" panose="020B0604020202020204" pitchFamily="34" charset="0"/>
                          <a:cs typeface="Arial" panose="020B0604020202020204" pitchFamily="34" charset="0"/>
                        </a:rPr>
                        <a:t>2013</a:t>
                      </a:r>
                      <a:endParaRPr lang="en-GB" sz="1400" dirty="0">
                        <a:latin typeface="Arial" panose="020B0604020202020204" pitchFamily="34" charset="0"/>
                        <a:cs typeface="Arial" panose="020B0604020202020204" pitchFamily="34" charset="0"/>
                      </a:endParaRPr>
                    </a:p>
                  </a:txBody>
                  <a:tcPr marL="121921" marR="121921" marT="45721" marB="45721"/>
                </a:tc>
                <a:tc>
                  <a:txBody>
                    <a:bodyPr/>
                    <a:lstStyle/>
                    <a:p>
                      <a:r>
                        <a:rPr lang="en-GB" sz="1400" dirty="0" smtClean="0">
                          <a:latin typeface="Arial" panose="020B0604020202020204" pitchFamily="34" charset="0"/>
                          <a:cs typeface="Arial" panose="020B0604020202020204" pitchFamily="34" charset="0"/>
                        </a:rPr>
                        <a:t>2014</a:t>
                      </a:r>
                      <a:endParaRPr lang="en-GB" sz="1400" dirty="0">
                        <a:latin typeface="Arial" panose="020B0604020202020204" pitchFamily="34" charset="0"/>
                        <a:cs typeface="Arial" panose="020B0604020202020204" pitchFamily="34" charset="0"/>
                      </a:endParaRPr>
                    </a:p>
                  </a:txBody>
                  <a:tcPr marL="121921" marR="121921" marT="45721" marB="45721"/>
                </a:tc>
                <a:tc>
                  <a:txBody>
                    <a:bodyPr/>
                    <a:lstStyle/>
                    <a:p>
                      <a:r>
                        <a:rPr lang="en-GB" sz="1400" dirty="0" smtClean="0">
                          <a:latin typeface="Arial" panose="020B0604020202020204" pitchFamily="34" charset="0"/>
                          <a:cs typeface="Arial" panose="020B0604020202020204" pitchFamily="34" charset="0"/>
                        </a:rPr>
                        <a:t>2015</a:t>
                      </a:r>
                      <a:endParaRPr lang="en-GB" sz="1400" dirty="0">
                        <a:latin typeface="Arial" panose="020B0604020202020204" pitchFamily="34" charset="0"/>
                        <a:cs typeface="Arial" panose="020B0604020202020204" pitchFamily="34" charset="0"/>
                      </a:endParaRPr>
                    </a:p>
                  </a:txBody>
                  <a:tcPr marL="121921" marR="121921" marT="45721" marB="45721"/>
                </a:tc>
                <a:tc>
                  <a:txBody>
                    <a:bodyPr/>
                    <a:lstStyle/>
                    <a:p>
                      <a:r>
                        <a:rPr lang="en-GB" sz="1400" dirty="0" smtClean="0">
                          <a:latin typeface="Arial" panose="020B0604020202020204" pitchFamily="34" charset="0"/>
                          <a:cs typeface="Arial" panose="020B0604020202020204" pitchFamily="34" charset="0"/>
                        </a:rPr>
                        <a:t>2016</a:t>
                      </a:r>
                      <a:endParaRPr lang="en-GB" sz="1400" dirty="0">
                        <a:latin typeface="Arial" panose="020B0604020202020204" pitchFamily="34" charset="0"/>
                        <a:cs typeface="Arial" panose="020B0604020202020204" pitchFamily="34" charset="0"/>
                      </a:endParaRPr>
                    </a:p>
                  </a:txBody>
                  <a:tcPr marL="121921" marR="121921" marT="45721" marB="45721"/>
                </a:tc>
                <a:tc>
                  <a:txBody>
                    <a:bodyPr/>
                    <a:lstStyle/>
                    <a:p>
                      <a:r>
                        <a:rPr lang="en-GB" sz="1400" dirty="0" smtClean="0">
                          <a:latin typeface="Arial" panose="020B0604020202020204" pitchFamily="34" charset="0"/>
                          <a:cs typeface="Arial" panose="020B0604020202020204" pitchFamily="34" charset="0"/>
                        </a:rPr>
                        <a:t>2017</a:t>
                      </a:r>
                      <a:endParaRPr lang="en-GB" sz="1400" dirty="0">
                        <a:latin typeface="Arial" panose="020B0604020202020204" pitchFamily="34" charset="0"/>
                        <a:cs typeface="Arial" panose="020B0604020202020204" pitchFamily="34" charset="0"/>
                      </a:endParaRPr>
                    </a:p>
                  </a:txBody>
                  <a:tcPr marL="121921" marR="121921" marT="45721" marB="45721"/>
                </a:tc>
                <a:tc>
                  <a:txBody>
                    <a:bodyPr/>
                    <a:lstStyle/>
                    <a:p>
                      <a:r>
                        <a:rPr lang="en-GB" sz="1400" dirty="0" smtClean="0">
                          <a:latin typeface="Arial" panose="020B0604020202020204" pitchFamily="34" charset="0"/>
                          <a:cs typeface="Arial" panose="020B0604020202020204" pitchFamily="34" charset="0"/>
                        </a:rPr>
                        <a:t>2018</a:t>
                      </a:r>
                      <a:endParaRPr lang="en-GB" sz="1400" dirty="0">
                        <a:latin typeface="Arial" panose="020B0604020202020204" pitchFamily="34" charset="0"/>
                        <a:cs typeface="Arial" panose="020B0604020202020204" pitchFamily="34" charset="0"/>
                      </a:endParaRPr>
                    </a:p>
                  </a:txBody>
                  <a:tcPr marL="121921" marR="121921" marT="45721" marB="45721"/>
                </a:tc>
                <a:extLst>
                  <a:ext uri="{0D108BD9-81ED-4DB2-BD59-A6C34878D82A}">
                    <a16:rowId xmlns:a16="http://schemas.microsoft.com/office/drawing/2014/main" val="10000"/>
                  </a:ext>
                </a:extLst>
              </a:tr>
              <a:tr h="51817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b="1" dirty="0" smtClean="0">
                          <a:latin typeface="Arial" panose="020B0604020202020204" pitchFamily="34" charset="0"/>
                          <a:cs typeface="Arial" panose="020B0604020202020204" pitchFamily="34" charset="0"/>
                        </a:rPr>
                        <a:t>Food price index</a:t>
                      </a:r>
                    </a:p>
                  </a:txBody>
                  <a:tcPr marL="121921" marR="121921" marT="45721" marB="45721"/>
                </a:tc>
                <a:tc>
                  <a:txBody>
                    <a:bodyPr/>
                    <a:lstStyle/>
                    <a:p>
                      <a:r>
                        <a:rPr lang="en-GB" sz="1400" dirty="0" smtClean="0">
                          <a:latin typeface="Arial" panose="020B0604020202020204" pitchFamily="34" charset="0"/>
                          <a:cs typeface="Arial" panose="020B0604020202020204" pitchFamily="34" charset="0"/>
                        </a:rPr>
                        <a:t>188.0</a:t>
                      </a:r>
                      <a:endParaRPr lang="en-GB" sz="1400" dirty="0">
                        <a:latin typeface="Arial" panose="020B0604020202020204" pitchFamily="34" charset="0"/>
                        <a:cs typeface="Arial" panose="020B0604020202020204" pitchFamily="34" charset="0"/>
                      </a:endParaRPr>
                    </a:p>
                  </a:txBody>
                  <a:tcPr marL="121921" marR="121921" marT="45721" marB="45721"/>
                </a:tc>
                <a:tc>
                  <a:txBody>
                    <a:bodyPr/>
                    <a:lstStyle/>
                    <a:p>
                      <a:r>
                        <a:rPr lang="en-GB" sz="1400" dirty="0" smtClean="0">
                          <a:latin typeface="Arial" panose="020B0604020202020204" pitchFamily="34" charset="0"/>
                          <a:cs typeface="Arial" panose="020B0604020202020204" pitchFamily="34" charset="0"/>
                        </a:rPr>
                        <a:t>229.9</a:t>
                      </a:r>
                      <a:endParaRPr lang="en-GB" sz="1400" dirty="0">
                        <a:latin typeface="Arial" panose="020B0604020202020204" pitchFamily="34" charset="0"/>
                        <a:cs typeface="Arial" panose="020B0604020202020204" pitchFamily="34" charset="0"/>
                      </a:endParaRPr>
                    </a:p>
                  </a:txBody>
                  <a:tcPr marL="121921" marR="121921" marT="45721" marB="45721"/>
                </a:tc>
                <a:tc>
                  <a:txBody>
                    <a:bodyPr/>
                    <a:lstStyle/>
                    <a:p>
                      <a:r>
                        <a:rPr lang="en-GB" sz="1400" dirty="0" smtClean="0">
                          <a:latin typeface="Arial" panose="020B0604020202020204" pitchFamily="34" charset="0"/>
                          <a:cs typeface="Arial" panose="020B0604020202020204" pitchFamily="34" charset="0"/>
                        </a:rPr>
                        <a:t>213.3</a:t>
                      </a:r>
                      <a:endParaRPr lang="en-GB" sz="1400" dirty="0">
                        <a:latin typeface="Arial" panose="020B0604020202020204" pitchFamily="34" charset="0"/>
                        <a:cs typeface="Arial" panose="020B0604020202020204" pitchFamily="34" charset="0"/>
                      </a:endParaRPr>
                    </a:p>
                  </a:txBody>
                  <a:tcPr marL="121921" marR="121921" marT="45721" marB="45721"/>
                </a:tc>
                <a:tc>
                  <a:txBody>
                    <a:bodyPr/>
                    <a:lstStyle/>
                    <a:p>
                      <a:r>
                        <a:rPr lang="en-GB" sz="1400" dirty="0" smtClean="0">
                          <a:latin typeface="Arial" panose="020B0604020202020204" pitchFamily="34" charset="0"/>
                          <a:cs typeface="Arial" panose="020B0604020202020204" pitchFamily="34" charset="0"/>
                        </a:rPr>
                        <a:t>209.8</a:t>
                      </a:r>
                      <a:endParaRPr lang="en-GB" sz="1400" dirty="0">
                        <a:latin typeface="Arial" panose="020B0604020202020204" pitchFamily="34" charset="0"/>
                        <a:cs typeface="Arial" panose="020B0604020202020204" pitchFamily="34" charset="0"/>
                      </a:endParaRPr>
                    </a:p>
                  </a:txBody>
                  <a:tcPr marL="121921" marR="121921" marT="45721" marB="45721"/>
                </a:tc>
                <a:tc>
                  <a:txBody>
                    <a:bodyPr/>
                    <a:lstStyle/>
                    <a:p>
                      <a:r>
                        <a:rPr lang="en-GB" sz="1400" dirty="0" smtClean="0">
                          <a:latin typeface="Arial" panose="020B0604020202020204" pitchFamily="34" charset="0"/>
                          <a:cs typeface="Arial" panose="020B0604020202020204" pitchFamily="34" charset="0"/>
                        </a:rPr>
                        <a:t>201.8</a:t>
                      </a:r>
                      <a:endParaRPr lang="en-GB" sz="1400" dirty="0">
                        <a:latin typeface="Arial" panose="020B0604020202020204" pitchFamily="34" charset="0"/>
                        <a:cs typeface="Arial" panose="020B0604020202020204" pitchFamily="34" charset="0"/>
                      </a:endParaRPr>
                    </a:p>
                  </a:txBody>
                  <a:tcPr marL="121921" marR="121921" marT="45721" marB="45721"/>
                </a:tc>
                <a:tc>
                  <a:txBody>
                    <a:bodyPr/>
                    <a:lstStyle/>
                    <a:p>
                      <a:r>
                        <a:rPr lang="en-GB" sz="1400" dirty="0" smtClean="0">
                          <a:latin typeface="Arial" panose="020B0604020202020204" pitchFamily="34" charset="0"/>
                          <a:cs typeface="Arial" panose="020B0604020202020204" pitchFamily="34" charset="0"/>
                        </a:rPr>
                        <a:t>164.0</a:t>
                      </a:r>
                      <a:endParaRPr lang="en-GB" sz="1400" dirty="0">
                        <a:latin typeface="Arial" panose="020B0604020202020204" pitchFamily="34" charset="0"/>
                        <a:cs typeface="Arial" panose="020B0604020202020204" pitchFamily="34" charset="0"/>
                      </a:endParaRPr>
                    </a:p>
                  </a:txBody>
                  <a:tcPr marL="121921" marR="121921" marT="45721" marB="45721"/>
                </a:tc>
                <a:tc>
                  <a:txBody>
                    <a:bodyPr/>
                    <a:lstStyle/>
                    <a:p>
                      <a:r>
                        <a:rPr lang="en-GB" sz="1400" dirty="0" smtClean="0">
                          <a:latin typeface="Arial" panose="020B0604020202020204" pitchFamily="34" charset="0"/>
                          <a:cs typeface="Arial" panose="020B0604020202020204" pitchFamily="34" charset="0"/>
                        </a:rPr>
                        <a:t>161.5</a:t>
                      </a:r>
                      <a:endParaRPr lang="en-GB" sz="1400" dirty="0">
                        <a:latin typeface="Arial" panose="020B0604020202020204" pitchFamily="34" charset="0"/>
                        <a:cs typeface="Arial" panose="020B0604020202020204" pitchFamily="34" charset="0"/>
                      </a:endParaRPr>
                    </a:p>
                  </a:txBody>
                  <a:tcPr marL="121921" marR="121921" marT="45721" marB="45721"/>
                </a:tc>
                <a:tc>
                  <a:txBody>
                    <a:bodyPr/>
                    <a:lstStyle/>
                    <a:p>
                      <a:r>
                        <a:rPr lang="en-GB" sz="1400" dirty="0" smtClean="0">
                          <a:latin typeface="Arial" panose="020B0604020202020204" pitchFamily="34" charset="0"/>
                          <a:cs typeface="Arial" panose="020B0604020202020204" pitchFamily="34" charset="0"/>
                        </a:rPr>
                        <a:t>174.6</a:t>
                      </a:r>
                      <a:endParaRPr lang="en-GB" sz="1400" dirty="0">
                        <a:latin typeface="Arial" panose="020B0604020202020204" pitchFamily="34" charset="0"/>
                        <a:cs typeface="Arial" panose="020B0604020202020204" pitchFamily="34" charset="0"/>
                      </a:endParaRPr>
                    </a:p>
                  </a:txBody>
                  <a:tcPr marL="121921" marR="121921" marT="45721" marB="45721"/>
                </a:tc>
                <a:tc>
                  <a:txBody>
                    <a:bodyPr/>
                    <a:lstStyle/>
                    <a:p>
                      <a:r>
                        <a:rPr lang="en-GB" sz="1400" dirty="0" smtClean="0">
                          <a:latin typeface="Arial" panose="020B0604020202020204" pitchFamily="34" charset="0"/>
                          <a:cs typeface="Arial" panose="020B0604020202020204" pitchFamily="34" charset="0"/>
                        </a:rPr>
                        <a:t>168.4</a:t>
                      </a:r>
                      <a:endParaRPr lang="en-GB" sz="1400" dirty="0">
                        <a:latin typeface="Arial" panose="020B0604020202020204" pitchFamily="34" charset="0"/>
                        <a:cs typeface="Arial" panose="020B0604020202020204" pitchFamily="34" charset="0"/>
                      </a:endParaRPr>
                    </a:p>
                  </a:txBody>
                  <a:tcPr marL="121921" marR="121921" marT="45721" marB="45721"/>
                </a:tc>
                <a:extLst>
                  <a:ext uri="{0D108BD9-81ED-4DB2-BD59-A6C34878D82A}">
                    <a16:rowId xmlns:a16="http://schemas.microsoft.com/office/drawing/2014/main" val="10001"/>
                  </a:ext>
                </a:extLst>
              </a:tr>
              <a:tr h="503941">
                <a:tc>
                  <a:txBody>
                    <a:bodyPr/>
                    <a:lstStyle/>
                    <a:p>
                      <a:r>
                        <a:rPr lang="en-GB" sz="1400" b="1" dirty="0" smtClean="0">
                          <a:latin typeface="Arial" panose="020B0604020202020204" pitchFamily="34" charset="0"/>
                          <a:cs typeface="Arial" panose="020B0604020202020204" pitchFamily="34" charset="0"/>
                        </a:rPr>
                        <a:t>Meat</a:t>
                      </a:r>
                      <a:r>
                        <a:rPr lang="en-GB" sz="1400" b="1" baseline="0" dirty="0" smtClean="0">
                          <a:latin typeface="Arial" panose="020B0604020202020204" pitchFamily="34" charset="0"/>
                          <a:cs typeface="Arial" panose="020B0604020202020204" pitchFamily="34" charset="0"/>
                        </a:rPr>
                        <a:t> </a:t>
                      </a:r>
                      <a:endParaRPr lang="en-GB" sz="1400" b="1" dirty="0">
                        <a:latin typeface="Arial" panose="020B0604020202020204" pitchFamily="34" charset="0"/>
                        <a:cs typeface="Arial" panose="020B0604020202020204" pitchFamily="34" charset="0"/>
                      </a:endParaRPr>
                    </a:p>
                  </a:txBody>
                  <a:tcPr marL="121921" marR="121921" marT="45721" marB="45721"/>
                </a:tc>
                <a:tc>
                  <a:txBody>
                    <a:bodyPr/>
                    <a:lstStyle/>
                    <a:p>
                      <a:r>
                        <a:rPr lang="en-GB" sz="1400" dirty="0" smtClean="0">
                          <a:latin typeface="Arial" panose="020B0604020202020204" pitchFamily="34" charset="0"/>
                          <a:cs typeface="Arial" panose="020B0604020202020204" pitchFamily="34" charset="0"/>
                        </a:rPr>
                        <a:t>158.3</a:t>
                      </a:r>
                      <a:endParaRPr lang="en-GB" sz="1400" dirty="0">
                        <a:latin typeface="Arial" panose="020B0604020202020204" pitchFamily="34" charset="0"/>
                        <a:cs typeface="Arial" panose="020B0604020202020204" pitchFamily="34" charset="0"/>
                      </a:endParaRPr>
                    </a:p>
                  </a:txBody>
                  <a:tcPr marL="121921" marR="121921" marT="45721" marB="45721"/>
                </a:tc>
                <a:tc>
                  <a:txBody>
                    <a:bodyPr/>
                    <a:lstStyle/>
                    <a:p>
                      <a:r>
                        <a:rPr lang="en-GB" sz="1400" dirty="0" smtClean="0">
                          <a:latin typeface="Arial" panose="020B0604020202020204" pitchFamily="34" charset="0"/>
                          <a:cs typeface="Arial" panose="020B0604020202020204" pitchFamily="34" charset="0"/>
                        </a:rPr>
                        <a:t>183.3</a:t>
                      </a:r>
                      <a:endParaRPr lang="en-GB" sz="1400" dirty="0">
                        <a:latin typeface="Arial" panose="020B0604020202020204" pitchFamily="34" charset="0"/>
                        <a:cs typeface="Arial" panose="020B0604020202020204" pitchFamily="34" charset="0"/>
                      </a:endParaRPr>
                    </a:p>
                  </a:txBody>
                  <a:tcPr marL="121921" marR="121921" marT="45721" marB="45721"/>
                </a:tc>
                <a:tc>
                  <a:txBody>
                    <a:bodyPr/>
                    <a:lstStyle/>
                    <a:p>
                      <a:r>
                        <a:rPr lang="en-GB" sz="1400" dirty="0" smtClean="0">
                          <a:latin typeface="Arial" panose="020B0604020202020204" pitchFamily="34" charset="0"/>
                          <a:cs typeface="Arial" panose="020B0604020202020204" pitchFamily="34" charset="0"/>
                        </a:rPr>
                        <a:t>182.0</a:t>
                      </a:r>
                      <a:endParaRPr lang="en-GB" sz="1400" dirty="0">
                        <a:latin typeface="Arial" panose="020B0604020202020204" pitchFamily="34" charset="0"/>
                        <a:cs typeface="Arial" panose="020B0604020202020204" pitchFamily="34" charset="0"/>
                      </a:endParaRPr>
                    </a:p>
                  </a:txBody>
                  <a:tcPr marL="121921" marR="121921" marT="45721" marB="45721"/>
                </a:tc>
                <a:tc>
                  <a:txBody>
                    <a:bodyPr/>
                    <a:lstStyle/>
                    <a:p>
                      <a:r>
                        <a:rPr lang="en-GB" sz="1400" dirty="0" smtClean="0">
                          <a:latin typeface="Arial" panose="020B0604020202020204" pitchFamily="34" charset="0"/>
                          <a:cs typeface="Arial" panose="020B0604020202020204" pitchFamily="34" charset="0"/>
                        </a:rPr>
                        <a:t>184.1</a:t>
                      </a:r>
                      <a:endParaRPr lang="en-GB" sz="1400" dirty="0">
                        <a:latin typeface="Arial" panose="020B0604020202020204" pitchFamily="34" charset="0"/>
                        <a:cs typeface="Arial" panose="020B0604020202020204" pitchFamily="34" charset="0"/>
                      </a:endParaRPr>
                    </a:p>
                  </a:txBody>
                  <a:tcPr marL="121921" marR="121921" marT="45721" marB="45721"/>
                </a:tc>
                <a:tc>
                  <a:txBody>
                    <a:bodyPr/>
                    <a:lstStyle/>
                    <a:p>
                      <a:r>
                        <a:rPr lang="en-GB" sz="1400" dirty="0" smtClean="0">
                          <a:latin typeface="Arial" panose="020B0604020202020204" pitchFamily="34" charset="0"/>
                          <a:cs typeface="Arial" panose="020B0604020202020204" pitchFamily="34" charset="0"/>
                        </a:rPr>
                        <a:t>198.3</a:t>
                      </a:r>
                      <a:endParaRPr lang="en-GB" sz="1400" dirty="0">
                        <a:latin typeface="Arial" panose="020B0604020202020204" pitchFamily="34" charset="0"/>
                        <a:cs typeface="Arial" panose="020B0604020202020204" pitchFamily="34" charset="0"/>
                      </a:endParaRPr>
                    </a:p>
                  </a:txBody>
                  <a:tcPr marL="121921" marR="121921" marT="45721" marB="45721"/>
                </a:tc>
                <a:tc>
                  <a:txBody>
                    <a:bodyPr/>
                    <a:lstStyle/>
                    <a:p>
                      <a:r>
                        <a:rPr lang="en-GB" sz="1400" dirty="0" smtClean="0">
                          <a:latin typeface="Arial" panose="020B0604020202020204" pitchFamily="34" charset="0"/>
                          <a:cs typeface="Arial" panose="020B0604020202020204" pitchFamily="34" charset="0"/>
                        </a:rPr>
                        <a:t>168.1</a:t>
                      </a:r>
                      <a:endParaRPr lang="en-GB" sz="1400" dirty="0">
                        <a:latin typeface="Arial" panose="020B0604020202020204" pitchFamily="34" charset="0"/>
                        <a:cs typeface="Arial" panose="020B0604020202020204" pitchFamily="34" charset="0"/>
                      </a:endParaRPr>
                    </a:p>
                  </a:txBody>
                  <a:tcPr marL="121921" marR="121921" marT="45721" marB="45721"/>
                </a:tc>
                <a:tc>
                  <a:txBody>
                    <a:bodyPr/>
                    <a:lstStyle/>
                    <a:p>
                      <a:r>
                        <a:rPr lang="en-GB" sz="1400" dirty="0" smtClean="0">
                          <a:latin typeface="Arial" panose="020B0604020202020204" pitchFamily="34" charset="0"/>
                          <a:cs typeface="Arial" panose="020B0604020202020204" pitchFamily="34" charset="0"/>
                        </a:rPr>
                        <a:t>156.2</a:t>
                      </a:r>
                      <a:endParaRPr lang="en-GB" sz="1400" dirty="0">
                        <a:latin typeface="Arial" panose="020B0604020202020204" pitchFamily="34" charset="0"/>
                        <a:cs typeface="Arial" panose="020B0604020202020204" pitchFamily="34" charset="0"/>
                      </a:endParaRPr>
                    </a:p>
                  </a:txBody>
                  <a:tcPr marL="121921" marR="121921" marT="45721" marB="45721"/>
                </a:tc>
                <a:tc>
                  <a:txBody>
                    <a:bodyPr/>
                    <a:lstStyle/>
                    <a:p>
                      <a:r>
                        <a:rPr lang="en-GB" sz="1400" dirty="0" smtClean="0">
                          <a:latin typeface="Arial" panose="020B0604020202020204" pitchFamily="34" charset="0"/>
                          <a:cs typeface="Arial" panose="020B0604020202020204" pitchFamily="34" charset="0"/>
                        </a:rPr>
                        <a:t>170.1</a:t>
                      </a:r>
                      <a:endParaRPr lang="en-GB" sz="1400" dirty="0">
                        <a:latin typeface="Arial" panose="020B0604020202020204" pitchFamily="34" charset="0"/>
                        <a:cs typeface="Arial" panose="020B0604020202020204" pitchFamily="34" charset="0"/>
                      </a:endParaRPr>
                    </a:p>
                  </a:txBody>
                  <a:tcPr marL="121921" marR="121921" marT="45721" marB="45721"/>
                </a:tc>
                <a:tc>
                  <a:txBody>
                    <a:bodyPr/>
                    <a:lstStyle/>
                    <a:p>
                      <a:r>
                        <a:rPr lang="en-GB" sz="1400" dirty="0" smtClean="0">
                          <a:latin typeface="Arial" panose="020B0604020202020204" pitchFamily="34" charset="0"/>
                          <a:cs typeface="Arial" panose="020B0604020202020204" pitchFamily="34" charset="0"/>
                        </a:rPr>
                        <a:t>166.3</a:t>
                      </a:r>
                      <a:endParaRPr lang="en-GB" sz="1400" dirty="0">
                        <a:latin typeface="Arial" panose="020B0604020202020204" pitchFamily="34" charset="0"/>
                        <a:cs typeface="Arial" panose="020B0604020202020204" pitchFamily="34" charset="0"/>
                      </a:endParaRPr>
                    </a:p>
                  </a:txBody>
                  <a:tcPr marL="121921" marR="121921" marT="45721" marB="45721"/>
                </a:tc>
                <a:extLst>
                  <a:ext uri="{0D108BD9-81ED-4DB2-BD59-A6C34878D82A}">
                    <a16:rowId xmlns:a16="http://schemas.microsoft.com/office/drawing/2014/main" val="10002"/>
                  </a:ext>
                </a:extLst>
              </a:tr>
              <a:tr h="503941">
                <a:tc>
                  <a:txBody>
                    <a:bodyPr/>
                    <a:lstStyle/>
                    <a:p>
                      <a:r>
                        <a:rPr lang="en-GB" sz="1400" b="1" dirty="0" smtClean="0">
                          <a:latin typeface="Arial" panose="020B0604020202020204" pitchFamily="34" charset="0"/>
                          <a:cs typeface="Arial" panose="020B0604020202020204" pitchFamily="34" charset="0"/>
                        </a:rPr>
                        <a:t>Dairy</a:t>
                      </a:r>
                      <a:endParaRPr lang="en-GB" sz="1400" b="1" dirty="0">
                        <a:latin typeface="Arial" panose="020B0604020202020204" pitchFamily="34" charset="0"/>
                        <a:cs typeface="Arial" panose="020B0604020202020204" pitchFamily="34" charset="0"/>
                      </a:endParaRPr>
                    </a:p>
                  </a:txBody>
                  <a:tcPr marL="121921" marR="121921" marT="45721" marB="45721"/>
                </a:tc>
                <a:tc>
                  <a:txBody>
                    <a:bodyPr/>
                    <a:lstStyle/>
                    <a:p>
                      <a:r>
                        <a:rPr lang="en-GB" sz="1400" dirty="0" smtClean="0">
                          <a:latin typeface="Arial" panose="020B0604020202020204" pitchFamily="34" charset="0"/>
                          <a:cs typeface="Arial" panose="020B0604020202020204" pitchFamily="34" charset="0"/>
                        </a:rPr>
                        <a:t>206.6</a:t>
                      </a:r>
                      <a:endParaRPr lang="en-GB" sz="1400" dirty="0">
                        <a:latin typeface="Arial" panose="020B0604020202020204" pitchFamily="34" charset="0"/>
                        <a:cs typeface="Arial" panose="020B0604020202020204" pitchFamily="34" charset="0"/>
                      </a:endParaRPr>
                    </a:p>
                  </a:txBody>
                  <a:tcPr marL="121921" marR="121921" marT="45721" marB="45721"/>
                </a:tc>
                <a:tc>
                  <a:txBody>
                    <a:bodyPr/>
                    <a:lstStyle/>
                    <a:p>
                      <a:r>
                        <a:rPr lang="en-GB" sz="1400" dirty="0" smtClean="0">
                          <a:latin typeface="Arial" panose="020B0604020202020204" pitchFamily="34" charset="0"/>
                          <a:cs typeface="Arial" panose="020B0604020202020204" pitchFamily="34" charset="0"/>
                        </a:rPr>
                        <a:t>229.5</a:t>
                      </a:r>
                      <a:endParaRPr lang="en-GB" sz="1400" dirty="0">
                        <a:latin typeface="Arial" panose="020B0604020202020204" pitchFamily="34" charset="0"/>
                        <a:cs typeface="Arial" panose="020B0604020202020204" pitchFamily="34" charset="0"/>
                      </a:endParaRPr>
                    </a:p>
                  </a:txBody>
                  <a:tcPr marL="121921" marR="121921" marT="45721" marB="45721"/>
                </a:tc>
                <a:tc>
                  <a:txBody>
                    <a:bodyPr/>
                    <a:lstStyle/>
                    <a:p>
                      <a:r>
                        <a:rPr lang="en-GB" sz="1400" dirty="0" smtClean="0">
                          <a:latin typeface="Arial" panose="020B0604020202020204" pitchFamily="34" charset="0"/>
                          <a:cs typeface="Arial" panose="020B0604020202020204" pitchFamily="34" charset="0"/>
                        </a:rPr>
                        <a:t>193.6</a:t>
                      </a:r>
                      <a:endParaRPr lang="en-GB" sz="1400" dirty="0">
                        <a:latin typeface="Arial" panose="020B0604020202020204" pitchFamily="34" charset="0"/>
                        <a:cs typeface="Arial" panose="020B0604020202020204" pitchFamily="34" charset="0"/>
                      </a:endParaRPr>
                    </a:p>
                  </a:txBody>
                  <a:tcPr marL="121921" marR="121921" marT="45721" marB="45721"/>
                </a:tc>
                <a:tc>
                  <a:txBody>
                    <a:bodyPr/>
                    <a:lstStyle/>
                    <a:p>
                      <a:r>
                        <a:rPr lang="en-GB" sz="1400" dirty="0" smtClean="0">
                          <a:latin typeface="Arial" panose="020B0604020202020204" pitchFamily="34" charset="0"/>
                          <a:cs typeface="Arial" panose="020B0604020202020204" pitchFamily="34" charset="0"/>
                        </a:rPr>
                        <a:t>242.7</a:t>
                      </a:r>
                      <a:endParaRPr lang="en-GB" sz="1400" dirty="0">
                        <a:latin typeface="Arial" panose="020B0604020202020204" pitchFamily="34" charset="0"/>
                        <a:cs typeface="Arial" panose="020B0604020202020204" pitchFamily="34" charset="0"/>
                      </a:endParaRPr>
                    </a:p>
                  </a:txBody>
                  <a:tcPr marL="121921" marR="121921" marT="45721" marB="45721"/>
                </a:tc>
                <a:tc>
                  <a:txBody>
                    <a:bodyPr/>
                    <a:lstStyle/>
                    <a:p>
                      <a:r>
                        <a:rPr lang="en-GB" sz="1400" dirty="0" smtClean="0">
                          <a:latin typeface="Arial" panose="020B0604020202020204" pitchFamily="34" charset="0"/>
                          <a:cs typeface="Arial" panose="020B0604020202020204" pitchFamily="34" charset="0"/>
                        </a:rPr>
                        <a:t>224.1</a:t>
                      </a:r>
                      <a:endParaRPr lang="en-GB" sz="1400" dirty="0">
                        <a:latin typeface="Arial" panose="020B0604020202020204" pitchFamily="34" charset="0"/>
                        <a:cs typeface="Arial" panose="020B0604020202020204" pitchFamily="34" charset="0"/>
                      </a:endParaRPr>
                    </a:p>
                  </a:txBody>
                  <a:tcPr marL="121921" marR="121921" marT="45721" marB="45721"/>
                </a:tc>
                <a:tc>
                  <a:txBody>
                    <a:bodyPr/>
                    <a:lstStyle/>
                    <a:p>
                      <a:r>
                        <a:rPr lang="en-GB" sz="1400" dirty="0" smtClean="0">
                          <a:latin typeface="Arial" panose="020B0604020202020204" pitchFamily="34" charset="0"/>
                          <a:cs typeface="Arial" panose="020B0604020202020204" pitchFamily="34" charset="0"/>
                        </a:rPr>
                        <a:t>160.3</a:t>
                      </a:r>
                      <a:endParaRPr lang="en-GB" sz="1400" dirty="0">
                        <a:latin typeface="Arial" panose="020B0604020202020204" pitchFamily="34" charset="0"/>
                        <a:cs typeface="Arial" panose="020B0604020202020204" pitchFamily="34" charset="0"/>
                      </a:endParaRPr>
                    </a:p>
                  </a:txBody>
                  <a:tcPr marL="121921" marR="121921" marT="45721" marB="45721"/>
                </a:tc>
                <a:tc>
                  <a:txBody>
                    <a:bodyPr/>
                    <a:lstStyle/>
                    <a:p>
                      <a:r>
                        <a:rPr lang="en-GB" sz="1400" dirty="0" smtClean="0">
                          <a:latin typeface="Arial" panose="020B0604020202020204" pitchFamily="34" charset="0"/>
                          <a:cs typeface="Arial" panose="020B0604020202020204" pitchFamily="34" charset="0"/>
                        </a:rPr>
                        <a:t>153.8</a:t>
                      </a:r>
                      <a:endParaRPr lang="en-GB" sz="1400" dirty="0">
                        <a:latin typeface="Arial" panose="020B0604020202020204" pitchFamily="34" charset="0"/>
                        <a:cs typeface="Arial" panose="020B0604020202020204" pitchFamily="34" charset="0"/>
                      </a:endParaRPr>
                    </a:p>
                  </a:txBody>
                  <a:tcPr marL="121921" marR="121921" marT="45721" marB="45721"/>
                </a:tc>
                <a:tc>
                  <a:txBody>
                    <a:bodyPr/>
                    <a:lstStyle/>
                    <a:p>
                      <a:r>
                        <a:rPr lang="en-GB" sz="1400" dirty="0" smtClean="0">
                          <a:latin typeface="Arial" panose="020B0604020202020204" pitchFamily="34" charset="0"/>
                          <a:cs typeface="Arial" panose="020B0604020202020204" pitchFamily="34" charset="0"/>
                        </a:rPr>
                        <a:t>202.2</a:t>
                      </a:r>
                      <a:endParaRPr lang="en-GB" sz="1400" dirty="0">
                        <a:latin typeface="Arial" panose="020B0604020202020204" pitchFamily="34" charset="0"/>
                        <a:cs typeface="Arial" panose="020B0604020202020204" pitchFamily="34" charset="0"/>
                      </a:endParaRPr>
                    </a:p>
                  </a:txBody>
                  <a:tcPr marL="121921" marR="121921" marT="45721" marB="45721"/>
                </a:tc>
                <a:tc>
                  <a:txBody>
                    <a:bodyPr/>
                    <a:lstStyle/>
                    <a:p>
                      <a:r>
                        <a:rPr lang="en-GB" sz="1400" dirty="0" smtClean="0">
                          <a:latin typeface="Arial" panose="020B0604020202020204" pitchFamily="34" charset="0"/>
                          <a:cs typeface="Arial" panose="020B0604020202020204" pitchFamily="34" charset="0"/>
                        </a:rPr>
                        <a:t>192.9</a:t>
                      </a:r>
                      <a:endParaRPr lang="en-GB" sz="1400" dirty="0">
                        <a:latin typeface="Arial" panose="020B0604020202020204" pitchFamily="34" charset="0"/>
                        <a:cs typeface="Arial" panose="020B0604020202020204" pitchFamily="34" charset="0"/>
                      </a:endParaRPr>
                    </a:p>
                  </a:txBody>
                  <a:tcPr marL="121921" marR="121921" marT="45721" marB="45721"/>
                </a:tc>
                <a:extLst>
                  <a:ext uri="{0D108BD9-81ED-4DB2-BD59-A6C34878D82A}">
                    <a16:rowId xmlns:a16="http://schemas.microsoft.com/office/drawing/2014/main" val="10003"/>
                  </a:ext>
                </a:extLst>
              </a:tr>
              <a:tr h="503941">
                <a:tc>
                  <a:txBody>
                    <a:bodyPr/>
                    <a:lstStyle/>
                    <a:p>
                      <a:r>
                        <a:rPr lang="en-GB" sz="1400" b="1" dirty="0" smtClean="0">
                          <a:latin typeface="Arial" panose="020B0604020202020204" pitchFamily="34" charset="0"/>
                          <a:cs typeface="Arial" panose="020B0604020202020204" pitchFamily="34" charset="0"/>
                        </a:rPr>
                        <a:t>Cereals</a:t>
                      </a:r>
                      <a:endParaRPr lang="en-GB" sz="1400" b="1" dirty="0">
                        <a:latin typeface="Arial" panose="020B0604020202020204" pitchFamily="34" charset="0"/>
                        <a:cs typeface="Arial" panose="020B0604020202020204" pitchFamily="34" charset="0"/>
                      </a:endParaRPr>
                    </a:p>
                  </a:txBody>
                  <a:tcPr marL="121921" marR="121921" marT="45721" marB="45721"/>
                </a:tc>
                <a:tc>
                  <a:txBody>
                    <a:bodyPr/>
                    <a:lstStyle/>
                    <a:p>
                      <a:r>
                        <a:rPr lang="en-GB" sz="1400" dirty="0" smtClean="0">
                          <a:latin typeface="Arial" panose="020B0604020202020204" pitchFamily="34" charset="0"/>
                          <a:cs typeface="Arial" panose="020B0604020202020204" pitchFamily="34" charset="0"/>
                        </a:rPr>
                        <a:t>179.2</a:t>
                      </a:r>
                      <a:endParaRPr lang="en-GB" sz="1400" dirty="0">
                        <a:latin typeface="Arial" panose="020B0604020202020204" pitchFamily="34" charset="0"/>
                        <a:cs typeface="Arial" panose="020B0604020202020204" pitchFamily="34" charset="0"/>
                      </a:endParaRPr>
                    </a:p>
                  </a:txBody>
                  <a:tcPr marL="121921" marR="121921" marT="45721" marB="45721"/>
                </a:tc>
                <a:tc>
                  <a:txBody>
                    <a:bodyPr/>
                    <a:lstStyle/>
                    <a:p>
                      <a:r>
                        <a:rPr lang="en-GB" sz="1400" dirty="0" smtClean="0">
                          <a:latin typeface="Arial" panose="020B0604020202020204" pitchFamily="34" charset="0"/>
                          <a:cs typeface="Arial" panose="020B0604020202020204" pitchFamily="34" charset="0"/>
                        </a:rPr>
                        <a:t>240.9</a:t>
                      </a:r>
                      <a:endParaRPr lang="en-GB" sz="1400" dirty="0">
                        <a:latin typeface="Arial" panose="020B0604020202020204" pitchFamily="34" charset="0"/>
                        <a:cs typeface="Arial" panose="020B0604020202020204" pitchFamily="34" charset="0"/>
                      </a:endParaRPr>
                    </a:p>
                  </a:txBody>
                  <a:tcPr marL="121921" marR="121921" marT="45721" marB="45721"/>
                </a:tc>
                <a:tc>
                  <a:txBody>
                    <a:bodyPr/>
                    <a:lstStyle/>
                    <a:p>
                      <a:r>
                        <a:rPr lang="en-GB" sz="1400" dirty="0" smtClean="0">
                          <a:latin typeface="Arial" panose="020B0604020202020204" pitchFamily="34" charset="0"/>
                          <a:cs typeface="Arial" panose="020B0604020202020204" pitchFamily="34" charset="0"/>
                        </a:rPr>
                        <a:t>236.1</a:t>
                      </a:r>
                      <a:endParaRPr lang="en-GB" sz="1400" dirty="0">
                        <a:latin typeface="Arial" panose="020B0604020202020204" pitchFamily="34" charset="0"/>
                        <a:cs typeface="Arial" panose="020B0604020202020204" pitchFamily="34" charset="0"/>
                      </a:endParaRPr>
                    </a:p>
                  </a:txBody>
                  <a:tcPr marL="121921" marR="121921" marT="45721" marB="45721"/>
                </a:tc>
                <a:tc>
                  <a:txBody>
                    <a:bodyPr/>
                    <a:lstStyle/>
                    <a:p>
                      <a:r>
                        <a:rPr lang="en-GB" sz="1400" dirty="0" smtClean="0">
                          <a:latin typeface="Arial" panose="020B0604020202020204" pitchFamily="34" charset="0"/>
                          <a:cs typeface="Arial" panose="020B0604020202020204" pitchFamily="34" charset="0"/>
                        </a:rPr>
                        <a:t>219.3</a:t>
                      </a:r>
                      <a:endParaRPr lang="en-GB" sz="1400" dirty="0">
                        <a:latin typeface="Arial" panose="020B0604020202020204" pitchFamily="34" charset="0"/>
                        <a:cs typeface="Arial" panose="020B0604020202020204" pitchFamily="34" charset="0"/>
                      </a:endParaRPr>
                    </a:p>
                  </a:txBody>
                  <a:tcPr marL="121921" marR="121921" marT="45721" marB="45721"/>
                </a:tc>
                <a:tc>
                  <a:txBody>
                    <a:bodyPr/>
                    <a:lstStyle/>
                    <a:p>
                      <a:r>
                        <a:rPr lang="en-GB" sz="1400" dirty="0" smtClean="0">
                          <a:latin typeface="Arial" panose="020B0604020202020204" pitchFamily="34" charset="0"/>
                          <a:cs typeface="Arial" panose="020B0604020202020204" pitchFamily="34" charset="0"/>
                        </a:rPr>
                        <a:t>191.9</a:t>
                      </a:r>
                      <a:endParaRPr lang="en-GB" sz="1400" dirty="0">
                        <a:latin typeface="Arial" panose="020B0604020202020204" pitchFamily="34" charset="0"/>
                        <a:cs typeface="Arial" panose="020B0604020202020204" pitchFamily="34" charset="0"/>
                      </a:endParaRPr>
                    </a:p>
                  </a:txBody>
                  <a:tcPr marL="121921" marR="121921" marT="45721" marB="45721"/>
                </a:tc>
                <a:tc>
                  <a:txBody>
                    <a:bodyPr/>
                    <a:lstStyle/>
                    <a:p>
                      <a:r>
                        <a:rPr lang="en-GB" sz="1400" dirty="0" smtClean="0">
                          <a:latin typeface="Arial" panose="020B0604020202020204" pitchFamily="34" charset="0"/>
                          <a:cs typeface="Arial" panose="020B0604020202020204" pitchFamily="34" charset="0"/>
                        </a:rPr>
                        <a:t>162.4</a:t>
                      </a:r>
                      <a:endParaRPr lang="en-GB" sz="1400" dirty="0">
                        <a:latin typeface="Arial" panose="020B0604020202020204" pitchFamily="34" charset="0"/>
                        <a:cs typeface="Arial" panose="020B0604020202020204" pitchFamily="34" charset="0"/>
                      </a:endParaRPr>
                    </a:p>
                  </a:txBody>
                  <a:tcPr marL="121921" marR="121921" marT="45721" marB="45721"/>
                </a:tc>
                <a:tc>
                  <a:txBody>
                    <a:bodyPr/>
                    <a:lstStyle/>
                    <a:p>
                      <a:r>
                        <a:rPr lang="en-GB" sz="1400" dirty="0" smtClean="0">
                          <a:latin typeface="Arial" panose="020B0604020202020204" pitchFamily="34" charset="0"/>
                          <a:cs typeface="Arial" panose="020B0604020202020204" pitchFamily="34" charset="0"/>
                        </a:rPr>
                        <a:t>146.9</a:t>
                      </a:r>
                      <a:endParaRPr lang="en-GB" sz="1400" dirty="0">
                        <a:latin typeface="Arial" panose="020B0604020202020204" pitchFamily="34" charset="0"/>
                        <a:cs typeface="Arial" panose="020B0604020202020204" pitchFamily="34" charset="0"/>
                      </a:endParaRPr>
                    </a:p>
                  </a:txBody>
                  <a:tcPr marL="121921" marR="121921" marT="45721" marB="45721"/>
                </a:tc>
                <a:tc>
                  <a:txBody>
                    <a:bodyPr/>
                    <a:lstStyle/>
                    <a:p>
                      <a:r>
                        <a:rPr lang="en-GB" sz="1400" dirty="0" smtClean="0">
                          <a:latin typeface="Arial" panose="020B0604020202020204" pitchFamily="34" charset="0"/>
                          <a:cs typeface="Arial" panose="020B0604020202020204" pitchFamily="34" charset="0"/>
                        </a:rPr>
                        <a:t>151.6</a:t>
                      </a:r>
                      <a:endParaRPr lang="en-GB" sz="1400" dirty="0">
                        <a:latin typeface="Arial" panose="020B0604020202020204" pitchFamily="34" charset="0"/>
                        <a:cs typeface="Arial" panose="020B0604020202020204" pitchFamily="34" charset="0"/>
                      </a:endParaRPr>
                    </a:p>
                  </a:txBody>
                  <a:tcPr marL="121921" marR="121921" marT="45721" marB="45721"/>
                </a:tc>
                <a:tc>
                  <a:txBody>
                    <a:bodyPr/>
                    <a:lstStyle/>
                    <a:p>
                      <a:r>
                        <a:rPr lang="en-GB" sz="1400" dirty="0" smtClean="0">
                          <a:latin typeface="Arial" panose="020B0604020202020204" pitchFamily="34" charset="0"/>
                          <a:cs typeface="Arial" panose="020B0604020202020204" pitchFamily="34" charset="0"/>
                        </a:rPr>
                        <a:t>165.3</a:t>
                      </a:r>
                      <a:endParaRPr lang="en-GB" sz="1400" dirty="0">
                        <a:latin typeface="Arial" panose="020B0604020202020204" pitchFamily="34" charset="0"/>
                        <a:cs typeface="Arial" panose="020B0604020202020204" pitchFamily="34" charset="0"/>
                      </a:endParaRPr>
                    </a:p>
                  </a:txBody>
                  <a:tcPr marL="121921" marR="121921" marT="45721" marB="45721"/>
                </a:tc>
                <a:extLst>
                  <a:ext uri="{0D108BD9-81ED-4DB2-BD59-A6C34878D82A}">
                    <a16:rowId xmlns:a16="http://schemas.microsoft.com/office/drawing/2014/main" val="10004"/>
                  </a:ext>
                </a:extLst>
              </a:tr>
              <a:tr h="518174">
                <a:tc>
                  <a:txBody>
                    <a:bodyPr/>
                    <a:lstStyle/>
                    <a:p>
                      <a:r>
                        <a:rPr lang="en-GB" sz="1400" b="1" dirty="0" smtClean="0">
                          <a:latin typeface="Arial" panose="020B0604020202020204" pitchFamily="34" charset="0"/>
                          <a:cs typeface="Arial" panose="020B0604020202020204" pitchFamily="34" charset="0"/>
                        </a:rPr>
                        <a:t>Vegetable Oils</a:t>
                      </a:r>
                      <a:endParaRPr lang="en-GB" sz="1400" b="1" dirty="0">
                        <a:latin typeface="Arial" panose="020B0604020202020204" pitchFamily="34" charset="0"/>
                        <a:cs typeface="Arial" panose="020B0604020202020204" pitchFamily="34" charset="0"/>
                      </a:endParaRPr>
                    </a:p>
                  </a:txBody>
                  <a:tcPr marL="121921" marR="121921" marT="45721" marB="45721"/>
                </a:tc>
                <a:tc>
                  <a:txBody>
                    <a:bodyPr/>
                    <a:lstStyle/>
                    <a:p>
                      <a:r>
                        <a:rPr lang="en-GB" sz="1400" dirty="0" smtClean="0">
                          <a:latin typeface="Arial" panose="020B0604020202020204" pitchFamily="34" charset="0"/>
                          <a:cs typeface="Arial" panose="020B0604020202020204" pitchFamily="34" charset="0"/>
                        </a:rPr>
                        <a:t>197.4</a:t>
                      </a:r>
                      <a:endParaRPr lang="en-GB" sz="1400" dirty="0">
                        <a:latin typeface="Arial" panose="020B0604020202020204" pitchFamily="34" charset="0"/>
                        <a:cs typeface="Arial" panose="020B0604020202020204" pitchFamily="34" charset="0"/>
                      </a:endParaRPr>
                    </a:p>
                  </a:txBody>
                  <a:tcPr marL="121921" marR="121921" marT="45721" marB="45721"/>
                </a:tc>
                <a:tc>
                  <a:txBody>
                    <a:bodyPr/>
                    <a:lstStyle/>
                    <a:p>
                      <a:r>
                        <a:rPr lang="en-GB" sz="1400" dirty="0" smtClean="0">
                          <a:latin typeface="Arial" panose="020B0604020202020204" pitchFamily="34" charset="0"/>
                          <a:cs typeface="Arial" panose="020B0604020202020204" pitchFamily="34" charset="0"/>
                        </a:rPr>
                        <a:t>254.5</a:t>
                      </a:r>
                      <a:endParaRPr lang="en-GB" sz="1400" dirty="0">
                        <a:latin typeface="Arial" panose="020B0604020202020204" pitchFamily="34" charset="0"/>
                        <a:cs typeface="Arial" panose="020B0604020202020204" pitchFamily="34" charset="0"/>
                      </a:endParaRPr>
                    </a:p>
                  </a:txBody>
                  <a:tcPr marL="121921" marR="121921" marT="45721" marB="45721"/>
                </a:tc>
                <a:tc>
                  <a:txBody>
                    <a:bodyPr/>
                    <a:lstStyle/>
                    <a:p>
                      <a:r>
                        <a:rPr lang="en-GB" sz="1400" dirty="0" smtClean="0">
                          <a:latin typeface="Arial" panose="020B0604020202020204" pitchFamily="34" charset="0"/>
                          <a:cs typeface="Arial" panose="020B0604020202020204" pitchFamily="34" charset="0"/>
                        </a:rPr>
                        <a:t>223.9</a:t>
                      </a:r>
                      <a:endParaRPr lang="en-GB" sz="1400" dirty="0">
                        <a:latin typeface="Arial" panose="020B0604020202020204" pitchFamily="34" charset="0"/>
                        <a:cs typeface="Arial" panose="020B0604020202020204" pitchFamily="34" charset="0"/>
                      </a:endParaRPr>
                    </a:p>
                  </a:txBody>
                  <a:tcPr marL="121921" marR="121921" marT="45721" marB="45721"/>
                </a:tc>
                <a:tc>
                  <a:txBody>
                    <a:bodyPr/>
                    <a:lstStyle/>
                    <a:p>
                      <a:r>
                        <a:rPr lang="en-GB" sz="1400" dirty="0" smtClean="0">
                          <a:latin typeface="Arial" panose="020B0604020202020204" pitchFamily="34" charset="0"/>
                          <a:cs typeface="Arial" panose="020B0604020202020204" pitchFamily="34" charset="0"/>
                        </a:rPr>
                        <a:t>193.0</a:t>
                      </a:r>
                      <a:endParaRPr lang="en-GB" sz="1400" dirty="0">
                        <a:latin typeface="Arial" panose="020B0604020202020204" pitchFamily="34" charset="0"/>
                        <a:cs typeface="Arial" panose="020B0604020202020204" pitchFamily="34" charset="0"/>
                      </a:endParaRPr>
                    </a:p>
                  </a:txBody>
                  <a:tcPr marL="121921" marR="121921" marT="45721" marB="45721"/>
                </a:tc>
                <a:tc>
                  <a:txBody>
                    <a:bodyPr/>
                    <a:lstStyle/>
                    <a:p>
                      <a:r>
                        <a:rPr lang="en-GB" sz="1400" dirty="0" smtClean="0">
                          <a:latin typeface="Arial" panose="020B0604020202020204" pitchFamily="34" charset="0"/>
                          <a:cs typeface="Arial" panose="020B0604020202020204" pitchFamily="34" charset="0"/>
                        </a:rPr>
                        <a:t>181.1</a:t>
                      </a:r>
                      <a:endParaRPr lang="en-GB" sz="1400" dirty="0">
                        <a:latin typeface="Arial" panose="020B0604020202020204" pitchFamily="34" charset="0"/>
                        <a:cs typeface="Arial" panose="020B0604020202020204" pitchFamily="34" charset="0"/>
                      </a:endParaRPr>
                    </a:p>
                  </a:txBody>
                  <a:tcPr marL="121921" marR="121921" marT="45721" marB="45721"/>
                </a:tc>
                <a:tc>
                  <a:txBody>
                    <a:bodyPr/>
                    <a:lstStyle/>
                    <a:p>
                      <a:r>
                        <a:rPr lang="en-GB" sz="1400" dirty="0" smtClean="0">
                          <a:latin typeface="Arial" panose="020B0604020202020204" pitchFamily="34" charset="0"/>
                          <a:cs typeface="Arial" panose="020B0604020202020204" pitchFamily="34" charset="0"/>
                        </a:rPr>
                        <a:t>147.0</a:t>
                      </a:r>
                      <a:endParaRPr lang="en-GB" sz="1400" dirty="0">
                        <a:latin typeface="Arial" panose="020B0604020202020204" pitchFamily="34" charset="0"/>
                        <a:cs typeface="Arial" panose="020B0604020202020204" pitchFamily="34" charset="0"/>
                      </a:endParaRPr>
                    </a:p>
                  </a:txBody>
                  <a:tcPr marL="121921" marR="121921" marT="45721" marB="45721"/>
                </a:tc>
                <a:tc>
                  <a:txBody>
                    <a:bodyPr/>
                    <a:lstStyle/>
                    <a:p>
                      <a:r>
                        <a:rPr lang="en-GB" sz="1400" dirty="0" smtClean="0">
                          <a:latin typeface="Arial" panose="020B0604020202020204" pitchFamily="34" charset="0"/>
                          <a:cs typeface="Arial" panose="020B0604020202020204" pitchFamily="34" charset="0"/>
                        </a:rPr>
                        <a:t>163.8</a:t>
                      </a:r>
                      <a:endParaRPr lang="en-GB" sz="1400" dirty="0">
                        <a:latin typeface="Arial" panose="020B0604020202020204" pitchFamily="34" charset="0"/>
                        <a:cs typeface="Arial" panose="020B0604020202020204" pitchFamily="34" charset="0"/>
                      </a:endParaRPr>
                    </a:p>
                  </a:txBody>
                  <a:tcPr marL="121921" marR="121921" marT="45721" marB="45721"/>
                </a:tc>
                <a:tc>
                  <a:txBody>
                    <a:bodyPr/>
                    <a:lstStyle/>
                    <a:p>
                      <a:r>
                        <a:rPr lang="en-GB" sz="1400" dirty="0" smtClean="0">
                          <a:latin typeface="Arial" panose="020B0604020202020204" pitchFamily="34" charset="0"/>
                          <a:cs typeface="Arial" panose="020B0604020202020204" pitchFamily="34" charset="0"/>
                        </a:rPr>
                        <a:t>168.8</a:t>
                      </a:r>
                      <a:endParaRPr lang="en-GB" sz="1400" dirty="0">
                        <a:latin typeface="Arial" panose="020B0604020202020204" pitchFamily="34" charset="0"/>
                        <a:cs typeface="Arial" panose="020B0604020202020204" pitchFamily="34" charset="0"/>
                      </a:endParaRPr>
                    </a:p>
                  </a:txBody>
                  <a:tcPr marL="121921" marR="121921" marT="45721" marB="45721"/>
                </a:tc>
                <a:tc>
                  <a:txBody>
                    <a:bodyPr/>
                    <a:lstStyle/>
                    <a:p>
                      <a:r>
                        <a:rPr lang="en-GB" sz="1400" dirty="0" smtClean="0">
                          <a:latin typeface="Arial" panose="020B0604020202020204" pitchFamily="34" charset="0"/>
                          <a:cs typeface="Arial" panose="020B0604020202020204" pitchFamily="34" charset="0"/>
                        </a:rPr>
                        <a:t>144.0</a:t>
                      </a:r>
                      <a:endParaRPr lang="en-GB" sz="1400" dirty="0">
                        <a:latin typeface="Arial" panose="020B0604020202020204" pitchFamily="34" charset="0"/>
                        <a:cs typeface="Arial" panose="020B0604020202020204" pitchFamily="34" charset="0"/>
                      </a:endParaRPr>
                    </a:p>
                  </a:txBody>
                  <a:tcPr marL="121921" marR="121921" marT="45721" marB="45721"/>
                </a:tc>
                <a:extLst>
                  <a:ext uri="{0D108BD9-81ED-4DB2-BD59-A6C34878D82A}">
                    <a16:rowId xmlns:a16="http://schemas.microsoft.com/office/drawing/2014/main" val="10005"/>
                  </a:ext>
                </a:extLst>
              </a:tr>
              <a:tr h="503941">
                <a:tc>
                  <a:txBody>
                    <a:bodyPr/>
                    <a:lstStyle/>
                    <a:p>
                      <a:r>
                        <a:rPr lang="en-GB" sz="1400" b="1" dirty="0" smtClean="0">
                          <a:latin typeface="Arial" panose="020B0604020202020204" pitchFamily="34" charset="0"/>
                          <a:cs typeface="Arial" panose="020B0604020202020204" pitchFamily="34" charset="0"/>
                        </a:rPr>
                        <a:t>Sugar</a:t>
                      </a:r>
                      <a:endParaRPr lang="en-GB" sz="1400" b="1" dirty="0">
                        <a:latin typeface="Arial" panose="020B0604020202020204" pitchFamily="34" charset="0"/>
                        <a:cs typeface="Arial" panose="020B0604020202020204" pitchFamily="34" charset="0"/>
                      </a:endParaRPr>
                    </a:p>
                  </a:txBody>
                  <a:tcPr marL="121921" marR="121921" marT="45721" marB="45721"/>
                </a:tc>
                <a:tc>
                  <a:txBody>
                    <a:bodyPr/>
                    <a:lstStyle/>
                    <a:p>
                      <a:r>
                        <a:rPr lang="en-GB" sz="1400" dirty="0" smtClean="0">
                          <a:latin typeface="Arial" panose="020B0604020202020204" pitchFamily="34" charset="0"/>
                          <a:cs typeface="Arial" panose="020B0604020202020204" pitchFamily="34" charset="0"/>
                        </a:rPr>
                        <a:t>302.0</a:t>
                      </a:r>
                      <a:endParaRPr lang="en-GB" sz="1400" dirty="0">
                        <a:latin typeface="Arial" panose="020B0604020202020204" pitchFamily="34" charset="0"/>
                        <a:cs typeface="Arial" panose="020B0604020202020204" pitchFamily="34" charset="0"/>
                      </a:endParaRPr>
                    </a:p>
                  </a:txBody>
                  <a:tcPr marL="121921" marR="121921" marT="45721" marB="45721"/>
                </a:tc>
                <a:tc>
                  <a:txBody>
                    <a:bodyPr/>
                    <a:lstStyle/>
                    <a:p>
                      <a:r>
                        <a:rPr lang="en-GB" sz="1400" dirty="0" smtClean="0">
                          <a:latin typeface="Arial" panose="020B0604020202020204" pitchFamily="34" charset="0"/>
                          <a:cs typeface="Arial" panose="020B0604020202020204" pitchFamily="34" charset="0"/>
                        </a:rPr>
                        <a:t>368.9</a:t>
                      </a:r>
                      <a:endParaRPr lang="en-GB" sz="1400" dirty="0">
                        <a:latin typeface="Arial" panose="020B0604020202020204" pitchFamily="34" charset="0"/>
                        <a:cs typeface="Arial" panose="020B0604020202020204" pitchFamily="34" charset="0"/>
                      </a:endParaRPr>
                    </a:p>
                  </a:txBody>
                  <a:tcPr marL="121921" marR="121921" marT="45721" marB="45721"/>
                </a:tc>
                <a:tc>
                  <a:txBody>
                    <a:bodyPr/>
                    <a:lstStyle/>
                    <a:p>
                      <a:r>
                        <a:rPr lang="en-GB" sz="1400" dirty="0" smtClean="0">
                          <a:latin typeface="Arial" panose="020B0604020202020204" pitchFamily="34" charset="0"/>
                          <a:cs typeface="Arial" panose="020B0604020202020204" pitchFamily="34" charset="0"/>
                        </a:rPr>
                        <a:t>305.7</a:t>
                      </a:r>
                      <a:endParaRPr lang="en-GB" sz="1400" dirty="0">
                        <a:latin typeface="Arial" panose="020B0604020202020204" pitchFamily="34" charset="0"/>
                        <a:cs typeface="Arial" panose="020B0604020202020204" pitchFamily="34" charset="0"/>
                      </a:endParaRPr>
                    </a:p>
                  </a:txBody>
                  <a:tcPr marL="121921" marR="121921" marT="45721" marB="45721"/>
                </a:tc>
                <a:tc>
                  <a:txBody>
                    <a:bodyPr/>
                    <a:lstStyle/>
                    <a:p>
                      <a:r>
                        <a:rPr lang="en-GB" sz="1400" dirty="0" smtClean="0">
                          <a:latin typeface="Arial" panose="020B0604020202020204" pitchFamily="34" charset="0"/>
                          <a:cs typeface="Arial" panose="020B0604020202020204" pitchFamily="34" charset="0"/>
                        </a:rPr>
                        <a:t>251.0</a:t>
                      </a:r>
                      <a:endParaRPr lang="en-GB" sz="1400" dirty="0">
                        <a:latin typeface="Arial" panose="020B0604020202020204" pitchFamily="34" charset="0"/>
                        <a:cs typeface="Arial" panose="020B0604020202020204" pitchFamily="34" charset="0"/>
                      </a:endParaRPr>
                    </a:p>
                  </a:txBody>
                  <a:tcPr marL="121921" marR="121921" marT="45721" marB="45721"/>
                </a:tc>
                <a:tc>
                  <a:txBody>
                    <a:bodyPr/>
                    <a:lstStyle/>
                    <a:p>
                      <a:r>
                        <a:rPr lang="en-GB" sz="1400" dirty="0" smtClean="0">
                          <a:latin typeface="Arial" panose="020B0604020202020204" pitchFamily="34" charset="0"/>
                          <a:cs typeface="Arial" panose="020B0604020202020204" pitchFamily="34" charset="0"/>
                        </a:rPr>
                        <a:t>241.2</a:t>
                      </a:r>
                      <a:endParaRPr lang="en-GB" sz="1400" dirty="0">
                        <a:latin typeface="Arial" panose="020B0604020202020204" pitchFamily="34" charset="0"/>
                        <a:cs typeface="Arial" panose="020B0604020202020204" pitchFamily="34" charset="0"/>
                      </a:endParaRPr>
                    </a:p>
                  </a:txBody>
                  <a:tcPr marL="121921" marR="121921" marT="45721" marB="45721"/>
                </a:tc>
                <a:tc>
                  <a:txBody>
                    <a:bodyPr/>
                    <a:lstStyle/>
                    <a:p>
                      <a:r>
                        <a:rPr lang="en-GB" sz="1400" dirty="0" smtClean="0">
                          <a:latin typeface="Arial" panose="020B0604020202020204" pitchFamily="34" charset="0"/>
                          <a:cs typeface="Arial" panose="020B0604020202020204" pitchFamily="34" charset="0"/>
                        </a:rPr>
                        <a:t>190.7</a:t>
                      </a:r>
                      <a:endParaRPr lang="en-GB" sz="1400" dirty="0">
                        <a:latin typeface="Arial" panose="020B0604020202020204" pitchFamily="34" charset="0"/>
                        <a:cs typeface="Arial" panose="020B0604020202020204" pitchFamily="34" charset="0"/>
                      </a:endParaRPr>
                    </a:p>
                  </a:txBody>
                  <a:tcPr marL="121921" marR="121921" marT="45721" marB="45721"/>
                </a:tc>
                <a:tc>
                  <a:txBody>
                    <a:bodyPr/>
                    <a:lstStyle/>
                    <a:p>
                      <a:r>
                        <a:rPr lang="en-GB" sz="1400" dirty="0" smtClean="0">
                          <a:latin typeface="Arial" panose="020B0604020202020204" pitchFamily="34" charset="0"/>
                          <a:cs typeface="Arial" panose="020B0604020202020204" pitchFamily="34" charset="0"/>
                        </a:rPr>
                        <a:t>256.0</a:t>
                      </a:r>
                      <a:endParaRPr lang="en-GB" sz="1400" dirty="0">
                        <a:latin typeface="Arial" panose="020B0604020202020204" pitchFamily="34" charset="0"/>
                        <a:cs typeface="Arial" panose="020B0604020202020204" pitchFamily="34" charset="0"/>
                      </a:endParaRPr>
                    </a:p>
                  </a:txBody>
                  <a:tcPr marL="121921" marR="121921" marT="45721" marB="45721"/>
                </a:tc>
                <a:tc>
                  <a:txBody>
                    <a:bodyPr/>
                    <a:lstStyle/>
                    <a:p>
                      <a:r>
                        <a:rPr lang="en-GB" sz="1400" dirty="0" smtClean="0">
                          <a:latin typeface="Arial" panose="020B0604020202020204" pitchFamily="34" charset="0"/>
                          <a:cs typeface="Arial" panose="020B0604020202020204" pitchFamily="34" charset="0"/>
                        </a:rPr>
                        <a:t>227.3</a:t>
                      </a:r>
                      <a:endParaRPr lang="en-GB" sz="1400" dirty="0">
                        <a:latin typeface="Arial" panose="020B0604020202020204" pitchFamily="34" charset="0"/>
                        <a:cs typeface="Arial" panose="020B0604020202020204" pitchFamily="34" charset="0"/>
                      </a:endParaRPr>
                    </a:p>
                  </a:txBody>
                  <a:tcPr marL="121921" marR="121921" marT="45721" marB="45721"/>
                </a:tc>
                <a:tc>
                  <a:txBody>
                    <a:bodyPr/>
                    <a:lstStyle/>
                    <a:p>
                      <a:r>
                        <a:rPr lang="en-GB" sz="1400" dirty="0" smtClean="0">
                          <a:latin typeface="Arial" panose="020B0604020202020204" pitchFamily="34" charset="0"/>
                          <a:cs typeface="Arial" panose="020B0604020202020204" pitchFamily="34" charset="0"/>
                        </a:rPr>
                        <a:t>177.5</a:t>
                      </a:r>
                      <a:endParaRPr lang="en-GB" sz="1400" dirty="0">
                        <a:latin typeface="Arial" panose="020B0604020202020204" pitchFamily="34" charset="0"/>
                        <a:cs typeface="Arial" panose="020B0604020202020204" pitchFamily="34" charset="0"/>
                      </a:endParaRPr>
                    </a:p>
                  </a:txBody>
                  <a:tcPr marL="121921" marR="121921" marT="45721" marB="45721"/>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17407134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a:t>What factors can cause food prices to rise?</a:t>
            </a:r>
          </a:p>
        </p:txBody>
      </p:sp>
      <p:sp>
        <p:nvSpPr>
          <p:cNvPr id="3" name="Subtitle 2"/>
          <p:cNvSpPr>
            <a:spLocks noGrp="1"/>
          </p:cNvSpPr>
          <p:nvPr>
            <p:ph type="subTitle" idx="1"/>
          </p:nvPr>
        </p:nvSpPr>
        <p:spPr>
          <a:xfrm>
            <a:off x="1169275" y="2571092"/>
            <a:ext cx="7176071" cy="3600000"/>
          </a:xfrm>
        </p:spPr>
        <p:txBody>
          <a:bodyPr/>
          <a:lstStyle/>
          <a:p>
            <a:pPr marL="0" indent="0">
              <a:buNone/>
            </a:pPr>
            <a:r>
              <a:rPr lang="en-GB" sz="2000" b="1" dirty="0"/>
              <a:t>Climate change and weather </a:t>
            </a:r>
          </a:p>
          <a:p>
            <a:pPr marL="0" indent="0">
              <a:buNone/>
            </a:pPr>
            <a:r>
              <a:rPr lang="en-GB" sz="2000" dirty="0"/>
              <a:t>There are several factors which can cause food prices to rise. </a:t>
            </a:r>
            <a:r>
              <a:rPr lang="en-GB" sz="2000" dirty="0" smtClean="0"/>
              <a:t>One </a:t>
            </a:r>
            <a:r>
              <a:rPr lang="en-GB" sz="2000" dirty="0"/>
              <a:t>of these is the weather. </a:t>
            </a:r>
            <a:endParaRPr lang="en-GB" sz="2000" dirty="0" smtClean="0"/>
          </a:p>
          <a:p>
            <a:pPr marL="0" indent="0">
              <a:buNone/>
            </a:pPr>
            <a:endParaRPr lang="en-GB" sz="2000" dirty="0"/>
          </a:p>
          <a:p>
            <a:pPr marL="0" indent="0">
              <a:buNone/>
            </a:pPr>
            <a:r>
              <a:rPr lang="en-GB" sz="2000" dirty="0" smtClean="0"/>
              <a:t>Climate </a:t>
            </a:r>
            <a:r>
              <a:rPr lang="en-GB" sz="2000" dirty="0"/>
              <a:t>change has led to more frequent extreme weather events, such as heat waves, drought and floods. These extreme weather events can destroy or damage crops, affect soil quality, deplete grazing areas and cause the loss of livestock. </a:t>
            </a:r>
            <a:endParaRPr lang="en-GB" sz="2000" dirty="0" smtClean="0"/>
          </a:p>
          <a:p>
            <a:pPr marL="0" indent="0">
              <a:buNone/>
            </a:pPr>
            <a:endParaRPr lang="en-GB" sz="2000" dirty="0"/>
          </a:p>
          <a:p>
            <a:pPr marL="0" indent="0">
              <a:buNone/>
            </a:pPr>
            <a:r>
              <a:rPr lang="en-GB" sz="2000" dirty="0" smtClean="0"/>
              <a:t>This </a:t>
            </a:r>
            <a:r>
              <a:rPr lang="en-GB" sz="2000" dirty="0"/>
              <a:t>can damage stock levels and stop countries exporting to other countries, causing food prices to increase. </a:t>
            </a:r>
            <a:endParaRPr lang="en-US" sz="2000" dirty="0"/>
          </a:p>
        </p:txBody>
      </p:sp>
      <p:pic>
        <p:nvPicPr>
          <p:cNvPr id="4" name="Picture 2" descr="C:\Documents and Settings\Eschneider\Local Settings\Temporary Internet Files\Content.IE5\30OZPUJ8\MP900403862[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731075" y="2813029"/>
            <a:ext cx="3240087" cy="215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0731440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a:t>What factors can cause food prices to rise?</a:t>
            </a:r>
            <a:endParaRPr lang="en-US" dirty="0"/>
          </a:p>
        </p:txBody>
      </p:sp>
      <p:sp>
        <p:nvSpPr>
          <p:cNvPr id="3" name="Subtitle 2"/>
          <p:cNvSpPr>
            <a:spLocks noGrp="1"/>
          </p:cNvSpPr>
          <p:nvPr>
            <p:ph type="subTitle" idx="1"/>
          </p:nvPr>
        </p:nvSpPr>
        <p:spPr>
          <a:xfrm>
            <a:off x="1169276" y="2571092"/>
            <a:ext cx="6755414" cy="3600000"/>
          </a:xfrm>
        </p:spPr>
        <p:txBody>
          <a:bodyPr/>
          <a:lstStyle/>
          <a:p>
            <a:pPr marL="0" indent="0">
              <a:buNone/>
            </a:pPr>
            <a:r>
              <a:rPr lang="en-GB" sz="2000" b="1" dirty="0"/>
              <a:t>Increases in oil and energy prices</a:t>
            </a:r>
          </a:p>
          <a:p>
            <a:pPr marL="0" indent="0">
              <a:buNone/>
            </a:pPr>
            <a:r>
              <a:rPr lang="en-GB" sz="2000" dirty="0"/>
              <a:t>Increases in oil and energy prices increase the production and transportation costs for agricultural commodities and food, which may lead to an increase in food costs. </a:t>
            </a:r>
          </a:p>
          <a:p>
            <a:pPr marL="0" indent="0">
              <a:buNone/>
            </a:pPr>
            <a:endParaRPr lang="en-US" sz="2000" dirty="0"/>
          </a:p>
        </p:txBody>
      </p:sp>
      <p:pic>
        <p:nvPicPr>
          <p:cNvPr id="4" name="Picture 2" descr="C:\Documents and Settings\Eschneider\Local Settings\Temporary Internet Files\Content.IE5\VG2POM38\MP900390176[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56184" y="2733435"/>
            <a:ext cx="3900487" cy="2782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0731440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a:t>What factors can cause food prices to rise?</a:t>
            </a:r>
            <a:endParaRPr lang="en-US" dirty="0"/>
          </a:p>
        </p:txBody>
      </p:sp>
      <p:sp>
        <p:nvSpPr>
          <p:cNvPr id="3" name="Subtitle 2"/>
          <p:cNvSpPr>
            <a:spLocks noGrp="1"/>
          </p:cNvSpPr>
          <p:nvPr>
            <p:ph type="subTitle" idx="1"/>
          </p:nvPr>
        </p:nvSpPr>
        <p:spPr>
          <a:xfrm>
            <a:off x="1169276" y="2571092"/>
            <a:ext cx="7014025" cy="3600000"/>
          </a:xfrm>
        </p:spPr>
        <p:txBody>
          <a:bodyPr/>
          <a:lstStyle/>
          <a:p>
            <a:pPr marL="0" indent="0">
              <a:buNone/>
            </a:pPr>
            <a:r>
              <a:rPr lang="en-GB" sz="2000" b="1" dirty="0"/>
              <a:t>Biofuels </a:t>
            </a:r>
          </a:p>
          <a:p>
            <a:pPr marL="0" indent="0">
              <a:buNone/>
            </a:pPr>
            <a:r>
              <a:rPr lang="en-GB" sz="2000" dirty="0"/>
              <a:t>Biofuels are any kind of fuel made from living organisms, or from the waste they produce. The increased use of foods such as coarse grains and vegetable oil in the biofuel industry can result in food prices rising. </a:t>
            </a:r>
          </a:p>
        </p:txBody>
      </p:sp>
      <p:pic>
        <p:nvPicPr>
          <p:cNvPr id="4" name="Picture 4" descr="C:\Documents and Settings\Eschneider\Local Settings\Temporary Internet Files\Content.IE5\BGOFI6XH\MP900385989[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924081" y="2283798"/>
            <a:ext cx="2740943" cy="38385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0731440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9284781" y="2576386"/>
            <a:ext cx="2579651" cy="25813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p:txBody>
          <a:bodyPr/>
          <a:lstStyle/>
          <a:p>
            <a:r>
              <a:rPr lang="en-GB" dirty="0"/>
              <a:t>What factors can cause food prices to rise?</a:t>
            </a:r>
            <a:endParaRPr lang="en-US" dirty="0"/>
          </a:p>
        </p:txBody>
      </p:sp>
      <p:sp>
        <p:nvSpPr>
          <p:cNvPr id="3" name="Subtitle 2"/>
          <p:cNvSpPr>
            <a:spLocks noGrp="1"/>
          </p:cNvSpPr>
          <p:nvPr>
            <p:ph type="subTitle" idx="1"/>
          </p:nvPr>
        </p:nvSpPr>
        <p:spPr>
          <a:xfrm>
            <a:off x="1169276" y="2571092"/>
            <a:ext cx="7500162" cy="3600000"/>
          </a:xfrm>
        </p:spPr>
        <p:txBody>
          <a:bodyPr/>
          <a:lstStyle/>
          <a:p>
            <a:pPr marL="0" indent="0">
              <a:buNone/>
            </a:pPr>
            <a:r>
              <a:rPr lang="en-GB" sz="2000" b="1" dirty="0" smtClean="0"/>
              <a:t>Global food demand</a:t>
            </a:r>
          </a:p>
          <a:p>
            <a:pPr marL="0" indent="0">
              <a:buNone/>
            </a:pPr>
            <a:r>
              <a:rPr lang="en-GB" sz="2000" dirty="0" smtClean="0"/>
              <a:t>The </a:t>
            </a:r>
            <a:r>
              <a:rPr lang="en-GB" sz="2000" dirty="0"/>
              <a:t>population is increasing, and it is estimated there will be over </a:t>
            </a:r>
            <a:r>
              <a:rPr lang="en-GB" sz="2000" dirty="0" smtClean="0"/>
              <a:t>9.6 </a:t>
            </a:r>
            <a:r>
              <a:rPr lang="en-GB" sz="2000" dirty="0"/>
              <a:t>billion people living in the world by 2050. In some developing countries, there has also been a change in dietary habits, increasing the demand for particular foods e.g. there has been significant increases in meat consumption in developing countries</a:t>
            </a:r>
            <a:r>
              <a:rPr lang="en-GB" sz="2000" dirty="0" smtClean="0"/>
              <a:t>.</a:t>
            </a:r>
          </a:p>
          <a:p>
            <a:pPr marL="0" indent="0">
              <a:buNone/>
            </a:pPr>
            <a:endParaRPr lang="en-GB" sz="2000" dirty="0"/>
          </a:p>
          <a:p>
            <a:pPr marL="0" indent="0">
              <a:buNone/>
            </a:pPr>
            <a:endParaRPr lang="en-GB" sz="2000" dirty="0" smtClean="0"/>
          </a:p>
          <a:p>
            <a:pPr marL="0" indent="0">
              <a:buNone/>
            </a:pPr>
            <a:r>
              <a:rPr lang="en-GB" u="sng" dirty="0">
                <a:hlinkClick r:id="rId3"/>
              </a:rPr>
              <a:t>https://www.un.org/en/development/desa/news/population/2015-report.html</a:t>
            </a:r>
            <a:r>
              <a:rPr lang="en-GB" dirty="0"/>
              <a:t> </a:t>
            </a:r>
            <a:r>
              <a:rPr lang="en-GB" sz="2000" dirty="0" smtClean="0"/>
              <a:t> </a:t>
            </a:r>
            <a:endParaRPr lang="en-GB" sz="2000" dirty="0"/>
          </a:p>
          <a:p>
            <a:pPr marL="0" indent="0">
              <a:buNone/>
            </a:pPr>
            <a:endParaRPr lang="en-US" sz="2000" dirty="0"/>
          </a:p>
        </p:txBody>
      </p:sp>
    </p:spTree>
    <p:extLst>
      <p:ext uri="{BB962C8B-B14F-4D97-AF65-F5344CB8AC3E}">
        <p14:creationId xmlns:p14="http://schemas.microsoft.com/office/powerpoint/2010/main" val="10731440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a:t>What is the impact of rising food prices? </a:t>
            </a:r>
          </a:p>
        </p:txBody>
      </p:sp>
      <p:sp>
        <p:nvSpPr>
          <p:cNvPr id="3" name="Subtitle 2"/>
          <p:cNvSpPr>
            <a:spLocks noGrp="1"/>
          </p:cNvSpPr>
          <p:nvPr>
            <p:ph type="subTitle" idx="1"/>
          </p:nvPr>
        </p:nvSpPr>
        <p:spPr>
          <a:xfrm>
            <a:off x="1169276" y="2571092"/>
            <a:ext cx="7442289" cy="3600000"/>
          </a:xfrm>
        </p:spPr>
        <p:txBody>
          <a:bodyPr/>
          <a:lstStyle/>
          <a:p>
            <a:pPr marL="0" indent="0">
              <a:buNone/>
            </a:pPr>
            <a:r>
              <a:rPr lang="en-GB" sz="2000" dirty="0"/>
              <a:t>There are many possible consequences to rising food prices. If people cannot afford the increased price of food, they may eat less food or switch to lower quality, cheaper foods. This increases the risk of malnutrition. </a:t>
            </a:r>
          </a:p>
          <a:p>
            <a:pPr marL="0" indent="0">
              <a:buNone/>
            </a:pPr>
            <a:r>
              <a:rPr lang="en-GB" sz="2000" dirty="0"/>
              <a:t>Increases in food prices can lead to protests and riots. This was seen in numerous countries during the food price crisis of 2007-2008. </a:t>
            </a:r>
          </a:p>
          <a:p>
            <a:pPr marL="0" indent="0">
              <a:buNone/>
            </a:pPr>
            <a:r>
              <a:rPr lang="en-GB" sz="2000" dirty="0"/>
              <a:t>In more economically developed countries such as the UK, there have been changes in shopping habits as a result of increasing food prices e.g. less impulse buying.</a:t>
            </a:r>
          </a:p>
          <a:p>
            <a:pPr marL="0" indent="0">
              <a:buNone/>
            </a:pPr>
            <a:endParaRPr lang="en-US" sz="2000" dirty="0"/>
          </a:p>
        </p:txBody>
      </p:sp>
      <p:pic>
        <p:nvPicPr>
          <p:cNvPr id="4" name="Picture 4" descr="C:\Documents and Settings\Eschneider\Local Settings\Temporary Internet Files\Content.IE5\VG2POM38\MP900422640[1].jpg"/>
          <p:cNvPicPr>
            <a:picLocks noChangeAspect="1" noChangeArrowheads="1"/>
          </p:cNvPicPr>
          <p:nvPr/>
        </p:nvPicPr>
        <p:blipFill>
          <a:blip r:embed="rId2">
            <a:extLst>
              <a:ext uri="{28A0092B-C50C-407E-A947-70E740481C1C}">
                <a14:useLocalDpi xmlns:a14="http://schemas.microsoft.com/office/drawing/2010/main" val="0"/>
              </a:ext>
            </a:extLst>
          </a:blip>
          <a:srcRect b="22990"/>
          <a:stretch>
            <a:fillRect/>
          </a:stretch>
        </p:blipFill>
        <p:spPr bwMode="auto">
          <a:xfrm>
            <a:off x="9571420" y="2652757"/>
            <a:ext cx="2218241" cy="2553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0731440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Reducing the amount spent on food</a:t>
            </a:r>
            <a:endParaRPr lang="en-US" dirty="0"/>
          </a:p>
        </p:txBody>
      </p:sp>
      <p:sp>
        <p:nvSpPr>
          <p:cNvPr id="3" name="Subtitle 2"/>
          <p:cNvSpPr>
            <a:spLocks noGrp="1"/>
          </p:cNvSpPr>
          <p:nvPr>
            <p:ph type="subTitle" idx="1"/>
          </p:nvPr>
        </p:nvSpPr>
        <p:spPr>
          <a:xfrm>
            <a:off x="1169276" y="2571092"/>
            <a:ext cx="7442289" cy="3600000"/>
          </a:xfrm>
        </p:spPr>
        <p:txBody>
          <a:bodyPr/>
          <a:lstStyle/>
          <a:p>
            <a:pPr marL="0" indent="0">
              <a:buNone/>
            </a:pPr>
            <a:r>
              <a:rPr lang="en-GB" sz="2000" dirty="0"/>
              <a:t>What strategies can you think of to reduce the amount of money you spend on food</a:t>
            </a:r>
            <a:r>
              <a:rPr lang="en-GB" sz="2000" dirty="0" smtClean="0"/>
              <a:t>?</a:t>
            </a:r>
          </a:p>
          <a:p>
            <a:pPr marL="0" indent="0">
              <a:buNone/>
            </a:pPr>
            <a:endParaRPr lang="en-GB" sz="2000" dirty="0"/>
          </a:p>
          <a:p>
            <a:pPr marL="0" indent="0">
              <a:buNone/>
            </a:pPr>
            <a:r>
              <a:rPr lang="en-GB" sz="2000" dirty="0" smtClean="0"/>
              <a:t>Discuss </a:t>
            </a:r>
            <a:r>
              <a:rPr lang="en-GB" sz="2000" dirty="0"/>
              <a:t>with the rest of the class. </a:t>
            </a:r>
            <a:endParaRPr lang="en-US" sz="2000" dirty="0"/>
          </a:p>
        </p:txBody>
      </p:sp>
      <p:pic>
        <p:nvPicPr>
          <p:cNvPr id="4" name="Picture 7"/>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9446532" y="1923798"/>
            <a:ext cx="2220913" cy="3324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0731440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Strategies</a:t>
            </a:r>
          </a:p>
        </p:txBody>
      </p:sp>
      <p:sp>
        <p:nvSpPr>
          <p:cNvPr id="3" name="Subtitle 2"/>
          <p:cNvSpPr>
            <a:spLocks noGrp="1"/>
          </p:cNvSpPr>
          <p:nvPr>
            <p:ph type="subTitle" idx="1"/>
          </p:nvPr>
        </p:nvSpPr>
        <p:spPr>
          <a:xfrm>
            <a:off x="1007231" y="2502857"/>
            <a:ext cx="10484008" cy="3600000"/>
          </a:xfrm>
        </p:spPr>
        <p:txBody>
          <a:bodyPr/>
          <a:lstStyle/>
          <a:p>
            <a:pPr marL="0" indent="0">
              <a:buNone/>
            </a:pPr>
            <a:r>
              <a:rPr lang="en-US" sz="2000" dirty="0" smtClean="0"/>
              <a:t>Consider the following ways to reduce the amount spent on food:</a:t>
            </a:r>
            <a:endParaRPr lang="en-GB" sz="2000" dirty="0" smtClean="0"/>
          </a:p>
          <a:p>
            <a:pPr>
              <a:buFont typeface="Arial" panose="020B0604020202020204" pitchFamily="34" charset="0"/>
              <a:buChar char="•"/>
            </a:pPr>
            <a:r>
              <a:rPr lang="en-GB" sz="2000" dirty="0"/>
              <a:t>r</a:t>
            </a:r>
            <a:r>
              <a:rPr lang="en-GB" sz="2000" dirty="0" smtClean="0"/>
              <a:t>eplace </a:t>
            </a:r>
            <a:r>
              <a:rPr lang="en-GB" sz="2000" dirty="0"/>
              <a:t>branded items with cheaper, non branded (e.g. supermarket own, economy) items;</a:t>
            </a:r>
          </a:p>
          <a:p>
            <a:pPr>
              <a:buFont typeface="Arial" panose="020B0604020202020204" pitchFamily="34" charset="0"/>
              <a:buChar char="•"/>
            </a:pPr>
            <a:r>
              <a:rPr lang="en-GB" sz="2000" dirty="0"/>
              <a:t>s</a:t>
            </a:r>
            <a:r>
              <a:rPr lang="en-GB" sz="2000" dirty="0" smtClean="0"/>
              <a:t>hop </a:t>
            </a:r>
            <a:r>
              <a:rPr lang="en-GB" sz="2000" dirty="0"/>
              <a:t>at different places (e.g. discount supermarkets, markets)</a:t>
            </a:r>
          </a:p>
          <a:p>
            <a:pPr>
              <a:buFont typeface="Arial" panose="020B0604020202020204" pitchFamily="34" charset="0"/>
              <a:buChar char="•"/>
            </a:pPr>
            <a:r>
              <a:rPr lang="en-GB" sz="2000" dirty="0"/>
              <a:t>c</a:t>
            </a:r>
            <a:r>
              <a:rPr lang="en-GB" sz="2000" dirty="0" smtClean="0"/>
              <a:t>ompare </a:t>
            </a:r>
            <a:r>
              <a:rPr lang="en-GB" sz="2000" dirty="0"/>
              <a:t>prices and shop around to find the cheapest items;</a:t>
            </a:r>
          </a:p>
          <a:p>
            <a:pPr>
              <a:buFont typeface="Arial" panose="020B0604020202020204" pitchFamily="34" charset="0"/>
              <a:buChar char="•"/>
            </a:pPr>
            <a:r>
              <a:rPr lang="en-GB" sz="2000" dirty="0"/>
              <a:t>s</a:t>
            </a:r>
            <a:r>
              <a:rPr lang="en-GB" sz="2000" dirty="0" smtClean="0"/>
              <a:t>top </a:t>
            </a:r>
            <a:r>
              <a:rPr lang="en-GB" sz="2000" dirty="0"/>
              <a:t>or reduce purchasing of certain items (e.g. luxury items such as steak);</a:t>
            </a:r>
          </a:p>
          <a:p>
            <a:pPr>
              <a:buFont typeface="Arial" panose="020B0604020202020204" pitchFamily="34" charset="0"/>
              <a:buChar char="•"/>
            </a:pPr>
            <a:r>
              <a:rPr lang="en-GB" sz="2000" dirty="0"/>
              <a:t>g</a:t>
            </a:r>
            <a:r>
              <a:rPr lang="en-GB" sz="2000" dirty="0" smtClean="0"/>
              <a:t>row </a:t>
            </a:r>
            <a:r>
              <a:rPr lang="en-GB" sz="2000" dirty="0"/>
              <a:t>own food (e.g. growing vegetables in the garden);</a:t>
            </a:r>
          </a:p>
          <a:p>
            <a:pPr>
              <a:buFont typeface="Arial" panose="020B0604020202020204" pitchFamily="34" charset="0"/>
              <a:buChar char="•"/>
            </a:pPr>
            <a:r>
              <a:rPr lang="en-GB" sz="2000" dirty="0"/>
              <a:t>b</a:t>
            </a:r>
            <a:r>
              <a:rPr lang="en-GB" sz="2000" dirty="0" smtClean="0"/>
              <a:t>uy </a:t>
            </a:r>
            <a:r>
              <a:rPr lang="en-GB" sz="2000" dirty="0"/>
              <a:t>items from reduced food aisles (e.g. wait until end of day when food is marked down, buy foods which are at/almost at their use by date);</a:t>
            </a:r>
          </a:p>
          <a:p>
            <a:pPr>
              <a:buFont typeface="Arial" panose="020B0604020202020204" pitchFamily="34" charset="0"/>
              <a:buChar char="•"/>
            </a:pPr>
            <a:r>
              <a:rPr lang="en-GB" sz="2000" dirty="0"/>
              <a:t>p</a:t>
            </a:r>
            <a:r>
              <a:rPr lang="en-GB" sz="2000" dirty="0" smtClean="0"/>
              <a:t>urchasing </a:t>
            </a:r>
            <a:r>
              <a:rPr lang="en-GB" sz="2000" dirty="0"/>
              <a:t>different types of food (e.g. canned vegetables instead of fresh </a:t>
            </a:r>
            <a:r>
              <a:rPr lang="en-GB" sz="2000" dirty="0" smtClean="0"/>
              <a:t>vegetables);</a:t>
            </a:r>
            <a:endParaRPr lang="en-GB" sz="2000" dirty="0"/>
          </a:p>
          <a:p>
            <a:pPr>
              <a:buFont typeface="Arial" panose="020B0604020202020204" pitchFamily="34" charset="0"/>
              <a:buChar char="•"/>
            </a:pPr>
            <a:r>
              <a:rPr lang="en-GB" sz="2000" dirty="0"/>
              <a:t>r</a:t>
            </a:r>
            <a:r>
              <a:rPr lang="en-GB" sz="2000" dirty="0" smtClean="0"/>
              <a:t>educing </a:t>
            </a:r>
            <a:r>
              <a:rPr lang="en-GB" sz="2000" dirty="0"/>
              <a:t>the total amount of food purchased.</a:t>
            </a:r>
          </a:p>
          <a:p>
            <a:pPr marL="0" indent="0">
              <a:buNone/>
            </a:pPr>
            <a:endParaRPr lang="en-US" sz="2000" dirty="0"/>
          </a:p>
        </p:txBody>
      </p:sp>
    </p:spTree>
    <p:extLst>
      <p:ext uri="{BB962C8B-B14F-4D97-AF65-F5344CB8AC3E}">
        <p14:creationId xmlns:p14="http://schemas.microsoft.com/office/powerpoint/2010/main" val="107314401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3_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127</TotalTime>
  <Words>688</Words>
  <Application>Microsoft Office PowerPoint</Application>
  <PresentationFormat>Widescreen</PresentationFormat>
  <Paragraphs>120</Paragraphs>
  <Slides>11</Slides>
  <Notes>2</Notes>
  <HiddenSlides>0</HiddenSlides>
  <MMClips>0</MMClips>
  <ScaleCrop>false</ScaleCrop>
  <HeadingPairs>
    <vt:vector size="6" baseType="variant">
      <vt:variant>
        <vt:lpstr>Fonts Used</vt:lpstr>
      </vt:variant>
      <vt:variant>
        <vt:i4>2</vt:i4>
      </vt:variant>
      <vt:variant>
        <vt:lpstr>Theme</vt:lpstr>
      </vt:variant>
      <vt:variant>
        <vt:i4>4</vt:i4>
      </vt:variant>
      <vt:variant>
        <vt:lpstr>Slide Titles</vt:lpstr>
      </vt:variant>
      <vt:variant>
        <vt:i4>11</vt:i4>
      </vt:variant>
    </vt:vector>
  </HeadingPairs>
  <TitlesOfParts>
    <vt:vector size="17" baseType="lpstr">
      <vt:lpstr>Arial</vt:lpstr>
      <vt:lpstr>Calibri</vt:lpstr>
      <vt:lpstr>Office Theme</vt:lpstr>
      <vt:lpstr>Custom Design</vt:lpstr>
      <vt:lpstr>1_Custom Design</vt:lpstr>
      <vt:lpstr>3_Custom Design</vt:lpstr>
      <vt:lpstr>Food price and food choice</vt:lpstr>
      <vt:lpstr>Global food prices</vt:lpstr>
      <vt:lpstr>What factors can cause food prices to rise?</vt:lpstr>
      <vt:lpstr>What factors can cause food prices to rise?</vt:lpstr>
      <vt:lpstr>What factors can cause food prices to rise?</vt:lpstr>
      <vt:lpstr>What factors can cause food prices to rise?</vt:lpstr>
      <vt:lpstr>What is the impact of rising food prices? </vt:lpstr>
      <vt:lpstr>Reducing the amount spent on food</vt:lpstr>
      <vt:lpstr>Strategies</vt:lpstr>
      <vt:lpstr>Food price and food choice</vt:lpstr>
      <vt:lpstr>Food price and food choice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Glenn Carter</dc:creator>
  <cp:lastModifiedBy>Alex White</cp:lastModifiedBy>
  <cp:revision>32</cp:revision>
  <dcterms:created xsi:type="dcterms:W3CDTF">2018-10-10T09:22:08Z</dcterms:created>
  <dcterms:modified xsi:type="dcterms:W3CDTF">2019-06-03T13:15:22Z</dcterms:modified>
</cp:coreProperties>
</file>