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23"/>
  </p:notesMasterIdLst>
  <p:sldIdLst>
    <p:sldId id="256" r:id="rId2"/>
    <p:sldId id="298" r:id="rId3"/>
    <p:sldId id="324" r:id="rId4"/>
    <p:sldId id="340" r:id="rId5"/>
    <p:sldId id="297" r:id="rId6"/>
    <p:sldId id="325" r:id="rId7"/>
    <p:sldId id="338" r:id="rId8"/>
    <p:sldId id="326" r:id="rId9"/>
    <p:sldId id="327" r:id="rId10"/>
    <p:sldId id="328" r:id="rId11"/>
    <p:sldId id="329" r:id="rId12"/>
    <p:sldId id="330" r:id="rId13"/>
    <p:sldId id="331" r:id="rId14"/>
    <p:sldId id="341" r:id="rId15"/>
    <p:sldId id="339" r:id="rId16"/>
    <p:sldId id="332" r:id="rId17"/>
    <p:sldId id="333" r:id="rId18"/>
    <p:sldId id="334" r:id="rId19"/>
    <p:sldId id="335" r:id="rId20"/>
    <p:sldId id="336" r:id="rId21"/>
    <p:sldId id="337" r:id="rId22"/>
  </p:sldIdLst>
  <p:sldSz cx="9144000" cy="6858000" type="screen4x3"/>
  <p:notesSz cx="6858000" cy="9144000"/>
  <p:custShowLst>
    <p:custShow name="CPU &amp; FE" id="0">
      <p:sldLst/>
    </p:custShow>
    <p:custShow name="Performance" id="1">
      <p:sldLst/>
    </p:custShow>
  </p:custShow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CCFF99"/>
    <a:srgbClr val="00CCFF"/>
    <a:srgbClr val="8CE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5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CA51E28-9B24-4406-A23C-1401E13FA3EF}" type="datetimeFigureOut">
              <a:rPr lang="en-GB" altLang="en-US"/>
              <a:pPr>
                <a:defRPr/>
              </a:pPr>
              <a:t>14/11/2018</a:t>
            </a:fld>
            <a:endParaRPr lang="en-GB" alt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88F93C7-752F-4BB0-829C-8405B76DFB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439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26DBCECE-8035-4B10-B0E1-307830188EFB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A71F56EF-2602-42EE-B537-4CB0300C1428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98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595471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595471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E1D5569E-0A9D-42D0-AEB3-E0A41F05A4A0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62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84449CD4-D17D-44B6-902E-EAAFDD6B2B87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1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5F5494E4-2B0A-4AFB-A112-A578F88D2C2E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46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6813"/>
            <a:ext cx="40386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813"/>
            <a:ext cx="4038600" cy="4959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025E3E30-96AA-4365-8909-257E5468EA62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40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28CF2F96-D5F7-4F33-86D4-FE5C34308703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24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91A03374-867E-42D2-9DEC-26A4640924DE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69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EBB82ECE-B41B-4E11-8830-BACA80004E8B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66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64F95B27-0497-4700-BBDF-56DBCD3EEED0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91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D50FA4E4-A63B-44B7-93D2-EF00C872A40B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01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1450"/>
            <a:ext cx="8229600" cy="8524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66813"/>
            <a:ext cx="8229600" cy="49593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7375" y="6173788"/>
            <a:ext cx="8099425" cy="365125"/>
          </a:xfrm>
          <a:prstGeom prst="roundRect">
            <a:avLst/>
          </a:prstGeom>
          <a:ln>
            <a:solidFill>
              <a:srgbClr val="008000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OCR GCSE Computing           </a:t>
            </a:r>
            <a:r>
              <a:rPr lang="en-GB" altLang="en-US"/>
              <a:t>© Hodder Education 2013          Slide </a:t>
            </a:r>
            <a:fld id="{35D07F21-57B7-4D00-9E26-FB99308873ED}" type="slidenum">
              <a:rPr lang="en-GB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feature=player_embedded&amp;v=1OukpDfsuX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849085" y="252412"/>
            <a:ext cx="7772400" cy="1800506"/>
          </a:xfrm>
          <a:solidFill>
            <a:srgbClr val="00CCFF"/>
          </a:solidFill>
        </p:spPr>
        <p:txBody>
          <a:bodyPr/>
          <a:lstStyle/>
          <a:p>
            <a:pPr eaLnBrk="1" hangingPunct="1"/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Translators </a:t>
            </a:r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 and Facilities</a:t>
            </a:r>
            <a:endParaRPr lang="en-US" alt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4294967295"/>
          </p:nvPr>
        </p:nvSpPr>
        <p:spPr>
          <a:xfrm>
            <a:off x="564777" y="2936741"/>
            <a:ext cx="8139952" cy="1536647"/>
          </a:xfrm>
          <a:solidFill>
            <a:srgbClr val="00CCFF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</a:t>
            </a:r>
            <a:endParaRPr lang="en-US" alt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Needs to be translated into Machine Code for the computer to be able to execute it</a:t>
            </a:r>
          </a:p>
          <a:p>
            <a:r>
              <a:rPr lang="en-GB" dirty="0"/>
              <a:t>Uses an Assembler</a:t>
            </a:r>
          </a:p>
          <a:p>
            <a:r>
              <a:rPr lang="en-GB" dirty="0"/>
              <a:t>Assembler – Assembles Assembly Language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29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Despite 2</a:t>
            </a:r>
            <a:r>
              <a:rPr lang="en-GB" sz="2800" baseline="30000" dirty="0"/>
              <a:t>nd</a:t>
            </a:r>
            <a:r>
              <a:rPr lang="en-GB" sz="2800" dirty="0"/>
              <a:t> Generation being difficult to Debug it still has its uses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GB" b="1" dirty="0"/>
              <a:t>Debug </a:t>
            </a:r>
            <a:r>
              <a:rPr lang="en-GB" dirty="0"/>
              <a:t>means to go through the code to search for where/why an error has occurred</a:t>
            </a:r>
          </a:p>
          <a:p>
            <a:r>
              <a:rPr lang="en-GB" sz="2800" dirty="0"/>
              <a:t>It is most commonly used to program Device Drivers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GB" b="1" dirty="0"/>
              <a:t>Device Drivers </a:t>
            </a:r>
            <a:r>
              <a:rPr lang="en-GB" dirty="0"/>
              <a:t>are loaded into memory by the Operating System and used to control the operation of a Hardware Device e.g. Graphics Card Drivers, Printer Drivers.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08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– High Level Language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Easier to understand (programmer)</a:t>
            </a:r>
          </a:p>
          <a:p>
            <a:r>
              <a:rPr lang="en-GB" dirty="0"/>
              <a:t>Easier to find errors, easier to de-bug</a:t>
            </a:r>
          </a:p>
          <a:p>
            <a:r>
              <a:rPr lang="en-GB" dirty="0"/>
              <a:t>Uses English-Like </a:t>
            </a:r>
            <a:r>
              <a:rPr lang="en-GB" dirty="0" smtClean="0"/>
              <a:t>Keywords </a:t>
            </a:r>
          </a:p>
          <a:p>
            <a:pPr lvl="1"/>
            <a:r>
              <a:rPr lang="en-GB" dirty="0" smtClean="0"/>
              <a:t>Example, </a:t>
            </a:r>
            <a:r>
              <a:rPr lang="en-GB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 smtClean="0">
                <a:solidFill>
                  <a:srgbClr val="008E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“Hello World”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/>
              <a:t>One instruction translates into many machine code instructions</a:t>
            </a:r>
          </a:p>
          <a:p>
            <a:r>
              <a:rPr lang="en-GB" dirty="0" err="1"/>
              <a:t>E.g.’s</a:t>
            </a:r>
            <a:r>
              <a:rPr lang="en-GB" dirty="0"/>
              <a:t> </a:t>
            </a:r>
            <a:r>
              <a:rPr lang="en-GB" dirty="0" smtClean="0"/>
              <a:t> Python, Java</a:t>
            </a:r>
            <a:r>
              <a:rPr lang="en-GB" dirty="0"/>
              <a:t>, Basic, Pascal, C</a:t>
            </a:r>
            <a:r>
              <a:rPr lang="en-GB" dirty="0" smtClean="0"/>
              <a:t>+, Visual Basic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54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2" y="53782"/>
            <a:ext cx="8229600" cy="852488"/>
          </a:xfrm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 3</a:t>
            </a:r>
            <a:r>
              <a:rPr lang="en-GB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hape 111"/>
          <p:cNvSpPr/>
          <p:nvPr/>
        </p:nvSpPr>
        <p:spPr>
          <a:xfrm>
            <a:off x="457200" y="1721753"/>
            <a:ext cx="2743199" cy="39628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6764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	 </a:t>
            </a:r>
            <a:r>
              <a:rPr lang="en-GB" sz="2000" dirty="0" smtClean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  INP</a:t>
            </a:r>
            <a:endParaRPr lang="en-GB" sz="2000" dirty="0">
              <a:solidFill>
                <a:srgbClr val="3B1EB8"/>
              </a:solidFill>
              <a:latin typeface="Arial" panose="020B0604020202020204" pitchFamily="34" charset="0"/>
              <a:ea typeface="Menlo"/>
              <a:cs typeface="Arial" panose="020B0604020202020204" pitchFamily="34" charset="0"/>
              <a:sym typeface="Menlo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        STA FIRST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        INP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        STA SECOND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        LDA FIRST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        ADD SECOND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        STA ANSWER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        LDA ANSWER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        OUT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        HLT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FIRST   DAT 0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SECOND  DAT 0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2000" dirty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ANSWER  DAT 0</a:t>
            </a:r>
            <a:endParaRPr sz="2000" dirty="0">
              <a:solidFill>
                <a:srgbClr val="3B1EB8"/>
              </a:solidFill>
              <a:latin typeface="Arial" panose="020B0604020202020204" pitchFamily="34" charset="0"/>
              <a:ea typeface="Menlo"/>
              <a:cs typeface="Arial" panose="020B0604020202020204" pitchFamily="34" charset="0"/>
              <a:sym typeface="Menlo"/>
            </a:endParaRPr>
          </a:p>
        </p:txBody>
      </p:sp>
      <p:sp>
        <p:nvSpPr>
          <p:cNvPr id="6" name="Shape 111"/>
          <p:cNvSpPr/>
          <p:nvPr/>
        </p:nvSpPr>
        <p:spPr>
          <a:xfrm>
            <a:off x="3679903" y="1721753"/>
            <a:ext cx="5274526" cy="153886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6764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/>
          <a:p>
            <a:pPr lvl="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first = </a:t>
            </a:r>
            <a:r>
              <a:rPr lang="en-GB" sz="2000" dirty="0" err="1" smtClean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int</a:t>
            </a:r>
            <a:r>
              <a:rPr lang="en-GB" sz="2000" dirty="0" smtClean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(input(“Please enter a number”))</a:t>
            </a:r>
          </a:p>
          <a:p>
            <a:pPr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second = </a:t>
            </a:r>
            <a:r>
              <a:rPr lang="en-GB" sz="2000" dirty="0" err="1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int</a:t>
            </a:r>
            <a:r>
              <a:rPr lang="en-GB" sz="2000" dirty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(input(“Please enter a number</a:t>
            </a:r>
            <a:r>
              <a:rPr lang="en-GB" sz="2000" dirty="0" smtClean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”))</a:t>
            </a:r>
          </a:p>
          <a:p>
            <a:pPr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answer = first + second</a:t>
            </a:r>
          </a:p>
          <a:p>
            <a:pPr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rgbClr val="3B1EB8"/>
                </a:solidFill>
                <a:latin typeface="Arial" panose="020B0604020202020204" pitchFamily="34" charset="0"/>
                <a:ea typeface="Menlo"/>
                <a:cs typeface="Arial" panose="020B0604020202020204" pitchFamily="34" charset="0"/>
                <a:sym typeface="Menlo"/>
              </a:rPr>
              <a:t>print (answer)</a:t>
            </a:r>
            <a:endParaRPr lang="en-GB" sz="2000" dirty="0">
              <a:solidFill>
                <a:srgbClr val="3B1EB8"/>
              </a:solidFill>
              <a:latin typeface="Arial" panose="020B0604020202020204" pitchFamily="34" charset="0"/>
              <a:ea typeface="Menlo"/>
              <a:cs typeface="Arial" panose="020B0604020202020204" pitchFamily="34" charset="0"/>
              <a:sym typeface="Menl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6610" y="1193180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541606" y="1193180"/>
            <a:ext cx="2315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endParaRPr lang="en-GB" sz="24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445727" y="1193180"/>
            <a:ext cx="0" cy="4491398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5725465"/>
            <a:ext cx="84499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SzPct val="6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GB" sz="2000" dirty="0" smtClean="0"/>
              <a:t>Both code allow the user to enter two numbers </a:t>
            </a:r>
          </a:p>
          <a:p>
            <a:pPr marL="342900" lvl="0" indent="-342900">
              <a:spcBef>
                <a:spcPts val="600"/>
              </a:spcBef>
              <a:buSzPct val="6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 are then add together and display the 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</a:p>
          <a:p>
            <a:pPr marL="342900" lvl="0" indent="-342900">
              <a:spcBef>
                <a:spcPts val="600"/>
              </a:spcBef>
              <a:buSzPct val="60000"/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generation has 4 lines while 2</a:t>
            </a:r>
            <a:r>
              <a:rPr lang="en-GB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generation translate to 13 lines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156998"/>
              </p:ext>
            </p:extLst>
          </p:nvPr>
        </p:nvGraphicFramePr>
        <p:xfrm>
          <a:off x="184727" y="1064493"/>
          <a:ext cx="8894618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931">
                  <a:extLst>
                    <a:ext uri="{9D8B030D-6E8A-4147-A177-3AD203B41FA5}">
                      <a16:colId xmlns:a16="http://schemas.microsoft.com/office/drawing/2014/main" val="1079118606"/>
                    </a:ext>
                  </a:extLst>
                </a:gridCol>
                <a:gridCol w="2498210">
                  <a:extLst>
                    <a:ext uri="{9D8B030D-6E8A-4147-A177-3AD203B41FA5}">
                      <a16:colId xmlns:a16="http://schemas.microsoft.com/office/drawing/2014/main" val="3442426195"/>
                    </a:ext>
                  </a:extLst>
                </a:gridCol>
                <a:gridCol w="4198477">
                  <a:extLst>
                    <a:ext uri="{9D8B030D-6E8A-4147-A177-3AD203B41FA5}">
                      <a16:colId xmlns:a16="http://schemas.microsoft.com/office/drawing/2014/main" val="1430870321"/>
                    </a:ext>
                  </a:extLst>
                </a:gridCol>
              </a:tblGrid>
              <a:tr h="69041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Assembly</a:t>
                      </a:r>
                      <a:r>
                        <a:rPr lang="en-GB" sz="2000" baseline="0" dirty="0" smtClean="0"/>
                        <a:t> Code(2</a:t>
                      </a:r>
                      <a:r>
                        <a:rPr lang="en-GB" sz="2000" baseline="30000" dirty="0" smtClean="0"/>
                        <a:t>nd</a:t>
                      </a:r>
                      <a:r>
                        <a:rPr lang="en-GB" sz="2000" baseline="0" dirty="0" smtClean="0"/>
                        <a:t> Gen) – Low Level 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Machin</a:t>
                      </a:r>
                      <a:r>
                        <a:rPr lang="en-GB" sz="2000" baseline="0" dirty="0" smtClean="0"/>
                        <a:t> Code (1</a:t>
                      </a:r>
                      <a:r>
                        <a:rPr lang="en-GB" sz="2000" baseline="30000" dirty="0" smtClean="0"/>
                        <a:t>st</a:t>
                      </a:r>
                      <a:r>
                        <a:rPr lang="en-GB" sz="2000" baseline="0" dirty="0" smtClean="0"/>
                        <a:t> Gen) – Low Level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Opcode and Operand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573767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pPr lvl="0"/>
                      <a:r>
                        <a:rPr lang="en-GB" sz="2000" dirty="0" smtClean="0"/>
                        <a:t>00    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INP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1001 0000 0001 = 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</a:rPr>
                        <a:t>Opcode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374173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01 </a:t>
                      </a:r>
                      <a:r>
                        <a:rPr lang="en-GB" sz="2000" dirty="0" smtClean="0"/>
                        <a:t>     STA </a:t>
                      </a:r>
                      <a:r>
                        <a:rPr lang="en-GB" sz="2000" dirty="0" smtClean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0011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0000 1001 = 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</a:rPr>
                        <a:t>0011 = Opcode </a:t>
                      </a: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0000 1001 = operand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934533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02 </a:t>
                      </a:r>
                      <a:r>
                        <a:rPr lang="en-GB" sz="2000" dirty="0" smtClean="0"/>
                        <a:t>     INP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1001 0000 0001 = 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Opcode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103817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03 </a:t>
                      </a:r>
                      <a:r>
                        <a:rPr lang="en-GB" sz="2000" dirty="0" smtClean="0"/>
                        <a:t>     STA </a:t>
                      </a:r>
                      <a:r>
                        <a:rPr lang="en-GB" sz="2000" dirty="0" smtClean="0"/>
                        <a:t>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0011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0001 0000 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</a:rPr>
                        <a:t>= 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</a:rPr>
                        <a:t>0011 = Opcode </a:t>
                      </a: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 000 = operand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336447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04 </a:t>
                      </a:r>
                      <a:r>
                        <a:rPr lang="en-GB" sz="2000" dirty="0" smtClean="0"/>
                        <a:t>     ADD </a:t>
                      </a:r>
                      <a:r>
                        <a:rPr lang="en-GB" sz="2000" dirty="0" smtClean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</a:rPr>
                        <a:t>0001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0000 1001 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 1</a:t>
                      </a: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0001 = Opcode </a:t>
                      </a:r>
                      <a:r>
                        <a:rPr lang="en-GB" sz="2000" b="1" dirty="0" smtClean="0">
                          <a:solidFill>
                            <a:srgbClr val="006600"/>
                          </a:solidFill>
                        </a:rPr>
                        <a:t>0000 1001 Operand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33206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05 </a:t>
                      </a:r>
                      <a:r>
                        <a:rPr lang="en-GB" sz="2000" dirty="0" smtClean="0"/>
                        <a:t>     STA </a:t>
                      </a:r>
                      <a:r>
                        <a:rPr lang="en-GB" sz="2000" dirty="0" smtClean="0"/>
                        <a:t>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0011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0000 0001 </a:t>
                      </a:r>
                      <a:r>
                        <a:rPr lang="en-GB" sz="2000" baseline="0" dirty="0" smtClean="0"/>
                        <a:t>= 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0011 = Opcode </a:t>
                      </a:r>
                      <a:r>
                        <a:rPr lang="en-GB" sz="2000" b="1" dirty="0" smtClean="0">
                          <a:solidFill>
                            <a:srgbClr val="006600"/>
                          </a:solidFill>
                        </a:rPr>
                        <a:t>0001 0001 = Operand</a:t>
                      </a:r>
                      <a:endParaRPr lang="en-GB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452891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06 </a:t>
                      </a:r>
                      <a:r>
                        <a:rPr lang="en-GB" sz="2000" dirty="0" smtClean="0"/>
                        <a:t>     LDA </a:t>
                      </a:r>
                      <a:r>
                        <a:rPr lang="en-GB" sz="2000" dirty="0" smtClean="0"/>
                        <a:t>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0101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0001 0001 = 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0101 = Opcode</a:t>
                      </a:r>
                      <a:r>
                        <a:rPr lang="en-GB" sz="2000" b="1" baseline="0" dirty="0" smtClean="0"/>
                        <a:t> </a:t>
                      </a: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0001 0001 = Operand </a:t>
                      </a:r>
                      <a:endParaRPr lang="en-GB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981929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07 </a:t>
                      </a:r>
                      <a:r>
                        <a:rPr lang="en-GB" sz="2000" dirty="0" smtClean="0"/>
                        <a:t>     OUT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</a:rPr>
                        <a:t>1001 0000 0010 = 902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</a:rPr>
                        <a:t>Opcode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84164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08 </a:t>
                      </a:r>
                      <a:r>
                        <a:rPr lang="en-GB" sz="2000" dirty="0" smtClean="0"/>
                        <a:t>      HLT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0000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</a:rPr>
                        <a:t>Opcode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202741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09 </a:t>
                      </a:r>
                      <a:r>
                        <a:rPr lang="en-GB" sz="2000" dirty="0" smtClean="0"/>
                        <a:t>      first </a:t>
                      </a:r>
                      <a:r>
                        <a:rPr lang="en-GB" sz="2000" dirty="0" smtClean="0"/>
                        <a:t>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0000 1001 = 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Operand</a:t>
                      </a:r>
                      <a:endParaRPr lang="en-GB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396152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10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smtClean="0"/>
                        <a:t>      second </a:t>
                      </a:r>
                      <a:r>
                        <a:rPr lang="en-GB" sz="2000" baseline="0" dirty="0" smtClean="0"/>
                        <a:t>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0001 0000 =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Operand</a:t>
                      </a:r>
                      <a:endParaRPr lang="en-GB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828832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11 </a:t>
                      </a:r>
                      <a:r>
                        <a:rPr lang="en-GB" sz="2000" baseline="0" dirty="0" smtClean="0"/>
                        <a:t>      answer </a:t>
                      </a:r>
                      <a:r>
                        <a:rPr lang="en-GB" sz="2000" baseline="0" dirty="0" smtClean="0"/>
                        <a:t>DAT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0001 0001 =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Operand</a:t>
                      </a:r>
                      <a:endParaRPr lang="en-GB" sz="20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00666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56181" y="84841"/>
            <a:ext cx="6897563" cy="733008"/>
          </a:xfrm>
          <a:prstGeom prst="roundRect">
            <a:avLst>
              <a:gd name="adj" fmla="val 16667"/>
            </a:avLst>
          </a:prstGeom>
          <a:solidFill>
            <a:srgbClr val="00CCFF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charset="0"/>
                <a:ea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charset="0"/>
                <a:ea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charset="0"/>
                <a:ea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charset="0"/>
                <a:ea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Opcode and Operand</a:t>
            </a:r>
            <a:endParaRPr lang="en-GB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7947"/>
              </p:ext>
            </p:extLst>
          </p:nvPr>
        </p:nvGraphicFramePr>
        <p:xfrm>
          <a:off x="7603316" y="81249"/>
          <a:ext cx="1476029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55">
                  <a:extLst>
                    <a:ext uri="{9D8B030D-6E8A-4147-A177-3AD203B41FA5}">
                      <a16:colId xmlns:a16="http://schemas.microsoft.com/office/drawing/2014/main" val="555986767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74026674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786940443"/>
                    </a:ext>
                  </a:extLst>
                </a:gridCol>
                <a:gridCol w="422564">
                  <a:extLst>
                    <a:ext uri="{9D8B030D-6E8A-4147-A177-3AD203B41FA5}">
                      <a16:colId xmlns:a16="http://schemas.microsoft.com/office/drawing/2014/main" val="1532453542"/>
                    </a:ext>
                  </a:extLst>
                </a:gridCol>
              </a:tblGrid>
              <a:tr h="21350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0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40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5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Translated using: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GB" dirty="0"/>
              <a:t>Compiler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GB" dirty="0"/>
              <a:t>Interpreter</a:t>
            </a:r>
          </a:p>
        </p:txBody>
      </p:sp>
    </p:spTree>
    <p:extLst>
      <p:ext uri="{BB962C8B-B14F-4D97-AF65-F5344CB8AC3E}">
        <p14:creationId xmlns:p14="http://schemas.microsoft.com/office/powerpoint/2010/main" val="260987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Known as a Declarative Language</a:t>
            </a:r>
          </a:p>
          <a:p>
            <a:r>
              <a:rPr lang="en-GB" dirty="0"/>
              <a:t>Facts and Rules are stated</a:t>
            </a:r>
          </a:p>
          <a:p>
            <a:r>
              <a:rPr lang="en-GB" dirty="0" smtClean="0"/>
              <a:t>It describes </a:t>
            </a:r>
            <a:r>
              <a:rPr lang="en-GB" dirty="0"/>
              <a:t>what computation should be performed and not how to perform it</a:t>
            </a:r>
          </a:p>
          <a:p>
            <a:r>
              <a:rPr lang="en-GB" dirty="0"/>
              <a:t>Examples include: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GB" dirty="0"/>
              <a:t>SQL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GB" dirty="0"/>
              <a:t>Expert Systems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GB" dirty="0"/>
              <a:t>Artificial </a:t>
            </a:r>
            <a:r>
              <a:rPr lang="en-GB" dirty="0" smtClean="0"/>
              <a:t>Intelligence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5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– Identify the generation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990" y="1299118"/>
            <a:ext cx="4258816" cy="1756791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Dim Num1, Num2, Tot as Integer</a:t>
            </a:r>
          </a:p>
          <a:p>
            <a:pPr marL="0" indent="0">
              <a:buNone/>
            </a:pPr>
            <a:r>
              <a:rPr lang="en-GB" sz="1800" b="1" dirty="0"/>
              <a:t>Num1 = </a:t>
            </a:r>
            <a:r>
              <a:rPr lang="en-GB" sz="1800" b="1" dirty="0" err="1"/>
              <a:t>Console.Readline</a:t>
            </a:r>
            <a:r>
              <a:rPr lang="en-GB" sz="1800" b="1" dirty="0"/>
              <a:t>()</a:t>
            </a:r>
          </a:p>
          <a:p>
            <a:pPr marL="0" indent="0">
              <a:buNone/>
            </a:pPr>
            <a:r>
              <a:rPr lang="en-GB" sz="1800" b="1" dirty="0"/>
              <a:t>Num2 = </a:t>
            </a:r>
            <a:r>
              <a:rPr lang="en-GB" sz="1800" b="1" dirty="0" err="1"/>
              <a:t>Console.Readline</a:t>
            </a:r>
            <a:r>
              <a:rPr lang="en-GB" sz="1800" b="1" dirty="0"/>
              <a:t>()</a:t>
            </a:r>
          </a:p>
          <a:p>
            <a:pPr marL="0" indent="0">
              <a:buNone/>
            </a:pPr>
            <a:r>
              <a:rPr lang="en-GB" sz="1800" b="1" dirty="0"/>
              <a:t>Tot = Num1 + Num2</a:t>
            </a:r>
          </a:p>
          <a:p>
            <a:pPr marL="0" indent="0">
              <a:buNone/>
            </a:pPr>
            <a:r>
              <a:rPr lang="en-GB" sz="1800" b="1" dirty="0" err="1"/>
              <a:t>Console.Writelein</a:t>
            </a:r>
            <a:r>
              <a:rPr lang="en-GB" sz="1800" b="1" dirty="0"/>
              <a:t>(“Total is: “ &amp; Tot)</a:t>
            </a:r>
          </a:p>
          <a:p>
            <a:endParaRPr lang="en-GB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429000"/>
            <a:ext cx="4169606" cy="110871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01010101010100101010100101010101010011111001000100001010100101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4853854"/>
            <a:ext cx="4169606" cy="132343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LOAD r1, c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LOAD r2, d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ADD r1, r2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DIV r1, #2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8064" y="1680613"/>
            <a:ext cx="3915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 Level 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 – Programming Language)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3448542"/>
            <a:ext cx="3780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Low Level 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 – Assembly Language)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2579" y="5192407"/>
            <a:ext cx="3853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Low Level 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Generation – Machine Code)</a:t>
            </a:r>
          </a:p>
        </p:txBody>
      </p:sp>
    </p:spTree>
    <p:extLst>
      <p:ext uri="{BB962C8B-B14F-4D97-AF65-F5344CB8AC3E}">
        <p14:creationId xmlns:p14="http://schemas.microsoft.com/office/powerpoint/2010/main" val="104790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Answer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715" y="1236479"/>
            <a:ext cx="3744416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Dim Num1, Num2, Tot as Integer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Num1 =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Console.Readline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Num2 =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Console.Readline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Tot = Num1 + Num2</a:t>
            </a:r>
          </a:p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Console.Writelein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(“Total is: “ &amp; Tot)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9785" y="3197548"/>
            <a:ext cx="324036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01010101010100101010100101010101010011111001000100001010100101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20" y="4509120"/>
            <a:ext cx="324036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LOAD r1, c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LOAD r2, d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ADD r1, r2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DIV r1, #2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3680145" y="3659213"/>
            <a:ext cx="1467919" cy="146284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63688" y="3861048"/>
            <a:ext cx="3384376" cy="124823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25602" y="2017218"/>
            <a:ext cx="1622462" cy="268581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48064" y="1680613"/>
            <a:ext cx="3915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 Level 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 – Programming Language)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8064" y="3448542"/>
            <a:ext cx="3780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Low Level 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 – Assembly Language)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12579" y="5192407"/>
            <a:ext cx="3853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Low Level 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Generation – Machine Code)</a:t>
            </a:r>
          </a:p>
        </p:txBody>
      </p:sp>
    </p:spTree>
    <p:extLst>
      <p:ext uri="{BB962C8B-B14F-4D97-AF65-F5344CB8AC3E}">
        <p14:creationId xmlns:p14="http://schemas.microsoft.com/office/powerpoint/2010/main" val="67889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125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Open </a:t>
            </a:r>
            <a:r>
              <a:rPr lang="en-GB" dirty="0" smtClean="0"/>
              <a:t>“</a:t>
            </a:r>
            <a:r>
              <a:rPr lang="en-GB" b="1" dirty="0" smtClean="0">
                <a:solidFill>
                  <a:srgbClr val="FF0000"/>
                </a:solidFill>
              </a:rPr>
              <a:t>4-Language </a:t>
            </a:r>
            <a:r>
              <a:rPr lang="en-GB" b="1" dirty="0">
                <a:solidFill>
                  <a:srgbClr val="FF0000"/>
                </a:solidFill>
              </a:rPr>
              <a:t>Generation </a:t>
            </a:r>
            <a:r>
              <a:rPr lang="en-GB" b="1" dirty="0" smtClean="0">
                <a:solidFill>
                  <a:srgbClr val="FF0000"/>
                </a:solidFill>
              </a:rPr>
              <a:t>Activity</a:t>
            </a:r>
            <a:r>
              <a:rPr lang="en-GB" dirty="0" smtClean="0"/>
              <a:t>”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Produce </a:t>
            </a:r>
            <a:r>
              <a:rPr lang="en-GB" dirty="0"/>
              <a:t>Graphics organiser to identify the differences between the different Generations of Programming Languages using the following method:</a:t>
            </a:r>
          </a:p>
        </p:txBody>
      </p:sp>
      <p:pic>
        <p:nvPicPr>
          <p:cNvPr id="8" name="Picture 7" descr="Graphics organis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260" y="3714174"/>
            <a:ext cx="3287301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CCFDB"/>
          </a:solidFill>
        </p:spPr>
        <p:txBody>
          <a:bodyPr/>
          <a:lstStyle/>
          <a:p>
            <a:r>
              <a:rPr lang="en-GB" b="1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Students Resources</a:t>
            </a:r>
          </a:p>
          <a:p>
            <a:r>
              <a:rPr lang="en-US" dirty="0" smtClean="0"/>
              <a:t>Computing</a:t>
            </a:r>
          </a:p>
          <a:p>
            <a:r>
              <a:rPr lang="en-US" dirty="0" smtClean="0"/>
              <a:t>Year 10</a:t>
            </a:r>
          </a:p>
          <a:p>
            <a:r>
              <a:rPr lang="en-US" dirty="0" smtClean="0"/>
              <a:t>GCSE </a:t>
            </a:r>
            <a:r>
              <a:rPr lang="en-US" dirty="0"/>
              <a:t>Computer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Unit </a:t>
            </a:r>
            <a:r>
              <a:rPr lang="en-US" dirty="0"/>
              <a:t>2 Computational </a:t>
            </a:r>
            <a:r>
              <a:rPr lang="en-US" dirty="0" smtClean="0"/>
              <a:t>Thinking</a:t>
            </a:r>
          </a:p>
          <a:p>
            <a:r>
              <a:rPr lang="en-GB" dirty="0" smtClean="0"/>
              <a:t>Copy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Translators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Facilities </a:t>
            </a:r>
            <a:r>
              <a:rPr lang="en-GB" dirty="0" smtClean="0"/>
              <a:t>folder</a:t>
            </a:r>
          </a:p>
          <a:p>
            <a:r>
              <a:rPr lang="en-GB" dirty="0" smtClean="0"/>
              <a:t>Paste it in your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 Computational Thinking</a:t>
            </a:r>
            <a:r>
              <a:rPr lang="en-GB" dirty="0" smtClean="0"/>
              <a:t> folder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52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s organis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1" y="1124744"/>
            <a:ext cx="5112568" cy="4772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dirty="0"/>
              <a:t>Activity </a:t>
            </a:r>
            <a:r>
              <a:rPr lang="en-GB" dirty="0" smtClean="0"/>
              <a:t>4 </a:t>
            </a:r>
            <a:r>
              <a:rPr lang="en-GB" dirty="0"/>
              <a:t>- Answer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952" y="32849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1st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3284984"/>
            <a:ext cx="60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2nd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988" y="3892120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3rd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091113">
            <a:off x="3227977" y="2814933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Translator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587716">
            <a:off x="4844955" y="270746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Assembler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8682" y="442805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Compiler / Interpreter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270339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 code: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Directly Executable by CPU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Doesn’t need a translator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0’s and 1’s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Difficult to program in, Hard to understand, Hard to De-Bug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35696" y="1916832"/>
            <a:ext cx="1224136" cy="792088"/>
          </a:xfrm>
          <a:prstGeom prst="straightConnector1">
            <a:avLst/>
          </a:prstGeom>
          <a:ln w="28575">
            <a:solidFill>
              <a:srgbClr val="7CCF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4288" y="1192684"/>
            <a:ext cx="1797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Low Level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Needs translating into Machine Code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1-1 relationship between Assembly Instruction and Machine Code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3712964"/>
            <a:ext cx="18722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 Level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Easier for programmer to understand, 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de-bug and write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1-Many relationship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Use’s English like Key words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320947" y="1638687"/>
            <a:ext cx="720080" cy="768354"/>
          </a:xfrm>
          <a:prstGeom prst="straightConnector1">
            <a:avLst/>
          </a:prstGeom>
          <a:ln w="28575">
            <a:solidFill>
              <a:srgbClr val="7CCF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480810" y="5012833"/>
            <a:ext cx="1683479" cy="438529"/>
          </a:xfrm>
          <a:prstGeom prst="straightConnector1">
            <a:avLst/>
          </a:prstGeom>
          <a:ln w="28575">
            <a:solidFill>
              <a:srgbClr val="7CCFD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Programming Parliament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Split class into groups</a:t>
            </a:r>
          </a:p>
          <a:p>
            <a:r>
              <a:rPr lang="en-GB" dirty="0" smtClean="0"/>
              <a:t>Each group is given a generation of programming language (1</a:t>
            </a:r>
            <a:r>
              <a:rPr lang="en-GB" baseline="30000" dirty="0" smtClean="0"/>
              <a:t>st</a:t>
            </a:r>
            <a:r>
              <a:rPr lang="en-GB" dirty="0" smtClean="0"/>
              <a:t>, 2</a:t>
            </a:r>
            <a:r>
              <a:rPr lang="en-GB" baseline="30000" dirty="0" smtClean="0"/>
              <a:t>nd</a:t>
            </a:r>
            <a:r>
              <a:rPr lang="en-GB" dirty="0" smtClean="0"/>
              <a:t> or 3</a:t>
            </a:r>
            <a:r>
              <a:rPr lang="en-GB" baseline="30000" dirty="0" smtClean="0"/>
              <a:t>rd</a:t>
            </a:r>
            <a:r>
              <a:rPr lang="en-GB" dirty="0" smtClean="0"/>
              <a:t>)</a:t>
            </a:r>
          </a:p>
          <a:p>
            <a:r>
              <a:rPr lang="en-GB" dirty="0" smtClean="0"/>
              <a:t>They have 10 minutes to prepare an argument as to why their generation is best</a:t>
            </a:r>
          </a:p>
          <a:p>
            <a:endParaRPr lang="en-GB" dirty="0" smtClean="0"/>
          </a:p>
          <a:p>
            <a:r>
              <a:rPr lang="en-GB" dirty="0" smtClean="0"/>
              <a:t>Students then vote on which argument ‘won’ at the end of the debate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3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CCFDB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 Video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5085184"/>
            <a:ext cx="84969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Arial" panose="020B0604020202020204" pitchFamily="34" charset="0"/>
                <a:hlinkClick r:id="rId2"/>
              </a:rPr>
              <a:t>https://www.youtube.com/watch?feature=player_embedded&amp;v=1OukpDfsuXE</a:t>
            </a:r>
            <a:endParaRPr lang="en-GB" sz="2600" dirty="0">
              <a:latin typeface="Arial" panose="020B0604020202020204" pitchFamily="34" charset="0"/>
            </a:endParaRPr>
          </a:p>
        </p:txBody>
      </p:sp>
      <p:pic>
        <p:nvPicPr>
          <p:cNvPr id="8" name="Content Placeholder 7" descr="contextual video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06" y="1484784"/>
            <a:ext cx="6092988" cy="3484984"/>
          </a:xfrm>
        </p:spPr>
      </p:pic>
    </p:spTree>
    <p:extLst>
      <p:ext uri="{BB962C8B-B14F-4D97-AF65-F5344CB8AC3E}">
        <p14:creationId xmlns:p14="http://schemas.microsoft.com/office/powerpoint/2010/main" val="6420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CCFDB"/>
          </a:solidFill>
        </p:spPr>
        <p:txBody>
          <a:bodyPr/>
          <a:lstStyle/>
          <a:p>
            <a:r>
              <a:rPr lang="en-GB" b="1" dirty="0"/>
              <a:t>Big </a:t>
            </a:r>
            <a:r>
              <a:rPr lang="en-GB" b="1" dirty="0" smtClean="0"/>
              <a:t>Picture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does code need to be written for a Computer to Understand?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does code need to be written for a programmer to understand?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5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Intentions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121228"/>
            <a:ext cx="8561294" cy="5204011"/>
          </a:xfrm>
        </p:spPr>
        <p:txBody>
          <a:bodyPr/>
          <a:lstStyle/>
          <a:p>
            <a:pPr lvl="0"/>
            <a:r>
              <a:rPr lang="en-GB" sz="2600" dirty="0"/>
              <a:t>To be able to describe the different generations of programming language</a:t>
            </a:r>
          </a:p>
          <a:p>
            <a:pPr lvl="0"/>
            <a:r>
              <a:rPr lang="en-GB" sz="2600" dirty="0"/>
              <a:t>To be able to describe the differences between Low Level and High Level Languages</a:t>
            </a:r>
          </a:p>
          <a:p>
            <a:pPr lvl="0"/>
            <a:r>
              <a:rPr lang="en-GB" sz="2600" dirty="0"/>
              <a:t>To evaluate the benefits of programming in both Low and High Level languages</a:t>
            </a:r>
          </a:p>
          <a:p>
            <a:r>
              <a:rPr lang="en-GB" sz="2600" dirty="0"/>
              <a:t>To state which translator is needed for each and why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9281" y="4491306"/>
            <a:ext cx="856129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E4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3130740" y="4383750"/>
            <a:ext cx="2882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Keywords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995" y="5058788"/>
            <a:ext cx="3207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Level Language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26292" y="5194475"/>
            <a:ext cx="327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Level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01469" y="5659978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3259" y="5749915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7863" y="5663371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55996" y="4711632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</a:t>
            </a:r>
          </a:p>
        </p:txBody>
      </p:sp>
    </p:spTree>
    <p:extLst>
      <p:ext uri="{BB962C8B-B14F-4D97-AF65-F5344CB8AC3E}">
        <p14:creationId xmlns:p14="http://schemas.microsoft.com/office/powerpoint/2010/main" val="12947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 –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Identify the errors in a section of Machine Code that you have been given.</a:t>
            </a:r>
          </a:p>
          <a:p>
            <a:r>
              <a:rPr lang="en-GB" dirty="0"/>
              <a:t>What are the issues to the programmer?</a:t>
            </a:r>
          </a:p>
          <a:p>
            <a:r>
              <a:rPr lang="en-GB" dirty="0"/>
              <a:t>Imagine if the code was much larger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What are the advantages of programming in the language that you are familiar with?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0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26" y="1185667"/>
            <a:ext cx="8624047" cy="4959350"/>
          </a:xfrm>
        </p:spPr>
        <p:txBody>
          <a:bodyPr/>
          <a:lstStyle/>
          <a:p>
            <a:r>
              <a:rPr lang="en-GB" dirty="0"/>
              <a:t>There are several Generations of Programming Languages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GB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Level</a:t>
            </a:r>
          </a:p>
          <a:p>
            <a:pPr lvl="2">
              <a:buFont typeface="Arial" panose="020B0604020202020204" pitchFamily="34" charset="0"/>
              <a:buChar char="◦"/>
            </a:pPr>
            <a:r>
              <a:rPr lang="en-GB" sz="2600" dirty="0"/>
              <a:t>1</a:t>
            </a:r>
            <a:r>
              <a:rPr lang="en-GB" sz="2600" baseline="30000" dirty="0"/>
              <a:t>st</a:t>
            </a:r>
            <a:r>
              <a:rPr lang="en-GB" sz="2600" dirty="0"/>
              <a:t> </a:t>
            </a:r>
            <a:r>
              <a:rPr lang="en-GB" sz="2600" dirty="0" smtClean="0"/>
              <a:t>Generation (Machine Code e.g. 1010101)</a:t>
            </a:r>
            <a:endParaRPr lang="en-GB" sz="2600" dirty="0"/>
          </a:p>
          <a:p>
            <a:pPr lvl="2">
              <a:buFont typeface="Arial" panose="020B0604020202020204" pitchFamily="34" charset="0"/>
              <a:buChar char="◦"/>
            </a:pPr>
            <a:r>
              <a:rPr lang="en-GB" sz="2600" dirty="0"/>
              <a:t>2</a:t>
            </a:r>
            <a:r>
              <a:rPr lang="en-GB" sz="2600" baseline="30000" dirty="0"/>
              <a:t>nd</a:t>
            </a:r>
            <a:r>
              <a:rPr lang="en-GB" sz="2600" dirty="0"/>
              <a:t> </a:t>
            </a:r>
            <a:r>
              <a:rPr lang="en-GB" sz="2600" dirty="0" smtClean="0"/>
              <a:t>Generation (Assembly Code e.g. INP OUT HLT)</a:t>
            </a:r>
            <a:endParaRPr lang="en-GB" sz="2600" dirty="0"/>
          </a:p>
          <a:p>
            <a:pPr lvl="1">
              <a:buFont typeface="Arial" panose="020B0604020202020204" pitchFamily="34" charset="0"/>
              <a:buChar char="–"/>
            </a:pPr>
            <a:r>
              <a:rPr lang="en-GB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Level</a:t>
            </a:r>
          </a:p>
          <a:p>
            <a:pPr lvl="2">
              <a:buFont typeface="Arial" panose="020B0604020202020204" pitchFamily="34" charset="0"/>
              <a:buChar char="◦"/>
            </a:pPr>
            <a:r>
              <a:rPr lang="en-GB" sz="2600" dirty="0"/>
              <a:t>3</a:t>
            </a:r>
            <a:r>
              <a:rPr lang="en-GB" sz="2600" baseline="30000" dirty="0"/>
              <a:t>rd</a:t>
            </a:r>
            <a:r>
              <a:rPr lang="en-GB" sz="2600" dirty="0"/>
              <a:t> </a:t>
            </a:r>
            <a:r>
              <a:rPr lang="en-GB" sz="2600" dirty="0" smtClean="0"/>
              <a:t>Generation (e.g. Python, Java, Visual Basic, C++, C#)</a:t>
            </a:r>
            <a:endParaRPr lang="en-GB" sz="2600" dirty="0"/>
          </a:p>
          <a:p>
            <a:pPr lvl="2">
              <a:buFont typeface="Arial" panose="020B0604020202020204" pitchFamily="34" charset="0"/>
              <a:buChar char="◦"/>
            </a:pPr>
            <a:r>
              <a:rPr lang="en-GB" sz="2600" dirty="0"/>
              <a:t>4</a:t>
            </a:r>
            <a:r>
              <a:rPr lang="en-GB" sz="2600" baseline="30000" dirty="0"/>
              <a:t>th</a:t>
            </a:r>
            <a:r>
              <a:rPr lang="en-GB" sz="2600" dirty="0"/>
              <a:t> </a:t>
            </a:r>
            <a:r>
              <a:rPr lang="en-GB" sz="2600" dirty="0" smtClean="0"/>
              <a:t>Generation (e.g. MySQL)</a:t>
            </a:r>
            <a:endParaRPr lang="en-GB" sz="26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6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Machine </a:t>
            </a:r>
            <a:r>
              <a:rPr lang="en-GB" dirty="0" smtClean="0"/>
              <a:t>Code (Example Binary - 101010101011)</a:t>
            </a:r>
            <a:endParaRPr lang="en-GB" dirty="0"/>
          </a:p>
          <a:p>
            <a:r>
              <a:rPr lang="en-GB" dirty="0"/>
              <a:t>Directly Executable by the processor</a:t>
            </a:r>
          </a:p>
          <a:p>
            <a:r>
              <a:rPr lang="en-GB" dirty="0"/>
              <a:t>The Generation that “computers understand”</a:t>
            </a:r>
          </a:p>
          <a:p>
            <a:r>
              <a:rPr lang="en-GB" dirty="0"/>
              <a:t>Difficult to program in, hard to understand, hard to find errors (hard to debug)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7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CCFF"/>
          </a:solidFill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Assembly Code</a:t>
            </a:r>
          </a:p>
          <a:p>
            <a:r>
              <a:rPr lang="en-GB" dirty="0"/>
              <a:t>Uses </a:t>
            </a:r>
            <a:r>
              <a:rPr lang="en-GB" dirty="0" smtClean="0"/>
              <a:t>mnemonics</a:t>
            </a:r>
          </a:p>
          <a:p>
            <a:pPr lvl="1"/>
            <a:r>
              <a:rPr lang="en-GB" dirty="0" smtClean="0"/>
              <a:t>Example LMC codes (INP, OUT ADD, BRP, BRZ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/>
              <a:t>Easier to program in than 2</a:t>
            </a:r>
            <a:r>
              <a:rPr lang="en-GB" baseline="30000" dirty="0"/>
              <a:t>nd</a:t>
            </a:r>
            <a:r>
              <a:rPr lang="en-GB" dirty="0"/>
              <a:t> Generation but still difficult.</a:t>
            </a:r>
          </a:p>
          <a:p>
            <a:r>
              <a:rPr lang="en-GB" dirty="0"/>
              <a:t>One Assembly Language instruction translates to one Machine Code Instruction (1-1 relationship)</a:t>
            </a:r>
          </a:p>
        </p:txBody>
      </p:sp>
    </p:spTree>
    <p:extLst>
      <p:ext uri="{BB962C8B-B14F-4D97-AF65-F5344CB8AC3E}">
        <p14:creationId xmlns:p14="http://schemas.microsoft.com/office/powerpoint/2010/main" val="82574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Hodder final">
  <a:themeElements>
    <a:clrScheme name="Hodder fina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Hodder final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odder fin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3744</TotalTime>
  <Words>1041</Words>
  <Application>Microsoft Office PowerPoint</Application>
  <PresentationFormat>On-screen Show (4:3)</PresentationFormat>
  <Paragraphs>216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2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Menlo</vt:lpstr>
      <vt:lpstr>Hodder final</vt:lpstr>
      <vt:lpstr>Translators Compiler and Facilities</vt:lpstr>
      <vt:lpstr>Activity</vt:lpstr>
      <vt:lpstr>Contextual Video</vt:lpstr>
      <vt:lpstr>Big Picture Activity</vt:lpstr>
      <vt:lpstr>Learning Intentions</vt:lpstr>
      <vt:lpstr>Engagement – Activity</vt:lpstr>
      <vt:lpstr>Content</vt:lpstr>
      <vt:lpstr>1st Generation</vt:lpstr>
      <vt:lpstr>2nd Generation</vt:lpstr>
      <vt:lpstr>2nd Generation</vt:lpstr>
      <vt:lpstr>2nd Generation</vt:lpstr>
      <vt:lpstr>3rd Generation – High Level Language</vt:lpstr>
      <vt:lpstr>2nd Vs 3rd Generation</vt:lpstr>
      <vt:lpstr>PowerPoint Presentation</vt:lpstr>
      <vt:lpstr>3rd Generation</vt:lpstr>
      <vt:lpstr>4th Generation</vt:lpstr>
      <vt:lpstr>Activity – Identify the generation</vt:lpstr>
      <vt:lpstr>Activity - Answer</vt:lpstr>
      <vt:lpstr>Activity </vt:lpstr>
      <vt:lpstr>Activity 4 - Answer</vt:lpstr>
      <vt:lpstr>Plenary</vt:lpstr>
      <vt:lpstr>CPU &amp; FE</vt:lpstr>
      <vt:lpstr>Performance</vt:lpstr>
    </vt:vector>
  </TitlesOfParts>
  <Company>Hodder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OCR GCSE Computing</dc:title>
  <dc:creator>Ahmad Jalloh</dc:creator>
  <cp:lastModifiedBy>Ahmad Jalloh</cp:lastModifiedBy>
  <cp:revision>189</cp:revision>
  <dcterms:created xsi:type="dcterms:W3CDTF">2012-09-05T11:31:18Z</dcterms:created>
  <dcterms:modified xsi:type="dcterms:W3CDTF">2018-11-14T13:48:10Z</dcterms:modified>
</cp:coreProperties>
</file>