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4" r:id="rId6"/>
    <p:sldId id="265" r:id="rId7"/>
    <p:sldId id="266" r:id="rId8"/>
    <p:sldId id="267" r:id="rId9"/>
    <p:sldId id="268" r:id="rId10"/>
    <p:sldId id="269" r:id="rId11"/>
    <p:sldId id="270" r:id="rId12"/>
    <p:sldId id="271" r:id="rId13"/>
    <p:sldId id="272" r:id="rId14"/>
    <p:sldId id="273" r:id="rId15"/>
    <p:sldId id="275" r:id="rId16"/>
    <p:sldId id="276" r:id="rId17"/>
    <p:sldId id="277" r:id="rId18"/>
    <p:sldId id="278"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6"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5" autoAdjust="0"/>
    <p:restoredTop sz="94662" autoAdjust="0"/>
  </p:normalViewPr>
  <p:slideViewPr>
    <p:cSldViewPr snapToGrid="0" snapToObjects="1">
      <p:cViewPr varScale="1">
        <p:scale>
          <a:sx n="109" d="100"/>
          <a:sy n="109" d="100"/>
        </p:scale>
        <p:origin x="36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reate.kahoot.it/share/macronutrients/636e34fd-1d79-4024-9ee1-89b791cba640"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Macronutrients</a:t>
            </a:r>
            <a:endParaRPr lang="en-US" dirty="0"/>
          </a:p>
        </p:txBody>
      </p:sp>
    </p:spTree>
    <p:extLst>
      <p:ext uri="{BB962C8B-B14F-4D97-AF65-F5344CB8AC3E}">
        <p14:creationId xmlns:p14="http://schemas.microsoft.com/office/powerpoint/2010/main" val="1955166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Sugars</a:t>
            </a:r>
            <a:endParaRPr lang="en-GB" dirty="0"/>
          </a:p>
        </p:txBody>
      </p:sp>
      <p:sp>
        <p:nvSpPr>
          <p:cNvPr id="3" name="Subtitle 2"/>
          <p:cNvSpPr>
            <a:spLocks noGrp="1"/>
          </p:cNvSpPr>
          <p:nvPr>
            <p:ph type="subTitle" idx="1"/>
          </p:nvPr>
        </p:nvSpPr>
        <p:spPr/>
        <p:txBody>
          <a:bodyPr/>
          <a:lstStyle/>
          <a:p>
            <a:pPr marL="0" indent="0">
              <a:spcBef>
                <a:spcPct val="0"/>
              </a:spcBef>
              <a:buNone/>
              <a:defRPr/>
            </a:pPr>
            <a:r>
              <a:rPr lang="en-GB" b="1" dirty="0"/>
              <a:t>Sugars </a:t>
            </a:r>
            <a:r>
              <a:rPr lang="en-GB" dirty="0"/>
              <a:t>can be divided into intrinsic sugars and extrinsic sugars.</a:t>
            </a:r>
          </a:p>
          <a:p>
            <a:pPr>
              <a:spcBef>
                <a:spcPct val="0"/>
              </a:spcBef>
              <a:defRPr/>
            </a:pPr>
            <a:endParaRPr lang="en-GB" b="1" dirty="0"/>
          </a:p>
          <a:p>
            <a:pPr marL="0" indent="0">
              <a:spcBef>
                <a:spcPct val="0"/>
              </a:spcBef>
              <a:buNone/>
              <a:defRPr/>
            </a:pPr>
            <a:r>
              <a:rPr lang="en-GB" b="1" dirty="0"/>
              <a:t>Intrinsic sugars</a:t>
            </a:r>
          </a:p>
          <a:p>
            <a:pPr>
              <a:spcBef>
                <a:spcPct val="0"/>
              </a:spcBef>
              <a:defRPr/>
            </a:pPr>
            <a:r>
              <a:rPr lang="en-GB" dirty="0"/>
              <a:t>These are within the cellular structure of the food, e.g. in whole fruit or vegetables. </a:t>
            </a:r>
          </a:p>
          <a:p>
            <a:pPr>
              <a:spcBef>
                <a:spcPct val="0"/>
              </a:spcBef>
              <a:defRPr/>
            </a:pPr>
            <a:endParaRPr lang="en-GB" dirty="0"/>
          </a:p>
          <a:p>
            <a:pPr marL="0" indent="0">
              <a:spcBef>
                <a:spcPct val="0"/>
              </a:spcBef>
              <a:buNone/>
              <a:defRPr/>
            </a:pPr>
            <a:r>
              <a:rPr lang="en-GB" b="1" dirty="0"/>
              <a:t>Extrinsic sugars</a:t>
            </a:r>
          </a:p>
          <a:p>
            <a:pPr>
              <a:spcBef>
                <a:spcPct val="0"/>
              </a:spcBef>
              <a:defRPr/>
            </a:pPr>
            <a:r>
              <a:rPr lang="en-GB" dirty="0"/>
              <a:t>These sugars are not bound within the cellular structure of the food, e.g. the lactose in dairy products. </a:t>
            </a:r>
          </a:p>
          <a:p>
            <a:pPr>
              <a:spcBef>
                <a:spcPct val="0"/>
              </a:spcBef>
              <a:defRPr/>
            </a:pPr>
            <a:r>
              <a:rPr lang="en-GB" dirty="0"/>
              <a:t>Honey and table sugar are also examples. These are referred to as 'Free sugars’ which replaced the term Non Milk Extrinsic Sugars. </a:t>
            </a:r>
            <a:endParaRPr lang="en-GB" dirty="0" smtClean="0"/>
          </a:p>
          <a:p>
            <a:pPr>
              <a:spcBef>
                <a:spcPct val="0"/>
              </a:spcBef>
              <a:defRPr/>
            </a:pPr>
            <a:endParaRPr lang="en-GB" dirty="0"/>
          </a:p>
          <a:p>
            <a:pPr marL="0" indent="0">
              <a:spcBef>
                <a:spcPct val="0"/>
              </a:spcBef>
              <a:buNone/>
              <a:defRPr/>
            </a:pPr>
            <a:r>
              <a:rPr lang="en-GB" dirty="0" smtClean="0"/>
              <a:t>Free </a:t>
            </a:r>
            <a:r>
              <a:rPr lang="en-GB" dirty="0"/>
              <a:t>sugars are defined as; ‘</a:t>
            </a:r>
            <a:r>
              <a:rPr lang="en-GB" i="1" dirty="0"/>
              <a:t>all monosaccharides and disaccharides added to </a:t>
            </a:r>
            <a:r>
              <a:rPr lang="en-GB" i="1" dirty="0" smtClean="0"/>
              <a:t>foods </a:t>
            </a:r>
            <a:r>
              <a:rPr lang="en-GB" i="1" dirty="0"/>
              <a:t>by the manufacturer, cook, or consumer, plus sugars naturally present in honey, syrups, and fruit juices</a:t>
            </a:r>
            <a:r>
              <a:rPr lang="en-GB" dirty="0"/>
              <a:t>’.</a:t>
            </a:r>
            <a:endParaRPr lang="en-GB" altLang="en-US" dirty="0"/>
          </a:p>
          <a:p>
            <a:pPr marL="0" indent="0">
              <a:buNone/>
            </a:pPr>
            <a:endParaRPr lang="en-GB" dirty="0"/>
          </a:p>
        </p:txBody>
      </p:sp>
    </p:spTree>
    <p:extLst>
      <p:ext uri="{BB962C8B-B14F-4D97-AF65-F5344CB8AC3E}">
        <p14:creationId xmlns:p14="http://schemas.microsoft.com/office/powerpoint/2010/main" val="1065513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Carbohydrate per 100 grams</a:t>
            </a:r>
            <a:endParaRPr lang="en-GB" dirty="0"/>
          </a:p>
        </p:txBody>
      </p:sp>
      <p:sp>
        <p:nvSpPr>
          <p:cNvPr id="3" name="Subtitle 2"/>
          <p:cNvSpPr>
            <a:spLocks noGrp="1"/>
          </p:cNvSpPr>
          <p:nvPr>
            <p:ph type="subTitle" idx="1"/>
          </p:nvPr>
        </p:nvSpPr>
        <p:spPr>
          <a:xfrm>
            <a:off x="1169275" y="2571092"/>
            <a:ext cx="10199309" cy="3600000"/>
          </a:xfrm>
        </p:spPr>
        <p:txBody>
          <a:bodyPr/>
          <a:lstStyle/>
          <a:p>
            <a:pPr marL="0" indent="0">
              <a:buNone/>
            </a:pPr>
            <a:r>
              <a:rPr lang="en-US" altLang="en-US" dirty="0"/>
              <a:t>Which of </a:t>
            </a:r>
            <a:r>
              <a:rPr lang="en-US" altLang="en-US" dirty="0" smtClean="0"/>
              <a:t>the following </a:t>
            </a:r>
            <a:r>
              <a:rPr lang="en-US" altLang="en-US" dirty="0" err="1" smtClean="0"/>
              <a:t>providesthe</a:t>
            </a:r>
            <a:r>
              <a:rPr lang="en-US" altLang="en-US" dirty="0" smtClean="0"/>
              <a:t> </a:t>
            </a:r>
            <a:r>
              <a:rPr lang="en-US" altLang="en-US" dirty="0"/>
              <a:t>largest amount of carbohydrate per 100g</a:t>
            </a:r>
            <a:r>
              <a:rPr lang="en-US" altLang="en-US" dirty="0" smtClean="0"/>
              <a:t>?</a:t>
            </a:r>
          </a:p>
          <a:p>
            <a:pPr marL="0" indent="0">
              <a:buNone/>
            </a:pPr>
            <a:endParaRPr lang="en-US" altLang="en-US"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335203788"/>
              </p:ext>
            </p:extLst>
          </p:nvPr>
        </p:nvGraphicFramePr>
        <p:xfrm>
          <a:off x="1169276" y="3001172"/>
          <a:ext cx="3238951" cy="3566160"/>
        </p:xfrm>
        <a:graphic>
          <a:graphicData uri="http://schemas.openxmlformats.org/drawingml/2006/table">
            <a:tbl>
              <a:tblPr firstRow="1" bandRow="1">
                <a:tableStyleId>{5FD0F851-EC5A-4D38-B0AD-8093EC10F338}</a:tableStyleId>
              </a:tblPr>
              <a:tblGrid>
                <a:gridCol w="3238951">
                  <a:extLst>
                    <a:ext uri="{9D8B030D-6E8A-4147-A177-3AD203B41FA5}">
                      <a16:colId xmlns:a16="http://schemas.microsoft.com/office/drawing/2014/main" val="20000"/>
                    </a:ext>
                  </a:extLst>
                </a:gridCol>
              </a:tblGrid>
              <a:tr h="0">
                <a:tc>
                  <a:txBody>
                    <a:bodyPr/>
                    <a:lstStyle/>
                    <a:p>
                      <a:r>
                        <a:rPr lang="en-GB" sz="2000" dirty="0" smtClean="0">
                          <a:solidFill>
                            <a:schemeClr val="accent5">
                              <a:lumMod val="75000"/>
                            </a:schemeClr>
                          </a:solidFill>
                          <a:latin typeface="Arial" panose="020B0604020202020204" pitchFamily="34" charset="0"/>
                          <a:cs typeface="Arial" panose="020B0604020202020204" pitchFamily="34" charset="0"/>
                        </a:rPr>
                        <a:t>Food</a:t>
                      </a:r>
                      <a:r>
                        <a:rPr lang="en-GB" sz="2000" baseline="0" dirty="0" smtClean="0">
                          <a:solidFill>
                            <a:schemeClr val="accent5">
                              <a:lumMod val="75000"/>
                            </a:schemeClr>
                          </a:solidFill>
                          <a:latin typeface="Arial" panose="020B0604020202020204" pitchFamily="34" charset="0"/>
                          <a:cs typeface="Arial" panose="020B0604020202020204" pitchFamily="34" charset="0"/>
                        </a:rPr>
                        <a:t> (per 100g)</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GB" sz="2000" dirty="0" smtClean="0">
                          <a:solidFill>
                            <a:schemeClr val="accent5">
                              <a:lumMod val="75000"/>
                            </a:schemeClr>
                          </a:solidFill>
                          <a:latin typeface="Arial" panose="020B0604020202020204" pitchFamily="34" charset="0"/>
                          <a:cs typeface="Arial" panose="020B0604020202020204" pitchFamily="34" charset="0"/>
                        </a:rPr>
                        <a:t>Brown rice, boiled</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GB" sz="2000" dirty="0" smtClean="0">
                          <a:solidFill>
                            <a:schemeClr val="accent5">
                              <a:lumMod val="75000"/>
                            </a:schemeClr>
                          </a:solidFill>
                          <a:latin typeface="Arial" panose="020B0604020202020204" pitchFamily="34" charset="0"/>
                          <a:cs typeface="Arial" panose="020B0604020202020204" pitchFamily="34" charset="0"/>
                        </a:rPr>
                        <a:t>Spaghetti, white</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GB" sz="2000" dirty="0" smtClean="0">
                          <a:solidFill>
                            <a:schemeClr val="accent5">
                              <a:lumMod val="75000"/>
                            </a:schemeClr>
                          </a:solidFill>
                          <a:latin typeface="Arial" panose="020B0604020202020204" pitchFamily="34" charset="0"/>
                          <a:cs typeface="Arial" panose="020B0604020202020204" pitchFamily="34" charset="0"/>
                        </a:rPr>
                        <a:t>Wholemeal bread</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GB" sz="2000" dirty="0" smtClean="0">
                          <a:solidFill>
                            <a:schemeClr val="accent5">
                              <a:lumMod val="75000"/>
                            </a:schemeClr>
                          </a:solidFill>
                          <a:latin typeface="Arial" panose="020B0604020202020204" pitchFamily="34" charset="0"/>
                          <a:cs typeface="Arial" panose="020B0604020202020204" pitchFamily="34" charset="0"/>
                        </a:rPr>
                        <a:t>Baked potato, with skin</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GB" sz="2000" dirty="0" smtClean="0">
                          <a:solidFill>
                            <a:schemeClr val="accent5">
                              <a:lumMod val="75000"/>
                            </a:schemeClr>
                          </a:solidFill>
                          <a:latin typeface="Arial" panose="020B0604020202020204" pitchFamily="34" charset="0"/>
                          <a:cs typeface="Arial" panose="020B0604020202020204" pitchFamily="34" charset="0"/>
                        </a:rPr>
                        <a:t>Peas, boiled</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en-GB" sz="2000" dirty="0" smtClean="0">
                          <a:solidFill>
                            <a:schemeClr val="accent5">
                              <a:lumMod val="75000"/>
                            </a:schemeClr>
                          </a:solidFill>
                          <a:latin typeface="Arial" panose="020B0604020202020204" pitchFamily="34" charset="0"/>
                          <a:cs typeface="Arial" panose="020B0604020202020204" pitchFamily="34" charset="0"/>
                        </a:rPr>
                        <a:t>Honey</a:t>
                      </a:r>
                    </a:p>
                  </a:txBody>
                  <a:tcPr/>
                </a:tc>
                <a:extLst>
                  <a:ext uri="{0D108BD9-81ED-4DB2-BD59-A6C34878D82A}">
                    <a16:rowId xmlns:a16="http://schemas.microsoft.com/office/drawing/2014/main" val="10006"/>
                  </a:ext>
                </a:extLst>
              </a:tr>
              <a:tr h="370840">
                <a:tc>
                  <a:txBody>
                    <a:bodyPr/>
                    <a:lstStyle/>
                    <a:p>
                      <a:r>
                        <a:rPr lang="en-GB" sz="2000" dirty="0" smtClean="0">
                          <a:solidFill>
                            <a:schemeClr val="accent5">
                              <a:lumMod val="75000"/>
                            </a:schemeClr>
                          </a:solidFill>
                          <a:latin typeface="Arial" panose="020B0604020202020204" pitchFamily="34" charset="0"/>
                          <a:cs typeface="Arial" panose="020B0604020202020204" pitchFamily="34" charset="0"/>
                        </a:rPr>
                        <a:t>Banana</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70840">
                <a:tc>
                  <a:txBody>
                    <a:bodyPr/>
                    <a:lstStyle/>
                    <a:p>
                      <a:r>
                        <a:rPr lang="en-GB" sz="2000" dirty="0" smtClean="0">
                          <a:solidFill>
                            <a:schemeClr val="accent5">
                              <a:lumMod val="75000"/>
                            </a:schemeClr>
                          </a:solidFill>
                          <a:latin typeface="Arial" panose="020B0604020202020204" pitchFamily="34" charset="0"/>
                          <a:cs typeface="Arial" panose="020B0604020202020204" pitchFamily="34" charset="0"/>
                        </a:rPr>
                        <a:t>Raisins</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95621559"/>
              </p:ext>
            </p:extLst>
          </p:nvPr>
        </p:nvGraphicFramePr>
        <p:xfrm>
          <a:off x="4883150" y="2996938"/>
          <a:ext cx="825500" cy="3599685"/>
        </p:xfrm>
        <a:graphic>
          <a:graphicData uri="http://schemas.openxmlformats.org/drawingml/2006/table">
            <a:tbl>
              <a:tblPr firstRow="1" bandRow="1">
                <a:tableStyleId>{5FD0F851-EC5A-4D38-B0AD-8093EC10F338}</a:tableStyleId>
              </a:tblPr>
              <a:tblGrid>
                <a:gridCol w="825500">
                  <a:extLst>
                    <a:ext uri="{9D8B030D-6E8A-4147-A177-3AD203B41FA5}">
                      <a16:colId xmlns:a16="http://schemas.microsoft.com/office/drawing/2014/main" val="20000"/>
                    </a:ext>
                  </a:extLst>
                </a:gridCol>
              </a:tblGrid>
              <a:tr h="399965">
                <a:tc>
                  <a:txBody>
                    <a:bodyPr/>
                    <a:lstStyle/>
                    <a:p>
                      <a:pPr algn="ctr"/>
                      <a:r>
                        <a:rPr lang="en-GB" sz="2000" dirty="0" smtClean="0">
                          <a:solidFill>
                            <a:schemeClr val="accent5">
                              <a:lumMod val="75000"/>
                            </a:schemeClr>
                          </a:solidFill>
                          <a:latin typeface="Arial" panose="020B0604020202020204" pitchFamily="34" charset="0"/>
                          <a:cs typeface="Arial" panose="020B0604020202020204" pitchFamily="34" charset="0"/>
                        </a:rPr>
                        <a:t>g</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99965">
                <a:tc>
                  <a:txBody>
                    <a:bodyPr/>
                    <a:lstStyle/>
                    <a:p>
                      <a:pPr algn="ctr"/>
                      <a:r>
                        <a:rPr lang="en-GB" sz="2000" dirty="0" smtClean="0">
                          <a:solidFill>
                            <a:schemeClr val="accent5">
                              <a:lumMod val="75000"/>
                            </a:schemeClr>
                          </a:solidFill>
                          <a:latin typeface="Arial" panose="020B0604020202020204" pitchFamily="34" charset="0"/>
                          <a:cs typeface="Arial" panose="020B0604020202020204" pitchFamily="34" charset="0"/>
                        </a:rPr>
                        <a:t>29.2</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99965">
                <a:tc>
                  <a:txBody>
                    <a:bodyPr/>
                    <a:lstStyle/>
                    <a:p>
                      <a:pPr algn="ctr"/>
                      <a:r>
                        <a:rPr lang="en-GB" sz="2000" dirty="0" smtClean="0">
                          <a:solidFill>
                            <a:schemeClr val="accent5">
                              <a:lumMod val="75000"/>
                            </a:schemeClr>
                          </a:solidFill>
                          <a:latin typeface="Arial" panose="020B0604020202020204" pitchFamily="34" charset="0"/>
                          <a:cs typeface="Arial" panose="020B0604020202020204" pitchFamily="34" charset="0"/>
                        </a:rPr>
                        <a:t>31.5</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99965">
                <a:tc>
                  <a:txBody>
                    <a:bodyPr/>
                    <a:lstStyle/>
                    <a:p>
                      <a:pPr algn="ctr"/>
                      <a:r>
                        <a:rPr lang="en-GB" sz="2000" dirty="0" smtClean="0">
                          <a:solidFill>
                            <a:schemeClr val="accent5">
                              <a:lumMod val="75000"/>
                            </a:schemeClr>
                          </a:solidFill>
                          <a:latin typeface="Arial" panose="020B0604020202020204" pitchFamily="34" charset="0"/>
                          <a:cs typeface="Arial" panose="020B0604020202020204" pitchFamily="34" charset="0"/>
                        </a:rPr>
                        <a:t>42.0</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99965">
                <a:tc>
                  <a:txBody>
                    <a:bodyPr/>
                    <a:lstStyle/>
                    <a:p>
                      <a:pPr algn="ctr"/>
                      <a:r>
                        <a:rPr lang="en-GB" sz="2000" dirty="0" smtClean="0">
                          <a:solidFill>
                            <a:schemeClr val="accent5">
                              <a:lumMod val="75000"/>
                            </a:schemeClr>
                          </a:solidFill>
                          <a:latin typeface="Arial" panose="020B0604020202020204" pitchFamily="34" charset="0"/>
                          <a:cs typeface="Arial" panose="020B0604020202020204" pitchFamily="34" charset="0"/>
                        </a:rPr>
                        <a:t>22.6</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99965">
                <a:tc>
                  <a:txBody>
                    <a:bodyPr/>
                    <a:lstStyle/>
                    <a:p>
                      <a:pPr algn="ctr"/>
                      <a:r>
                        <a:rPr lang="en-GB" sz="2000" dirty="0" smtClean="0">
                          <a:solidFill>
                            <a:schemeClr val="accent5">
                              <a:lumMod val="75000"/>
                            </a:schemeClr>
                          </a:solidFill>
                          <a:latin typeface="Arial" panose="020B0604020202020204" pitchFamily="34" charset="0"/>
                          <a:cs typeface="Arial" panose="020B0604020202020204" pitchFamily="34" charset="0"/>
                        </a:rPr>
                        <a:t>10.0</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99965">
                <a:tc>
                  <a:txBody>
                    <a:bodyPr/>
                    <a:lstStyle/>
                    <a:p>
                      <a:pPr algn="ctr"/>
                      <a:r>
                        <a:rPr lang="en-GB" sz="2000" dirty="0" smtClean="0">
                          <a:solidFill>
                            <a:schemeClr val="accent5">
                              <a:lumMod val="75000"/>
                            </a:schemeClr>
                          </a:solidFill>
                          <a:latin typeface="Arial" panose="020B0604020202020204" pitchFamily="34" charset="0"/>
                          <a:cs typeface="Arial" panose="020B0604020202020204" pitchFamily="34" charset="0"/>
                        </a:rPr>
                        <a:t>76.4</a:t>
                      </a:r>
                    </a:p>
                  </a:txBody>
                  <a:tcPr/>
                </a:tc>
                <a:extLst>
                  <a:ext uri="{0D108BD9-81ED-4DB2-BD59-A6C34878D82A}">
                    <a16:rowId xmlns:a16="http://schemas.microsoft.com/office/drawing/2014/main" val="10006"/>
                  </a:ext>
                </a:extLst>
              </a:tr>
              <a:tr h="399965">
                <a:tc>
                  <a:txBody>
                    <a:bodyPr/>
                    <a:lstStyle/>
                    <a:p>
                      <a:pPr algn="ctr"/>
                      <a:r>
                        <a:rPr lang="en-GB" sz="2000" dirty="0" smtClean="0">
                          <a:solidFill>
                            <a:schemeClr val="accent5">
                              <a:lumMod val="75000"/>
                            </a:schemeClr>
                          </a:solidFill>
                          <a:latin typeface="Arial" panose="020B0604020202020204" pitchFamily="34" charset="0"/>
                          <a:cs typeface="Arial" panose="020B0604020202020204" pitchFamily="34" charset="0"/>
                        </a:rPr>
                        <a:t>20.3</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99965">
                <a:tc>
                  <a:txBody>
                    <a:bodyPr/>
                    <a:lstStyle/>
                    <a:p>
                      <a:pPr algn="ctr"/>
                      <a:r>
                        <a:rPr lang="en-GB" sz="2000" dirty="0" smtClean="0">
                          <a:solidFill>
                            <a:schemeClr val="accent5">
                              <a:lumMod val="75000"/>
                            </a:schemeClr>
                          </a:solidFill>
                          <a:latin typeface="Arial" panose="020B0604020202020204" pitchFamily="34" charset="0"/>
                          <a:cs typeface="Arial" panose="020B0604020202020204" pitchFamily="34" charset="0"/>
                        </a:rPr>
                        <a:t>69.3</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pic>
        <p:nvPicPr>
          <p:cNvPr id="6149" name="Picture 5" descr="C:\Users\Jenny\AppData\Local\Microsoft\Windows\INetCache\IE\W52D0TNO\wholemeal_bread5_cop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276" y="3313592"/>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73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Recommendations on carbohydrate</a:t>
            </a:r>
            <a:br>
              <a:rPr lang="en-US" altLang="en-US" dirty="0"/>
            </a:b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dirty="0"/>
              <a:t>Base your meals on starchy </a:t>
            </a:r>
            <a:r>
              <a:rPr lang="en-GB" altLang="en-US" dirty="0" smtClean="0"/>
              <a:t>food as these are </a:t>
            </a:r>
            <a:r>
              <a:rPr lang="en-GB" altLang="en-US" dirty="0"/>
              <a:t>good sources of starchy carbohydrate which is an important source of energy.</a:t>
            </a:r>
          </a:p>
          <a:p>
            <a:pPr marL="0" indent="0">
              <a:spcBef>
                <a:spcPct val="0"/>
              </a:spcBef>
              <a:buNone/>
            </a:pPr>
            <a:endParaRPr lang="en-GB" altLang="en-US" dirty="0"/>
          </a:p>
          <a:p>
            <a:pPr marL="0" indent="0">
              <a:spcBef>
                <a:spcPct val="0"/>
              </a:spcBef>
              <a:buNone/>
            </a:pPr>
            <a:r>
              <a:rPr lang="en-GB" altLang="en-US" dirty="0"/>
              <a:t>Around 50% of dietary energy should come from carbohydrate (starch and sugars combined). </a:t>
            </a:r>
            <a:endParaRPr lang="en-GB" altLang="en-US" dirty="0" smtClean="0"/>
          </a:p>
          <a:p>
            <a:pPr marL="0" indent="0">
              <a:spcBef>
                <a:spcPct val="0"/>
              </a:spcBef>
              <a:buNone/>
            </a:pPr>
            <a:endParaRPr lang="en-GB" altLang="en-US" dirty="0"/>
          </a:p>
          <a:p>
            <a:pPr marL="0" indent="0">
              <a:spcBef>
                <a:spcPct val="0"/>
              </a:spcBef>
              <a:buNone/>
            </a:pPr>
            <a:r>
              <a:rPr lang="en-GB" altLang="en-US" dirty="0" smtClean="0"/>
              <a:t>The Scientific </a:t>
            </a:r>
            <a:r>
              <a:rPr lang="en-GB" altLang="en-US" dirty="0"/>
              <a:t>Advisory Committee on </a:t>
            </a:r>
            <a:r>
              <a:rPr lang="en-GB" altLang="en-US" dirty="0" smtClean="0"/>
              <a:t>Nutrition (SACN) </a:t>
            </a:r>
            <a:r>
              <a:rPr lang="en-GB" altLang="en-US" dirty="0"/>
              <a:t>has updated their recommendations so that no more than 5% of dietary energy should come from free sugars.</a:t>
            </a:r>
          </a:p>
          <a:p>
            <a:pPr marL="0" indent="0">
              <a:spcBef>
                <a:spcPct val="0"/>
              </a:spcBef>
              <a:buNone/>
            </a:pPr>
            <a:endParaRPr lang="en-GB" altLang="en-US" dirty="0">
              <a:solidFill>
                <a:srgbClr val="43B749"/>
              </a:solidFill>
            </a:endParaRPr>
          </a:p>
          <a:p>
            <a:pPr marL="0" indent="0">
              <a:spcBef>
                <a:spcPct val="0"/>
              </a:spcBef>
              <a:buNone/>
            </a:pPr>
            <a:r>
              <a:rPr lang="en-GB" altLang="en-US" dirty="0"/>
              <a:t>Frequent consumption of sugar-containing </a:t>
            </a:r>
            <a:r>
              <a:rPr lang="en-GB" altLang="en-US" dirty="0" smtClean="0"/>
              <a:t>food, </a:t>
            </a:r>
            <a:r>
              <a:rPr lang="en-GB" altLang="en-US" dirty="0"/>
              <a:t>particularly between </a:t>
            </a:r>
            <a:r>
              <a:rPr lang="en-GB" altLang="en-US" dirty="0" smtClean="0"/>
              <a:t>meals, </a:t>
            </a:r>
            <a:r>
              <a:rPr lang="en-GB" altLang="en-US" dirty="0"/>
              <a:t>can increase the chance of tooth decay, especially in those with poor dental hygiene.</a:t>
            </a:r>
          </a:p>
          <a:p>
            <a:pPr marL="0" indent="0">
              <a:buNone/>
            </a:pPr>
            <a:endParaRPr lang="en-GB" dirty="0"/>
          </a:p>
        </p:txBody>
      </p:sp>
    </p:spTree>
    <p:extLst>
      <p:ext uri="{BB962C8B-B14F-4D97-AF65-F5344CB8AC3E}">
        <p14:creationId xmlns:p14="http://schemas.microsoft.com/office/powerpoint/2010/main" val="3188107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Protein</a:t>
            </a: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dirty="0"/>
              <a:t>Protein is made up of building blocks called amino acids. There are 20 different amino acids found in proteins from plants and animals, 8 of these have to be provided by the diet. These are called essential amino acids, which cannot be made by the human body.</a:t>
            </a:r>
          </a:p>
          <a:p>
            <a:pPr marL="0" indent="0">
              <a:spcBef>
                <a:spcPct val="0"/>
              </a:spcBef>
              <a:buNone/>
            </a:pPr>
            <a:endParaRPr lang="en-GB" altLang="en-US" dirty="0"/>
          </a:p>
          <a:p>
            <a:pPr marL="0" indent="0">
              <a:spcBef>
                <a:spcPct val="0"/>
              </a:spcBef>
              <a:buNone/>
            </a:pPr>
            <a:r>
              <a:rPr lang="en-GB" altLang="en-US" dirty="0"/>
              <a:t>The essential amino acids are isoleucine, leucine, lysine, methionine, phenylalanine, threonine, tryptophan and valine.</a:t>
            </a:r>
          </a:p>
          <a:p>
            <a:pPr marL="0" indent="0">
              <a:spcBef>
                <a:spcPct val="0"/>
              </a:spcBef>
              <a:buNone/>
            </a:pPr>
            <a:endParaRPr lang="en-GB" altLang="en-US" dirty="0"/>
          </a:p>
          <a:p>
            <a:pPr marL="0" indent="0">
              <a:spcBef>
                <a:spcPct val="0"/>
              </a:spcBef>
              <a:buNone/>
            </a:pPr>
            <a:r>
              <a:rPr lang="en-GB" altLang="en-US" dirty="0"/>
              <a:t>In young children, </a:t>
            </a:r>
            <a:r>
              <a:rPr lang="en-GB" altLang="en-US" dirty="0" smtClean="0"/>
              <a:t>additional </a:t>
            </a:r>
            <a:r>
              <a:rPr lang="en-GB" altLang="en-US" dirty="0"/>
              <a:t>amino acids, e.g. histidine and tyrosine, are sometimes considered to be essential (or ‘conditionally essential’) because they may be unable to make enough to meet their needs.</a:t>
            </a:r>
          </a:p>
          <a:p>
            <a:pPr marL="0" indent="0">
              <a:buNone/>
            </a:pPr>
            <a:endParaRPr lang="en-GB" dirty="0"/>
          </a:p>
        </p:txBody>
      </p:sp>
    </p:spTree>
    <p:extLst>
      <p:ext uri="{BB962C8B-B14F-4D97-AF65-F5344CB8AC3E}">
        <p14:creationId xmlns:p14="http://schemas.microsoft.com/office/powerpoint/2010/main" val="1165622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Protein quality</a:t>
            </a:r>
            <a:endParaRPr lang="en-GB" dirty="0"/>
          </a:p>
        </p:txBody>
      </p:sp>
      <p:sp>
        <p:nvSpPr>
          <p:cNvPr id="3" name="Subtitle 2"/>
          <p:cNvSpPr>
            <a:spLocks noGrp="1"/>
          </p:cNvSpPr>
          <p:nvPr>
            <p:ph type="subTitle" idx="1"/>
          </p:nvPr>
        </p:nvSpPr>
        <p:spPr>
          <a:xfrm>
            <a:off x="1169276" y="2571092"/>
            <a:ext cx="7269874" cy="3600000"/>
          </a:xfrm>
        </p:spPr>
        <p:txBody>
          <a:bodyPr/>
          <a:lstStyle/>
          <a:p>
            <a:pPr marL="0" indent="0">
              <a:spcBef>
                <a:spcPct val="0"/>
              </a:spcBef>
              <a:buNone/>
            </a:pPr>
            <a:r>
              <a:rPr lang="en-GB" altLang="en-US" dirty="0"/>
              <a:t>The biological value or ‘quality’ of the protein depends on the amount of essential amino acids that are present. </a:t>
            </a:r>
          </a:p>
          <a:p>
            <a:pPr marL="0" indent="0">
              <a:spcBef>
                <a:spcPct val="0"/>
              </a:spcBef>
              <a:buNone/>
            </a:pPr>
            <a:endParaRPr lang="en-GB" altLang="en-US" dirty="0"/>
          </a:p>
          <a:p>
            <a:pPr marL="0" indent="0">
              <a:spcBef>
                <a:spcPct val="0"/>
              </a:spcBef>
              <a:buNone/>
            </a:pPr>
            <a:r>
              <a:rPr lang="en-US" altLang="en-US" dirty="0"/>
              <a:t>Protein from animal sources provides good amounts of all the essential amino acids needed by the body and have </a:t>
            </a:r>
            <a:r>
              <a:rPr lang="en-GB" altLang="en-US" dirty="0"/>
              <a:t>a higher biological value or ‘quality’ than protein from plant sources. </a:t>
            </a:r>
          </a:p>
          <a:p>
            <a:pPr marL="0" indent="0">
              <a:spcBef>
                <a:spcPct val="0"/>
              </a:spcBef>
              <a:buNone/>
            </a:pPr>
            <a:endParaRPr lang="en-GB" altLang="en-US" b="1" dirty="0"/>
          </a:p>
          <a:p>
            <a:pPr marL="0" indent="0">
              <a:spcBef>
                <a:spcPct val="0"/>
              </a:spcBef>
              <a:buNone/>
            </a:pPr>
            <a:r>
              <a:rPr lang="en-GB" altLang="en-US" dirty="0"/>
              <a:t>This is because the pattern of amino acids in animal cells is similar to the pattern in human cells. </a:t>
            </a:r>
          </a:p>
          <a:p>
            <a:pPr marL="0" indent="0">
              <a:buNone/>
            </a:pPr>
            <a:endParaRPr lang="en-GB"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95996" y="4335074"/>
            <a:ext cx="3114043" cy="1512168"/>
          </a:xfrm>
          <a:prstGeom prst="rect">
            <a:avLst/>
          </a:prstGeom>
          <a:ln>
            <a:noFill/>
          </a:ln>
          <a:effectLst/>
        </p:spPr>
      </p:pic>
      <p:pic>
        <p:nvPicPr>
          <p:cNvPr id="7171" name="Picture 3" descr="C:\Users\Jenny\AppData\Local\Microsoft\Windows\INetCache\IE\6T7W4HTR\image_650_365[1].jpg"/>
          <p:cNvPicPr>
            <a:picLocks noChangeAspect="1" noChangeArrowheads="1"/>
          </p:cNvPicPr>
          <p:nvPr/>
        </p:nvPicPr>
        <p:blipFill rotWithShape="1">
          <a:blip r:embed="rId3">
            <a:extLst>
              <a:ext uri="{28A0092B-C50C-407E-A947-70E740481C1C}">
                <a14:useLocalDpi xmlns:a14="http://schemas.microsoft.com/office/drawing/2010/main" val="0"/>
              </a:ext>
            </a:extLst>
          </a:blip>
          <a:srcRect l="14232" r="10293" b="19329"/>
          <a:stretch/>
        </p:blipFill>
        <p:spPr bwMode="auto">
          <a:xfrm>
            <a:off x="8620125" y="2169498"/>
            <a:ext cx="3333750" cy="200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682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Sources of protein</a:t>
            </a:r>
            <a:endParaRPr lang="en-GB" dirty="0"/>
          </a:p>
        </p:txBody>
      </p:sp>
      <p:sp>
        <p:nvSpPr>
          <p:cNvPr id="3" name="Subtitle 2"/>
          <p:cNvSpPr>
            <a:spLocks noGrp="1"/>
          </p:cNvSpPr>
          <p:nvPr>
            <p:ph type="subTitle" idx="1"/>
          </p:nvPr>
        </p:nvSpPr>
        <p:spPr>
          <a:xfrm>
            <a:off x="1207376" y="2571092"/>
            <a:ext cx="2431174" cy="3600000"/>
          </a:xfrm>
        </p:spPr>
        <p:txBody>
          <a:bodyPr/>
          <a:lstStyle/>
          <a:p>
            <a:pPr marL="0" indent="0">
              <a:spcBef>
                <a:spcPct val="0"/>
              </a:spcBef>
              <a:buNone/>
              <a:defRPr/>
            </a:pPr>
            <a:r>
              <a:rPr lang="en-US" b="1" dirty="0"/>
              <a:t>Animal sources</a:t>
            </a:r>
            <a:r>
              <a:rPr lang="en-US" dirty="0"/>
              <a:t>:</a:t>
            </a:r>
          </a:p>
          <a:p>
            <a:pPr>
              <a:lnSpc>
                <a:spcPct val="125000"/>
              </a:lnSpc>
              <a:spcBef>
                <a:spcPct val="0"/>
              </a:spcBef>
              <a:buFont typeface="Arial" pitchFamily="34" charset="0"/>
              <a:buChar char="•"/>
              <a:defRPr/>
            </a:pPr>
            <a:r>
              <a:rPr lang="en-GB" dirty="0"/>
              <a:t>meat;</a:t>
            </a:r>
          </a:p>
          <a:p>
            <a:pPr>
              <a:lnSpc>
                <a:spcPct val="125000"/>
              </a:lnSpc>
              <a:spcBef>
                <a:spcPct val="0"/>
              </a:spcBef>
              <a:buFont typeface="Arial" pitchFamily="34" charset="0"/>
              <a:buChar char="•"/>
              <a:defRPr/>
            </a:pPr>
            <a:r>
              <a:rPr lang="en-GB" dirty="0"/>
              <a:t>poultry;</a:t>
            </a:r>
          </a:p>
          <a:p>
            <a:pPr>
              <a:lnSpc>
                <a:spcPct val="125000"/>
              </a:lnSpc>
              <a:spcBef>
                <a:spcPct val="0"/>
              </a:spcBef>
              <a:buFont typeface="Arial" pitchFamily="34" charset="0"/>
              <a:buChar char="•"/>
              <a:defRPr/>
            </a:pPr>
            <a:r>
              <a:rPr lang="en-GB" dirty="0"/>
              <a:t>fish; </a:t>
            </a:r>
          </a:p>
          <a:p>
            <a:pPr>
              <a:lnSpc>
                <a:spcPct val="125000"/>
              </a:lnSpc>
              <a:spcBef>
                <a:spcPct val="0"/>
              </a:spcBef>
              <a:buFont typeface="Arial" pitchFamily="34" charset="0"/>
              <a:buChar char="•"/>
              <a:defRPr/>
            </a:pPr>
            <a:r>
              <a:rPr lang="en-GB" dirty="0"/>
              <a:t>eggs; </a:t>
            </a:r>
          </a:p>
          <a:p>
            <a:pPr>
              <a:lnSpc>
                <a:spcPct val="125000"/>
              </a:lnSpc>
              <a:spcBef>
                <a:spcPct val="0"/>
              </a:spcBef>
              <a:buFont typeface="Arial" pitchFamily="34" charset="0"/>
              <a:buChar char="•"/>
              <a:defRPr/>
            </a:pPr>
            <a:r>
              <a:rPr lang="en-GB" dirty="0"/>
              <a:t>milk; </a:t>
            </a:r>
          </a:p>
          <a:p>
            <a:pPr>
              <a:lnSpc>
                <a:spcPct val="125000"/>
              </a:lnSpc>
              <a:spcBef>
                <a:spcPct val="0"/>
              </a:spcBef>
              <a:buFont typeface="Arial" pitchFamily="34" charset="0"/>
              <a:buChar char="•"/>
              <a:defRPr/>
            </a:pPr>
            <a:r>
              <a:rPr lang="en-GB" dirty="0"/>
              <a:t>dairy </a:t>
            </a:r>
            <a:r>
              <a:rPr lang="en-GB" dirty="0" smtClean="0"/>
              <a:t>food.</a:t>
            </a:r>
            <a:endParaRPr lang="en-GB" dirty="0"/>
          </a:p>
          <a:p>
            <a:pPr>
              <a:spcBef>
                <a:spcPct val="0"/>
              </a:spcBef>
              <a:buFont typeface="Arial" pitchFamily="34" charset="0"/>
              <a:buChar char="•"/>
              <a:defRPr/>
            </a:pPr>
            <a:endParaRPr lang="en-GB" dirty="0"/>
          </a:p>
          <a:p>
            <a:pPr marL="0" indent="0">
              <a:buNone/>
            </a:pPr>
            <a:endParaRPr lang="en-GB" dirty="0"/>
          </a:p>
        </p:txBody>
      </p:sp>
      <p:sp>
        <p:nvSpPr>
          <p:cNvPr id="4" name="Rectangle 3"/>
          <p:cNvSpPr/>
          <p:nvPr/>
        </p:nvSpPr>
        <p:spPr>
          <a:xfrm>
            <a:off x="3524250" y="2511405"/>
            <a:ext cx="3555206" cy="2246769"/>
          </a:xfrm>
          <a:prstGeom prst="rect">
            <a:avLst/>
          </a:prstGeom>
        </p:spPr>
        <p:txBody>
          <a:bodyPr wrap="square">
            <a:spAutoFit/>
          </a:bodyPr>
          <a:lstStyle/>
          <a:p>
            <a:pPr>
              <a:spcBef>
                <a:spcPct val="0"/>
              </a:spcBef>
              <a:defRPr/>
            </a:pPr>
            <a:r>
              <a:rPr lang="en-GB" sz="2000" b="1" dirty="0">
                <a:latin typeface="Arial" panose="020B0604020202020204" pitchFamily="34" charset="0"/>
                <a:cs typeface="Arial" panose="020B0604020202020204" pitchFamily="34" charset="0"/>
              </a:rPr>
              <a:t>Plant </a:t>
            </a:r>
            <a:r>
              <a:rPr lang="en-GB" sz="2000" b="1" dirty="0" smtClean="0">
                <a:latin typeface="Arial" panose="020B0604020202020204" pitchFamily="34" charset="0"/>
                <a:cs typeface="Arial" panose="020B0604020202020204" pitchFamily="34" charset="0"/>
              </a:rPr>
              <a:t>sources</a:t>
            </a:r>
            <a:r>
              <a:rPr lang="en-GB" sz="2000" dirty="0" smtClean="0">
                <a:latin typeface="Arial" panose="020B0604020202020204" pitchFamily="34" charset="0"/>
                <a:cs typeface="Arial" panose="020B0604020202020204" pitchFamily="34" charset="0"/>
              </a:rPr>
              <a:t>:</a:t>
            </a:r>
          </a:p>
          <a:p>
            <a:pPr marL="342900" indent="-342900">
              <a:spcBef>
                <a:spcPct val="0"/>
              </a:spcBef>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soya</a:t>
            </a:r>
            <a:r>
              <a:rPr lang="en-GB" sz="2000" dirty="0">
                <a:latin typeface="Arial" panose="020B0604020202020204" pitchFamily="34" charset="0"/>
                <a:cs typeface="Arial" panose="020B0604020202020204" pitchFamily="34" charset="0"/>
              </a:rPr>
              <a:t>;</a:t>
            </a:r>
          </a:p>
          <a:p>
            <a:pPr marL="342900" indent="-342900">
              <a:lnSpc>
                <a:spcPct val="125000"/>
              </a:lnSpc>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nuts;</a:t>
            </a:r>
          </a:p>
          <a:p>
            <a:pPr marL="342900" indent="-342900">
              <a:lnSpc>
                <a:spcPct val="125000"/>
              </a:lnSpc>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seeds;</a:t>
            </a:r>
          </a:p>
          <a:p>
            <a:pPr marL="342900" indent="-342900">
              <a:lnSpc>
                <a:spcPct val="125000"/>
              </a:lnSpc>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pulses, e.g. beans, lentils;</a:t>
            </a:r>
          </a:p>
          <a:p>
            <a:pPr marL="342900" indent="-342900">
              <a:lnSpc>
                <a:spcPct val="125000"/>
              </a:lnSpc>
              <a:spcBef>
                <a:spcPct val="0"/>
              </a:spcBef>
              <a:buFont typeface="Arial" panose="020B0604020202020204" pitchFamily="34" charset="0"/>
              <a:buChar char="•"/>
              <a:defRPr/>
            </a:pPr>
            <a:r>
              <a:rPr lang="en-GB" sz="2000" dirty="0" err="1">
                <a:latin typeface="Arial" panose="020B0604020202020204" pitchFamily="34" charset="0"/>
                <a:cs typeface="Arial" panose="020B0604020202020204" pitchFamily="34" charset="0"/>
              </a:rPr>
              <a:t>mycoprotein</a:t>
            </a:r>
            <a:r>
              <a:rPr lang="en-GB"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8195" name="Picture 3" descr="C:\Users\Jenny\AppData\Local\Microsoft\Windows\INetCache\IE\6T7W4HTR\efectos-secundarios-de-demasiada-proteina-en-la-dieta_han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456" y="2645748"/>
            <a:ext cx="4481512" cy="3045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96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Protein </a:t>
            </a:r>
            <a:r>
              <a:rPr lang="en-GB" dirty="0"/>
              <a:t>complementation</a:t>
            </a:r>
          </a:p>
        </p:txBody>
      </p:sp>
      <p:sp>
        <p:nvSpPr>
          <p:cNvPr id="3" name="Subtitle 2"/>
          <p:cNvSpPr>
            <a:spLocks noGrp="1"/>
          </p:cNvSpPr>
          <p:nvPr>
            <p:ph type="subTitle" idx="1"/>
          </p:nvPr>
        </p:nvSpPr>
        <p:spPr>
          <a:xfrm>
            <a:off x="1169274" y="2571092"/>
            <a:ext cx="6526926" cy="2492227"/>
          </a:xfrm>
        </p:spPr>
        <p:txBody>
          <a:bodyPr/>
          <a:lstStyle/>
          <a:p>
            <a:pPr marL="0" indent="0">
              <a:spcBef>
                <a:spcPct val="0"/>
              </a:spcBef>
              <a:buNone/>
              <a:defRPr/>
            </a:pPr>
            <a:r>
              <a:rPr lang="en-GB" dirty="0"/>
              <a:t>Different </a:t>
            </a:r>
            <a:r>
              <a:rPr lang="en-GB" dirty="0" smtClean="0"/>
              <a:t>food contains </a:t>
            </a:r>
            <a:r>
              <a:rPr lang="en-GB" dirty="0"/>
              <a:t>different amounts and combinations of amino acids. </a:t>
            </a:r>
            <a:r>
              <a:rPr lang="en-US" dirty="0"/>
              <a:t>Vegans and vegetarians can get all the amino acids they need by combining different protein types at the same meal. </a:t>
            </a:r>
          </a:p>
          <a:p>
            <a:pPr marL="0" indent="0">
              <a:spcBef>
                <a:spcPct val="0"/>
              </a:spcBef>
              <a:buNone/>
              <a:defRPr/>
            </a:pPr>
            <a:endParaRPr lang="en-US" dirty="0"/>
          </a:p>
          <a:p>
            <a:pPr marL="0" indent="0">
              <a:spcBef>
                <a:spcPct val="0"/>
              </a:spcBef>
              <a:buNone/>
              <a:defRPr/>
            </a:pPr>
            <a:r>
              <a:rPr lang="en-US" dirty="0"/>
              <a:t>This is known as protein complementation. </a:t>
            </a:r>
          </a:p>
          <a:p>
            <a:pPr marL="0" indent="0">
              <a:spcBef>
                <a:spcPct val="0"/>
              </a:spcBef>
              <a:buNone/>
              <a:defRPr/>
            </a:pPr>
            <a:endParaRPr lang="en-GB" dirty="0"/>
          </a:p>
          <a:p>
            <a:pPr marL="0" indent="0">
              <a:spcBef>
                <a:spcPct val="0"/>
              </a:spcBef>
              <a:buNone/>
              <a:defRPr/>
            </a:pPr>
            <a:r>
              <a:rPr lang="en-GB" dirty="0"/>
              <a:t>Can you think some of some examples of protein complementation</a:t>
            </a:r>
            <a:r>
              <a:rPr lang="en-GB" dirty="0" smtClean="0"/>
              <a:t>?</a:t>
            </a:r>
            <a:endParaRPr lang="en-GB" dirty="0"/>
          </a:p>
          <a:p>
            <a:pPr marL="0" indent="0">
              <a:buNone/>
            </a:pP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04927" y="4514850"/>
            <a:ext cx="2618425" cy="1656242"/>
          </a:xfrm>
          <a:prstGeom prst="rect">
            <a:avLst/>
          </a:prstGeom>
          <a:ln>
            <a:noFill/>
          </a:ln>
          <a:effectLst/>
        </p:spPr>
      </p:pic>
      <p:pic>
        <p:nvPicPr>
          <p:cNvPr id="10248" name="Picture 8" descr="C:\Users\Jenny\AppData\Local\Microsoft\Windows\INetCache\IE\ERINJ939\1200px-Chicken_Chili_HR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752" y="2487200"/>
            <a:ext cx="2641600"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1978" y="5176250"/>
            <a:ext cx="6096000" cy="1323439"/>
          </a:xfrm>
          <a:prstGeom prst="rect">
            <a:avLst/>
          </a:prstGeom>
        </p:spPr>
        <p:txBody>
          <a:bodyPr>
            <a:spAutoFit/>
          </a:bodyPr>
          <a:lstStyle/>
          <a:p>
            <a:pPr marL="342900" indent="-342900">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rice and peas;</a:t>
            </a:r>
          </a:p>
          <a:p>
            <a:pPr marL="342900" indent="-342900">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beans on toast;</a:t>
            </a:r>
          </a:p>
          <a:p>
            <a:pPr marL="342900" indent="-342900">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hummus and pitta bread;</a:t>
            </a:r>
          </a:p>
          <a:p>
            <a:pPr marL="342900" indent="-342900">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bean chilli served with rice.</a:t>
            </a:r>
          </a:p>
        </p:txBody>
      </p:sp>
    </p:spTree>
    <p:extLst>
      <p:ext uri="{BB962C8B-B14F-4D97-AF65-F5344CB8AC3E}">
        <p14:creationId xmlns:p14="http://schemas.microsoft.com/office/powerpoint/2010/main" val="225392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Protein in the diet</a:t>
            </a:r>
            <a:endParaRPr lang="en-GB" dirty="0"/>
          </a:p>
        </p:txBody>
      </p:sp>
      <p:sp>
        <p:nvSpPr>
          <p:cNvPr id="3" name="Subtitle 2"/>
          <p:cNvSpPr>
            <a:spLocks noGrp="1"/>
          </p:cNvSpPr>
          <p:nvPr>
            <p:ph type="subTitle" idx="1"/>
          </p:nvPr>
        </p:nvSpPr>
        <p:spPr/>
        <p:txBody>
          <a:bodyPr/>
          <a:lstStyle/>
          <a:p>
            <a:pPr lvl="0"/>
            <a:r>
              <a:rPr lang="en-GB" dirty="0"/>
              <a:t>Protein provides amino acids, some of which we cannot make ourselves and so need to get from our diet.</a:t>
            </a:r>
          </a:p>
          <a:p>
            <a:pPr lvl="0"/>
            <a:r>
              <a:rPr lang="en-GB" dirty="0"/>
              <a:t>It is needed for normal growth and maintenance of health. </a:t>
            </a:r>
          </a:p>
          <a:p>
            <a:pPr lvl="0"/>
            <a:r>
              <a:rPr lang="en-GB" dirty="0"/>
              <a:t>It provides energy.</a:t>
            </a:r>
          </a:p>
          <a:p>
            <a:pPr lvl="0"/>
            <a:r>
              <a:rPr lang="en-GB" dirty="0"/>
              <a:t>It is needed for growth and maintenance of normal muscles and maintenance of healthy bones.</a:t>
            </a:r>
          </a:p>
          <a:p>
            <a:pPr marL="0" indent="0">
              <a:spcBef>
                <a:spcPct val="0"/>
              </a:spcBef>
              <a:buNone/>
              <a:defRPr/>
            </a:pPr>
            <a:endParaRPr lang="en-GB" dirty="0" smtClean="0"/>
          </a:p>
          <a:p>
            <a:pPr marL="0" indent="0">
              <a:spcBef>
                <a:spcPct val="0"/>
              </a:spcBef>
              <a:buNone/>
              <a:defRPr/>
            </a:pPr>
            <a:endParaRPr lang="en-GB" dirty="0"/>
          </a:p>
          <a:p>
            <a:pPr marL="0" indent="0">
              <a:spcBef>
                <a:spcPct val="0"/>
              </a:spcBef>
              <a:buNone/>
              <a:defRPr/>
            </a:pPr>
            <a:r>
              <a:rPr lang="en-GB" dirty="0"/>
              <a:t>Protein is the second highest compound in the body, following water. A large proportion of protein is in </a:t>
            </a:r>
            <a:r>
              <a:rPr lang="en-GB" dirty="0" smtClean="0"/>
              <a:t>muscle. </a:t>
            </a:r>
            <a:r>
              <a:rPr lang="en-GB" dirty="0"/>
              <a:t>Protein is also present in skin </a:t>
            </a:r>
            <a:r>
              <a:rPr lang="en-GB" dirty="0" smtClean="0"/>
              <a:t>and blood.</a:t>
            </a:r>
            <a:endParaRPr lang="en-GB" dirty="0"/>
          </a:p>
          <a:p>
            <a:pPr marL="0" indent="0">
              <a:buNone/>
            </a:pPr>
            <a:endParaRPr lang="en-GB" dirty="0"/>
          </a:p>
        </p:txBody>
      </p:sp>
    </p:spTree>
    <p:extLst>
      <p:ext uri="{BB962C8B-B14F-4D97-AF65-F5344CB8AC3E}">
        <p14:creationId xmlns:p14="http://schemas.microsoft.com/office/powerpoint/2010/main" val="4030763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Recommendation on protein</a:t>
            </a:r>
            <a:br>
              <a:rPr lang="en-GB" altLang="en-US" dirty="0"/>
            </a:br>
            <a:endParaRPr lang="en-GB" dirty="0"/>
          </a:p>
        </p:txBody>
      </p:sp>
      <p:sp>
        <p:nvSpPr>
          <p:cNvPr id="3" name="Subtitle 2"/>
          <p:cNvSpPr>
            <a:spLocks noGrp="1"/>
          </p:cNvSpPr>
          <p:nvPr>
            <p:ph type="subTitle" idx="1"/>
          </p:nvPr>
        </p:nvSpPr>
        <p:spPr>
          <a:xfrm>
            <a:off x="1169275" y="2571092"/>
            <a:ext cx="10417673" cy="3600000"/>
          </a:xfrm>
        </p:spPr>
        <p:txBody>
          <a:bodyPr/>
          <a:lstStyle/>
          <a:p>
            <a:pPr marL="0" indent="0">
              <a:spcBef>
                <a:spcPct val="0"/>
              </a:spcBef>
              <a:buNone/>
            </a:pPr>
            <a:r>
              <a:rPr lang="en-GB" altLang="en-US" dirty="0"/>
              <a:t>Adults and children should eat a moderate amount of protein </a:t>
            </a:r>
            <a:r>
              <a:rPr lang="en-GB" altLang="en-US" dirty="0" smtClean="0"/>
              <a:t>food </a:t>
            </a:r>
            <a:r>
              <a:rPr lang="en-GB" altLang="en-US" dirty="0"/>
              <a:t>each day. </a:t>
            </a:r>
          </a:p>
          <a:p>
            <a:pPr marL="0" indent="0">
              <a:spcBef>
                <a:spcPct val="0"/>
              </a:spcBef>
              <a:buNone/>
            </a:pPr>
            <a:endParaRPr lang="en-GB" altLang="en-US" dirty="0"/>
          </a:p>
          <a:p>
            <a:pPr marL="0" indent="0">
              <a:spcBef>
                <a:spcPct val="0"/>
              </a:spcBef>
              <a:buNone/>
            </a:pPr>
            <a:r>
              <a:rPr lang="en-GB" altLang="en-US" dirty="0"/>
              <a:t>If protein comes mainly from plant sources, it is important to make sure that different types are eaten.</a:t>
            </a:r>
          </a:p>
          <a:p>
            <a:pPr marL="0" indent="0">
              <a:spcBef>
                <a:spcPct val="0"/>
              </a:spcBef>
              <a:buNone/>
            </a:pPr>
            <a:endParaRPr lang="en-GB" altLang="en-US" dirty="0"/>
          </a:p>
          <a:p>
            <a:pPr marL="0" indent="0">
              <a:spcBef>
                <a:spcPct val="0"/>
              </a:spcBef>
              <a:buNone/>
            </a:pPr>
            <a:r>
              <a:rPr lang="en-GB" altLang="en-US" dirty="0"/>
              <a:t>For people not on a weight-reducing diet, around 15% of dietary energy should come from protein. </a:t>
            </a:r>
            <a:endParaRPr lang="en-GB" altLang="en-US" dirty="0" smtClean="0"/>
          </a:p>
          <a:p>
            <a:pPr marL="0" indent="0">
              <a:spcBef>
                <a:spcPct val="0"/>
              </a:spcBef>
              <a:buNone/>
            </a:pPr>
            <a:endParaRPr lang="en-GB" altLang="en-US" dirty="0"/>
          </a:p>
          <a:p>
            <a:pPr marL="0" indent="0">
              <a:spcBef>
                <a:spcPct val="0"/>
              </a:spcBef>
              <a:buNone/>
            </a:pPr>
            <a:r>
              <a:rPr lang="en-GB" altLang="en-US" dirty="0" smtClean="0"/>
              <a:t>The </a:t>
            </a:r>
            <a:r>
              <a:rPr lang="en-GB" altLang="en-US" dirty="0"/>
              <a:t>Reference Nutrient Intake (RNI) is set at 0.75g of protein per kilogram bodyweight per day in adults. </a:t>
            </a:r>
            <a:r>
              <a:rPr lang="en-GB" altLang="en-US" dirty="0" smtClean="0"/>
              <a:t>This </a:t>
            </a:r>
            <a:r>
              <a:rPr lang="en-GB" altLang="en-US" dirty="0"/>
              <a:t>equates to around 56g per day of protein for the average man and 45g per day of protein for the average women</a:t>
            </a:r>
            <a:r>
              <a:rPr lang="en-GB" altLang="en-US" dirty="0" smtClean="0"/>
              <a:t>.</a:t>
            </a:r>
          </a:p>
          <a:p>
            <a:pPr marL="0" indent="0">
              <a:spcBef>
                <a:spcPct val="0"/>
              </a:spcBef>
              <a:buNone/>
            </a:pPr>
            <a:endParaRPr lang="en-GB" altLang="en-US" dirty="0"/>
          </a:p>
          <a:p>
            <a:pPr marL="0" indent="0">
              <a:spcBef>
                <a:spcPct val="0"/>
              </a:spcBef>
              <a:buNone/>
            </a:pPr>
            <a:r>
              <a:rPr lang="en-GB" altLang="en-US" dirty="0" smtClean="0"/>
              <a:t>Some </a:t>
            </a:r>
            <a:r>
              <a:rPr lang="en-GB" altLang="en-US" dirty="0"/>
              <a:t>people, including athletes and older people </a:t>
            </a:r>
            <a:r>
              <a:rPr lang="en-GB" altLang="en-US" dirty="0" smtClean="0"/>
              <a:t>may </a:t>
            </a:r>
            <a:r>
              <a:rPr lang="en-GB" altLang="en-US" dirty="0"/>
              <a:t>benefit from consuming more protein.</a:t>
            </a:r>
          </a:p>
          <a:p>
            <a:pPr marL="0" indent="0">
              <a:buNone/>
            </a:pPr>
            <a:endParaRPr lang="en-GB" dirty="0"/>
          </a:p>
        </p:txBody>
      </p:sp>
    </p:spTree>
    <p:extLst>
      <p:ext uri="{BB962C8B-B14F-4D97-AF65-F5344CB8AC3E}">
        <p14:creationId xmlns:p14="http://schemas.microsoft.com/office/powerpoint/2010/main" val="1531410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Fat</a:t>
            </a:r>
            <a:endParaRPr lang="en-GB" dirty="0"/>
          </a:p>
        </p:txBody>
      </p:sp>
      <p:sp>
        <p:nvSpPr>
          <p:cNvPr id="3" name="Subtitle 2"/>
          <p:cNvSpPr>
            <a:spLocks noGrp="1"/>
          </p:cNvSpPr>
          <p:nvPr>
            <p:ph type="subTitle" idx="1"/>
          </p:nvPr>
        </p:nvSpPr>
        <p:spPr>
          <a:xfrm>
            <a:off x="1169276" y="2571092"/>
            <a:ext cx="8108074" cy="3600000"/>
          </a:xfrm>
        </p:spPr>
        <p:txBody>
          <a:bodyPr/>
          <a:lstStyle/>
          <a:p>
            <a:pPr marL="0" indent="0">
              <a:buNone/>
              <a:defRPr/>
            </a:pPr>
            <a:r>
              <a:rPr lang="en-GB" dirty="0"/>
              <a:t>Fat is made up of fatty acids attached to a glycerol molecule backbone. This is called a triacylglycerol (or triglyceride).</a:t>
            </a:r>
          </a:p>
          <a:p>
            <a:pPr marL="0" indent="0">
              <a:buNone/>
              <a:defRPr/>
            </a:pPr>
            <a:r>
              <a:rPr lang="en-GB" dirty="0" smtClean="0"/>
              <a:t>Depending </a:t>
            </a:r>
            <a:r>
              <a:rPr lang="en-GB" dirty="0"/>
              <a:t>on their chemical structure, fatty acids are often classified as:</a:t>
            </a:r>
          </a:p>
          <a:p>
            <a:pPr>
              <a:defRPr/>
            </a:pPr>
            <a:r>
              <a:rPr lang="en-GB" dirty="0" smtClean="0"/>
              <a:t>saturated </a:t>
            </a:r>
            <a:r>
              <a:rPr lang="en-GB" dirty="0"/>
              <a:t>fatty acids (also known as ‘saturated fat’ or ‘saturates’);</a:t>
            </a:r>
          </a:p>
          <a:p>
            <a:pPr>
              <a:defRPr/>
            </a:pPr>
            <a:r>
              <a:rPr lang="en-GB" dirty="0" smtClean="0"/>
              <a:t>monounsaturated </a:t>
            </a:r>
            <a:r>
              <a:rPr lang="en-GB" dirty="0"/>
              <a:t>fatty acids;</a:t>
            </a:r>
          </a:p>
          <a:p>
            <a:pPr>
              <a:defRPr/>
            </a:pPr>
            <a:r>
              <a:rPr lang="en-GB" dirty="0" smtClean="0"/>
              <a:t>polyunsaturated </a:t>
            </a:r>
            <a:r>
              <a:rPr lang="en-GB" dirty="0"/>
              <a:t>fatty acids (omega-3, omega-6 and omega-9</a:t>
            </a:r>
            <a:r>
              <a:rPr lang="en-GB" dirty="0" smtClean="0"/>
              <a:t>).</a:t>
            </a:r>
          </a:p>
          <a:p>
            <a:pPr marL="0" indent="0">
              <a:buNone/>
              <a:defRPr/>
            </a:pPr>
            <a:endParaRPr lang="en-GB" dirty="0" smtClean="0"/>
          </a:p>
          <a:p>
            <a:pPr marL="0" indent="0">
              <a:spcBef>
                <a:spcPct val="0"/>
              </a:spcBef>
              <a:buNone/>
              <a:defRPr/>
            </a:pPr>
            <a:r>
              <a:rPr lang="en-GB" dirty="0" smtClean="0"/>
              <a:t>The </a:t>
            </a:r>
            <a:r>
              <a:rPr lang="en-GB" dirty="0"/>
              <a:t>structure of the fatty acids determines:</a:t>
            </a:r>
          </a:p>
          <a:p>
            <a:pPr>
              <a:spcBef>
                <a:spcPct val="0"/>
              </a:spcBef>
              <a:buFont typeface="Arial" pitchFamily="34" charset="0"/>
              <a:buChar char="•"/>
              <a:defRPr/>
            </a:pPr>
            <a:r>
              <a:rPr lang="en-GB" dirty="0"/>
              <a:t>their effect on our health;</a:t>
            </a:r>
          </a:p>
          <a:p>
            <a:pPr>
              <a:spcBef>
                <a:spcPct val="0"/>
              </a:spcBef>
              <a:buFont typeface="Arial" pitchFamily="34" charset="0"/>
              <a:buChar char="•"/>
              <a:defRPr/>
            </a:pPr>
            <a:r>
              <a:rPr lang="en-GB" dirty="0"/>
              <a:t>their characteristics, e.g. melting point and digestibility.</a:t>
            </a:r>
          </a:p>
          <a:p>
            <a:pPr marL="0" indent="0">
              <a:buNone/>
            </a:pPr>
            <a:endParaRPr lang="en-GB" dirty="0"/>
          </a:p>
        </p:txBody>
      </p:sp>
      <p:pic>
        <p:nvPicPr>
          <p:cNvPr id="4"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40466" y="2571092"/>
            <a:ext cx="2772021" cy="322010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215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Introduction</a:t>
            </a:r>
            <a:endParaRPr lang="en-GB" dirty="0"/>
          </a:p>
        </p:txBody>
      </p:sp>
      <p:sp>
        <p:nvSpPr>
          <p:cNvPr id="3" name="Subtitle 2"/>
          <p:cNvSpPr>
            <a:spLocks noGrp="1"/>
          </p:cNvSpPr>
          <p:nvPr>
            <p:ph type="subTitle" idx="1"/>
          </p:nvPr>
        </p:nvSpPr>
        <p:spPr>
          <a:xfrm>
            <a:off x="1169276" y="2571092"/>
            <a:ext cx="10241674" cy="3600000"/>
          </a:xfrm>
        </p:spPr>
        <p:txBody>
          <a:bodyPr/>
          <a:lstStyle/>
          <a:p>
            <a:pPr marL="0" indent="0">
              <a:buNone/>
              <a:defRPr/>
            </a:pPr>
            <a:r>
              <a:rPr lang="en-GB" dirty="0"/>
              <a:t>Food is eaten and digested in the body to allow the absorption of energy and nutrients.</a:t>
            </a:r>
          </a:p>
          <a:p>
            <a:pPr marL="0" indent="0">
              <a:buNone/>
              <a:defRPr/>
            </a:pPr>
            <a:r>
              <a:rPr lang="en-GB" dirty="0" smtClean="0"/>
              <a:t>There </a:t>
            </a:r>
            <a:r>
              <a:rPr lang="en-GB" dirty="0"/>
              <a:t>are two different types of nutrients:</a:t>
            </a:r>
          </a:p>
          <a:p>
            <a:pPr>
              <a:lnSpc>
                <a:spcPct val="100000"/>
              </a:lnSpc>
              <a:defRPr/>
            </a:pPr>
            <a:r>
              <a:rPr lang="en-GB" dirty="0" smtClean="0"/>
              <a:t>macronutrients;</a:t>
            </a:r>
          </a:p>
          <a:p>
            <a:pPr>
              <a:lnSpc>
                <a:spcPct val="100000"/>
              </a:lnSpc>
              <a:defRPr/>
            </a:pPr>
            <a:r>
              <a:rPr lang="en-GB" dirty="0" smtClean="0"/>
              <a:t>micronutrients.</a:t>
            </a:r>
          </a:p>
          <a:p>
            <a:pPr>
              <a:lnSpc>
                <a:spcPct val="100000"/>
              </a:lnSpc>
              <a:defRPr/>
            </a:pPr>
            <a:endParaRPr lang="en-GB" dirty="0" smtClean="0"/>
          </a:p>
          <a:p>
            <a:pPr marL="0" indent="0">
              <a:spcBef>
                <a:spcPct val="0"/>
              </a:spcBef>
              <a:buNone/>
              <a:defRPr/>
            </a:pPr>
            <a:r>
              <a:rPr lang="en-GB" dirty="0" smtClean="0"/>
              <a:t>Macronutrients </a:t>
            </a:r>
            <a:r>
              <a:rPr lang="en-GB" dirty="0"/>
              <a:t>provide energy and these include:</a:t>
            </a:r>
          </a:p>
          <a:p>
            <a:pPr>
              <a:lnSpc>
                <a:spcPct val="100000"/>
              </a:lnSpc>
              <a:buFont typeface="Arial" pitchFamily="34" charset="0"/>
              <a:buChar char="•"/>
              <a:defRPr/>
            </a:pPr>
            <a:r>
              <a:rPr lang="en-GB" dirty="0"/>
              <a:t>carbohydrate;</a:t>
            </a:r>
          </a:p>
          <a:p>
            <a:pPr>
              <a:lnSpc>
                <a:spcPct val="100000"/>
              </a:lnSpc>
              <a:buFont typeface="Arial" pitchFamily="34" charset="0"/>
              <a:buChar char="•"/>
              <a:defRPr/>
            </a:pPr>
            <a:r>
              <a:rPr lang="en-GB" dirty="0"/>
              <a:t>protein;</a:t>
            </a:r>
          </a:p>
          <a:p>
            <a:pPr>
              <a:lnSpc>
                <a:spcPct val="100000"/>
              </a:lnSpc>
              <a:buFont typeface="Arial" pitchFamily="34" charset="0"/>
              <a:buChar char="•"/>
              <a:defRPr/>
            </a:pPr>
            <a:r>
              <a:rPr lang="en-GB" dirty="0"/>
              <a:t>fat.</a:t>
            </a:r>
          </a:p>
          <a:p>
            <a:pPr marL="0" indent="0">
              <a:buNone/>
              <a:defRPr/>
            </a:pPr>
            <a:r>
              <a:rPr lang="en-GB" dirty="0" smtClean="0"/>
              <a:t>Macronutrients </a:t>
            </a:r>
            <a:r>
              <a:rPr lang="en-GB" dirty="0"/>
              <a:t>are measured in grams (g).</a:t>
            </a:r>
            <a:endParaRPr lang="en-US" dirty="0"/>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1011" y="3073186"/>
            <a:ext cx="4005745" cy="3269356"/>
          </a:xfrm>
          <a:prstGeom prst="rect">
            <a:avLst/>
          </a:prstGeom>
          <a:ln>
            <a:noFill/>
          </a:ln>
          <a:effectLst/>
        </p:spPr>
      </p:pic>
    </p:spTree>
    <p:extLst>
      <p:ext uri="{BB962C8B-B14F-4D97-AF65-F5344CB8AC3E}">
        <p14:creationId xmlns:p14="http://schemas.microsoft.com/office/powerpoint/2010/main" val="3171384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Fat</a:t>
            </a:r>
          </a:p>
        </p:txBody>
      </p:sp>
      <p:sp>
        <p:nvSpPr>
          <p:cNvPr id="3" name="Subtitle 2"/>
          <p:cNvSpPr>
            <a:spLocks noGrp="1"/>
          </p:cNvSpPr>
          <p:nvPr>
            <p:ph type="subTitle" idx="1"/>
          </p:nvPr>
        </p:nvSpPr>
        <p:spPr>
          <a:xfrm>
            <a:off x="1169276" y="2571092"/>
            <a:ext cx="6699839" cy="3600000"/>
          </a:xfrm>
        </p:spPr>
        <p:txBody>
          <a:bodyPr/>
          <a:lstStyle/>
          <a:p>
            <a:pPr marL="0" indent="0">
              <a:spcBef>
                <a:spcPct val="0"/>
              </a:spcBef>
              <a:buNone/>
            </a:pPr>
            <a:r>
              <a:rPr lang="en-GB" altLang="en-US" dirty="0"/>
              <a:t>Fat is found in most food groups and fat-containing </a:t>
            </a:r>
            <a:r>
              <a:rPr lang="en-GB" altLang="en-US" dirty="0" smtClean="0"/>
              <a:t>food </a:t>
            </a:r>
            <a:r>
              <a:rPr lang="en-GB" altLang="en-US" dirty="0"/>
              <a:t>usually </a:t>
            </a:r>
            <a:r>
              <a:rPr lang="en-GB" altLang="en-US" dirty="0" smtClean="0"/>
              <a:t>provide a </a:t>
            </a:r>
            <a:r>
              <a:rPr lang="en-GB" altLang="en-US" dirty="0"/>
              <a:t>range of different fatty acids. </a:t>
            </a:r>
          </a:p>
          <a:p>
            <a:pPr marL="0" indent="0">
              <a:spcBef>
                <a:spcPct val="0"/>
              </a:spcBef>
              <a:buNone/>
            </a:pPr>
            <a:endParaRPr lang="en-GB" altLang="en-US" dirty="0"/>
          </a:p>
          <a:p>
            <a:pPr marL="0" indent="0">
              <a:spcBef>
                <a:spcPct val="0"/>
              </a:spcBef>
              <a:buNone/>
            </a:pPr>
            <a:r>
              <a:rPr lang="en-GB" altLang="en-US" dirty="0"/>
              <a:t>So, even </a:t>
            </a:r>
            <a:r>
              <a:rPr lang="en-GB" altLang="en-US" dirty="0" smtClean="0"/>
              <a:t>foods </a:t>
            </a:r>
            <a:r>
              <a:rPr lang="en-GB" altLang="en-US" dirty="0"/>
              <a:t>with a high saturated fat content, e.g. butter, also provide some </a:t>
            </a:r>
            <a:r>
              <a:rPr lang="en-GB" altLang="en-US" dirty="0" err="1"/>
              <a:t>monounsaturates</a:t>
            </a:r>
            <a:r>
              <a:rPr lang="en-GB" altLang="en-US" dirty="0"/>
              <a:t> and </a:t>
            </a:r>
            <a:r>
              <a:rPr lang="en-GB" altLang="en-US" dirty="0" err="1"/>
              <a:t>polyunsaturates</a:t>
            </a:r>
            <a:r>
              <a:rPr lang="en-GB" altLang="en-US" dirty="0"/>
              <a:t>.</a:t>
            </a:r>
          </a:p>
          <a:p>
            <a:pPr marL="0" indent="0">
              <a:spcBef>
                <a:spcPct val="0"/>
              </a:spcBef>
              <a:buNone/>
            </a:pPr>
            <a:endParaRPr lang="en-GB" altLang="en-US" dirty="0"/>
          </a:p>
          <a:p>
            <a:pPr marL="0" indent="0">
              <a:spcBef>
                <a:spcPct val="0"/>
              </a:spcBef>
              <a:buNone/>
            </a:pPr>
            <a:r>
              <a:rPr lang="en-GB" altLang="en-US" dirty="0"/>
              <a:t>But in simple terms, </a:t>
            </a:r>
            <a:r>
              <a:rPr lang="en-GB" altLang="en-US" dirty="0" smtClean="0"/>
              <a:t>foods </a:t>
            </a:r>
            <a:r>
              <a:rPr lang="en-GB" altLang="en-US" dirty="0"/>
              <a:t>are often categorised by the dominant type of fatty </a:t>
            </a:r>
            <a:r>
              <a:rPr lang="en-GB" altLang="en-US" dirty="0" smtClean="0"/>
              <a:t>acid.</a:t>
            </a:r>
            <a:endParaRPr lang="en-GB" dirty="0"/>
          </a:p>
        </p:txBody>
      </p:sp>
      <p:pic>
        <p:nvPicPr>
          <p:cNvPr id="11266" name="Picture 2" descr="C:\Users\Jenny\AppData\Local\Microsoft\Windows\INetCache\IE\D5NUX21A\Unsaturated-Fa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1261" y="2975538"/>
            <a:ext cx="3740689" cy="339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821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Fat</a:t>
            </a:r>
            <a:endParaRPr lang="en-GB" dirty="0"/>
          </a:p>
        </p:txBody>
      </p:sp>
      <p:sp>
        <p:nvSpPr>
          <p:cNvPr id="3" name="Subtitle 2"/>
          <p:cNvSpPr>
            <a:spLocks noGrp="1"/>
          </p:cNvSpPr>
          <p:nvPr>
            <p:ph type="subTitle" idx="1"/>
          </p:nvPr>
        </p:nvSpPr>
        <p:spPr>
          <a:xfrm>
            <a:off x="1169276" y="2571092"/>
            <a:ext cx="7822324" cy="3600000"/>
          </a:xfrm>
        </p:spPr>
        <p:txBody>
          <a:bodyPr/>
          <a:lstStyle/>
          <a:p>
            <a:pPr marL="0" indent="0">
              <a:spcBef>
                <a:spcPct val="0"/>
              </a:spcBef>
              <a:buNone/>
            </a:pPr>
            <a:r>
              <a:rPr lang="en-GB" altLang="en-US" dirty="0"/>
              <a:t>For example, butter is often described as a ‘</a:t>
            </a:r>
            <a:r>
              <a:rPr lang="en-GB" altLang="en-US" i="1" dirty="0"/>
              <a:t>saturated fat</a:t>
            </a:r>
            <a:r>
              <a:rPr lang="en-GB" altLang="en-US" dirty="0"/>
              <a:t>’ because it has more saturated fatty acids than unsaturated fatty acids.</a:t>
            </a:r>
          </a:p>
          <a:p>
            <a:pPr marL="0" indent="0">
              <a:spcBef>
                <a:spcPct val="0"/>
              </a:spcBef>
              <a:buNone/>
            </a:pPr>
            <a:endParaRPr lang="en-GB" altLang="en-US" b="1" dirty="0"/>
          </a:p>
          <a:p>
            <a:pPr marL="0" indent="0">
              <a:spcBef>
                <a:spcPct val="0"/>
              </a:spcBef>
              <a:buNone/>
            </a:pPr>
            <a:r>
              <a:rPr lang="en-GB" altLang="en-US" dirty="0"/>
              <a:t>Most vegetable oils are described as ‘unsaturated fats’ as they have more </a:t>
            </a:r>
            <a:r>
              <a:rPr lang="en-GB" altLang="en-US" dirty="0" smtClean="0"/>
              <a:t>mono and </a:t>
            </a:r>
            <a:r>
              <a:rPr lang="en-GB" altLang="en-US" dirty="0"/>
              <a:t>polyunsaturated fatty acids than saturated.</a:t>
            </a:r>
          </a:p>
          <a:p>
            <a:pPr marL="0" indent="0">
              <a:spcBef>
                <a:spcPct val="0"/>
              </a:spcBef>
              <a:buNone/>
            </a:pPr>
            <a:endParaRPr lang="en-GB" altLang="en-US" b="1" dirty="0"/>
          </a:p>
          <a:p>
            <a:pPr marL="0" indent="0">
              <a:spcBef>
                <a:spcPct val="0"/>
              </a:spcBef>
              <a:buNone/>
            </a:pPr>
            <a:r>
              <a:rPr lang="en-GB" altLang="en-US" dirty="0"/>
              <a:t>Most saturated fats are solid at room temperature and tend to come from animal sources.</a:t>
            </a:r>
          </a:p>
          <a:p>
            <a:pPr marL="0" indent="0">
              <a:spcBef>
                <a:spcPct val="0"/>
              </a:spcBef>
              <a:buNone/>
            </a:pPr>
            <a:endParaRPr lang="en-GB" altLang="en-US" dirty="0"/>
          </a:p>
          <a:p>
            <a:pPr marL="0" indent="0">
              <a:spcBef>
                <a:spcPct val="0"/>
              </a:spcBef>
              <a:buNone/>
            </a:pPr>
            <a:r>
              <a:rPr lang="en-GB" altLang="en-US" dirty="0"/>
              <a:t>Most unsaturated fats are liquid at room temperature and are usually vegetable fats.</a:t>
            </a:r>
            <a:endParaRPr lang="en-US" altLang="en-US" b="1" dirty="0"/>
          </a:p>
          <a:p>
            <a:pPr marL="0" indent="0">
              <a:buNone/>
            </a:pP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91600" y="2875892"/>
            <a:ext cx="2838450" cy="2149551"/>
          </a:xfrm>
          <a:prstGeom prst="rect">
            <a:avLst/>
          </a:prstGeom>
          <a:ln>
            <a:noFill/>
          </a:ln>
          <a:effectLst/>
        </p:spPr>
      </p:pic>
    </p:spTree>
    <p:extLst>
      <p:ext uri="{BB962C8B-B14F-4D97-AF65-F5344CB8AC3E}">
        <p14:creationId xmlns:p14="http://schemas.microsoft.com/office/powerpoint/2010/main" val="3679579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Functions of fat</a:t>
            </a:r>
            <a:endParaRPr lang="en-GB" dirty="0"/>
          </a:p>
        </p:txBody>
      </p:sp>
      <p:sp>
        <p:nvSpPr>
          <p:cNvPr id="3" name="Subtitle 2"/>
          <p:cNvSpPr>
            <a:spLocks noGrp="1"/>
          </p:cNvSpPr>
          <p:nvPr>
            <p:ph type="subTitle" idx="1"/>
          </p:nvPr>
        </p:nvSpPr>
        <p:spPr>
          <a:xfrm>
            <a:off x="1169276" y="2571092"/>
            <a:ext cx="7955674" cy="3600000"/>
          </a:xfrm>
        </p:spPr>
        <p:txBody>
          <a:bodyPr/>
          <a:lstStyle/>
          <a:p>
            <a:pPr marL="0" indent="0">
              <a:buNone/>
              <a:defRPr/>
            </a:pPr>
            <a:r>
              <a:rPr lang="en-US" dirty="0" smtClean="0"/>
              <a:t>Fat:</a:t>
            </a:r>
          </a:p>
          <a:p>
            <a:pPr>
              <a:buFont typeface="Arial" pitchFamily="34" charset="0"/>
              <a:buChar char="•"/>
              <a:defRPr/>
            </a:pPr>
            <a:r>
              <a:rPr lang="en-US" dirty="0" smtClean="0"/>
              <a:t>provides </a:t>
            </a:r>
            <a:r>
              <a:rPr lang="en-US" dirty="0"/>
              <a:t>essential fatty acids that the body cannot make itself – these are important components of cell membranes including those in the brain and nervous system;</a:t>
            </a:r>
          </a:p>
          <a:p>
            <a:pPr>
              <a:buFont typeface="Arial" pitchFamily="34" charset="0"/>
              <a:buChar char="•"/>
              <a:defRPr/>
            </a:pPr>
            <a:r>
              <a:rPr lang="en-US" dirty="0"/>
              <a:t>is a component of hormones, which control biochemical reactions inside cells;</a:t>
            </a:r>
          </a:p>
          <a:p>
            <a:pPr>
              <a:buFont typeface="Arial" pitchFamily="34" charset="0"/>
              <a:buChar char="•"/>
              <a:defRPr/>
            </a:pPr>
            <a:r>
              <a:rPr lang="en-US" dirty="0"/>
              <a:t>carries the fat-soluble vitamins A, D, E and K in the diet;</a:t>
            </a:r>
          </a:p>
          <a:p>
            <a:pPr>
              <a:buFont typeface="Arial" pitchFamily="34" charset="0"/>
              <a:buChar char="•"/>
              <a:defRPr/>
            </a:pPr>
            <a:r>
              <a:rPr lang="en-US" dirty="0"/>
              <a:t>cushions the major organs in the body; </a:t>
            </a:r>
          </a:p>
          <a:p>
            <a:pPr>
              <a:buFont typeface="Arial" pitchFamily="34" charset="0"/>
              <a:buChar char="•"/>
              <a:defRPr/>
            </a:pPr>
            <a:r>
              <a:rPr lang="en-GB" dirty="0"/>
              <a:t>provides a concentrated source of energy at 9kcal/37kJ of energy per gram. </a:t>
            </a:r>
            <a:r>
              <a:rPr lang="en-GB" dirty="0" smtClean="0"/>
              <a:t>Food </a:t>
            </a:r>
            <a:r>
              <a:rPr lang="en-GB" dirty="0"/>
              <a:t>that contain a lot of fat provide a lot of energy. </a:t>
            </a:r>
          </a:p>
          <a:p>
            <a:pPr marL="0" indent="0">
              <a:buNone/>
            </a:pPr>
            <a:endParaRPr lang="en-GB"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34514" y="2571092"/>
            <a:ext cx="2795614" cy="2211456"/>
          </a:xfrm>
          <a:prstGeom prst="rect">
            <a:avLst/>
          </a:prstGeom>
          <a:ln>
            <a:noFill/>
          </a:ln>
          <a:effectLst/>
        </p:spPr>
      </p:pic>
    </p:spTree>
    <p:extLst>
      <p:ext uri="{BB962C8B-B14F-4D97-AF65-F5344CB8AC3E}">
        <p14:creationId xmlns:p14="http://schemas.microsoft.com/office/powerpoint/2010/main" val="4023313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Saturated fatty acids</a:t>
            </a:r>
            <a:endParaRPr lang="en-GB" dirty="0"/>
          </a:p>
        </p:txBody>
      </p:sp>
      <p:sp>
        <p:nvSpPr>
          <p:cNvPr id="3" name="Subtitle 2"/>
          <p:cNvSpPr>
            <a:spLocks noGrp="1"/>
          </p:cNvSpPr>
          <p:nvPr>
            <p:ph type="subTitle" idx="1"/>
          </p:nvPr>
        </p:nvSpPr>
        <p:spPr/>
        <p:txBody>
          <a:bodyPr/>
          <a:lstStyle/>
          <a:p>
            <a:pPr marL="0" indent="0">
              <a:buNone/>
              <a:defRPr/>
            </a:pPr>
            <a:r>
              <a:rPr lang="en-GB" dirty="0"/>
              <a:t>Eating too </a:t>
            </a:r>
            <a:r>
              <a:rPr lang="en-GB" dirty="0" smtClean="0"/>
              <a:t>much food high </a:t>
            </a:r>
            <a:r>
              <a:rPr lang="en-GB" dirty="0"/>
              <a:t>in fat, especially saturated fat, can have adverse effects on health. There is good evidence that replacing saturated fats with unsaturated fats can help lower cholesterol, a risk factor for coronary heart disease.</a:t>
            </a:r>
          </a:p>
          <a:p>
            <a:pPr marL="0" indent="0">
              <a:buNone/>
              <a:defRPr/>
            </a:pPr>
            <a:r>
              <a:rPr lang="en-GB" dirty="0" smtClean="0"/>
              <a:t>Food </a:t>
            </a:r>
            <a:r>
              <a:rPr lang="en-GB" dirty="0"/>
              <a:t>high in saturated fat include: </a:t>
            </a:r>
          </a:p>
          <a:p>
            <a:pPr>
              <a:defRPr/>
            </a:pPr>
            <a:r>
              <a:rPr lang="en-GB" dirty="0" smtClean="0"/>
              <a:t>fatty </a:t>
            </a:r>
            <a:r>
              <a:rPr lang="en-GB" dirty="0"/>
              <a:t>cuts of meat;</a:t>
            </a:r>
          </a:p>
          <a:p>
            <a:pPr>
              <a:defRPr/>
            </a:pPr>
            <a:r>
              <a:rPr lang="en-GB" dirty="0"/>
              <a:t>skin of poultry;</a:t>
            </a:r>
          </a:p>
          <a:p>
            <a:pPr>
              <a:defRPr/>
            </a:pPr>
            <a:r>
              <a:rPr lang="en-GB" dirty="0"/>
              <a:t>butter;</a:t>
            </a:r>
          </a:p>
          <a:p>
            <a:pPr>
              <a:defRPr/>
            </a:pPr>
            <a:r>
              <a:rPr lang="en-GB" dirty="0"/>
              <a:t>hard cheese;</a:t>
            </a:r>
          </a:p>
          <a:p>
            <a:pPr>
              <a:defRPr/>
            </a:pPr>
            <a:r>
              <a:rPr lang="en-GB" dirty="0"/>
              <a:t>b</a:t>
            </a:r>
            <a:r>
              <a:rPr lang="en-GB" dirty="0" smtClean="0"/>
              <a:t>iscuits, cakes and pastries</a:t>
            </a:r>
            <a:r>
              <a:rPr lang="en-GB" dirty="0"/>
              <a:t>; </a:t>
            </a:r>
          </a:p>
          <a:p>
            <a:pPr>
              <a:defRPr/>
            </a:pPr>
            <a:r>
              <a:rPr lang="en-GB" dirty="0"/>
              <a:t>chocolate.</a:t>
            </a:r>
          </a:p>
          <a:p>
            <a:pPr marL="0" indent="0">
              <a:buNone/>
            </a:pPr>
            <a:endParaRPr lang="en-GB" dirty="0"/>
          </a:p>
        </p:txBody>
      </p:sp>
      <p:pic>
        <p:nvPicPr>
          <p:cNvPr id="13314" name="Picture 2" descr="C:\Users\Jenny\AppData\Local\Microsoft\Windows\INetCache\IE\W2DXQSP5\Biscui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3099" y="3505201"/>
            <a:ext cx="3942151" cy="281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880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Unsaturated fatty acids</a:t>
            </a:r>
            <a:endParaRPr lang="en-GB" dirty="0"/>
          </a:p>
        </p:txBody>
      </p:sp>
      <p:sp>
        <p:nvSpPr>
          <p:cNvPr id="3" name="Subtitle 2"/>
          <p:cNvSpPr>
            <a:spLocks noGrp="1"/>
          </p:cNvSpPr>
          <p:nvPr>
            <p:ph type="subTitle" idx="1"/>
          </p:nvPr>
        </p:nvSpPr>
        <p:spPr>
          <a:xfrm>
            <a:off x="1169276" y="2571092"/>
            <a:ext cx="7860424" cy="3600000"/>
          </a:xfrm>
        </p:spPr>
        <p:txBody>
          <a:bodyPr/>
          <a:lstStyle/>
          <a:p>
            <a:pPr marL="0" indent="0">
              <a:buNone/>
              <a:defRPr/>
            </a:pPr>
            <a:r>
              <a:rPr lang="en-GB" dirty="0"/>
              <a:t>Replacing saturated fatty acids in the diet with mono- or polyunsaturated fatty acids is associated with benefits to heart health.</a:t>
            </a:r>
          </a:p>
          <a:p>
            <a:pPr marL="0" indent="0">
              <a:buNone/>
              <a:defRPr/>
            </a:pPr>
            <a:endParaRPr lang="en-GB" dirty="0"/>
          </a:p>
          <a:p>
            <a:pPr marL="0" indent="0">
              <a:buNone/>
              <a:defRPr/>
            </a:pPr>
            <a:r>
              <a:rPr lang="en-GB" dirty="0" smtClean="0"/>
              <a:t>Food </a:t>
            </a:r>
            <a:r>
              <a:rPr lang="en-GB" dirty="0"/>
              <a:t>high in monounsaturated fatty acids include:</a:t>
            </a:r>
          </a:p>
          <a:p>
            <a:pPr>
              <a:defRPr/>
            </a:pPr>
            <a:r>
              <a:rPr lang="en-GB" dirty="0"/>
              <a:t>edible oils especially olive oil;</a:t>
            </a:r>
          </a:p>
          <a:p>
            <a:pPr>
              <a:defRPr/>
            </a:pPr>
            <a:r>
              <a:rPr lang="en-GB" dirty="0"/>
              <a:t>avocados; </a:t>
            </a:r>
          </a:p>
          <a:p>
            <a:pPr>
              <a:defRPr/>
            </a:pPr>
            <a:r>
              <a:rPr lang="en-GB" dirty="0"/>
              <a:t>nuts. </a:t>
            </a:r>
          </a:p>
          <a:p>
            <a:pPr marL="0" indent="0">
              <a:buNone/>
              <a:defRPr/>
            </a:pPr>
            <a:endParaRPr lang="en-GB" dirty="0" smtClean="0"/>
          </a:p>
          <a:p>
            <a:pPr marL="0" indent="0">
              <a:buNone/>
              <a:defRPr/>
            </a:pPr>
            <a:r>
              <a:rPr lang="en-GB" dirty="0" smtClean="0"/>
              <a:t>This </a:t>
            </a:r>
            <a:r>
              <a:rPr lang="en-GB" dirty="0"/>
              <a:t>type of fat is also found in meat and milk.</a:t>
            </a:r>
          </a:p>
          <a:p>
            <a:pPr marL="0" indent="0">
              <a:buNone/>
              <a:defRPr/>
            </a:pPr>
            <a:endParaRPr lang="en-GB" dirty="0"/>
          </a:p>
          <a:p>
            <a:pPr marL="0" indent="0">
              <a:buNone/>
            </a:pPr>
            <a:endParaRPr lang="en-GB" dirty="0"/>
          </a:p>
        </p:txBody>
      </p:sp>
      <p:pic>
        <p:nvPicPr>
          <p:cNvPr id="14339" name="Picture 3" descr="C:\Users\Jenny\AppData\Local\Microsoft\Windows\INetCache\IE\D5NUX21A\Unsaturated-Fa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9700" y="3266364"/>
            <a:ext cx="28575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317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Polyunsaturated fatty acids</a:t>
            </a:r>
            <a:endParaRPr lang="en-GB" dirty="0"/>
          </a:p>
        </p:txBody>
      </p:sp>
      <p:sp>
        <p:nvSpPr>
          <p:cNvPr id="3" name="Subtitle 2"/>
          <p:cNvSpPr>
            <a:spLocks noGrp="1"/>
          </p:cNvSpPr>
          <p:nvPr>
            <p:ph type="subTitle" idx="1"/>
          </p:nvPr>
        </p:nvSpPr>
        <p:spPr>
          <a:xfrm>
            <a:off x="1169276" y="2571092"/>
            <a:ext cx="6888874" cy="3600000"/>
          </a:xfrm>
        </p:spPr>
        <p:txBody>
          <a:bodyPr/>
          <a:lstStyle/>
          <a:p>
            <a:pPr marL="0" indent="0">
              <a:buNone/>
              <a:defRPr/>
            </a:pPr>
            <a:r>
              <a:rPr lang="en-GB" dirty="0" smtClean="0"/>
              <a:t>Food </a:t>
            </a:r>
            <a:r>
              <a:rPr lang="en-GB" dirty="0"/>
              <a:t>high in polyunsaturated fatty acids</a:t>
            </a:r>
            <a:r>
              <a:rPr lang="en-GB" b="1" dirty="0"/>
              <a:t> </a:t>
            </a:r>
            <a:r>
              <a:rPr lang="en-GB" dirty="0"/>
              <a:t>include:</a:t>
            </a:r>
          </a:p>
          <a:p>
            <a:pPr>
              <a:defRPr/>
            </a:pPr>
            <a:r>
              <a:rPr lang="en-GB" dirty="0"/>
              <a:t>edible oils especially sunflower oil;</a:t>
            </a:r>
          </a:p>
          <a:p>
            <a:pPr>
              <a:defRPr/>
            </a:pPr>
            <a:r>
              <a:rPr lang="en-GB" dirty="0"/>
              <a:t>seeds; </a:t>
            </a:r>
          </a:p>
          <a:p>
            <a:pPr>
              <a:defRPr/>
            </a:pPr>
            <a:r>
              <a:rPr lang="en-GB" dirty="0"/>
              <a:t>margarine;</a:t>
            </a:r>
          </a:p>
          <a:p>
            <a:pPr>
              <a:defRPr/>
            </a:pPr>
            <a:r>
              <a:rPr lang="en-GB" dirty="0"/>
              <a:t>spreadable fats made from vegetable oils and oily fish.</a:t>
            </a:r>
          </a:p>
          <a:p>
            <a:endParaRPr lang="en-GB" dirty="0"/>
          </a:p>
        </p:txBody>
      </p:sp>
      <p:pic>
        <p:nvPicPr>
          <p:cNvPr id="15362" name="Picture 2" descr="C:\Users\Jenny\AppData\Local\Microsoft\Windows\INetCache\IE\W52D0TNO\Ing-SL-Sunflower-Seed-O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2571092"/>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35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Polyunsaturated fatty acids</a:t>
            </a:r>
          </a:p>
        </p:txBody>
      </p:sp>
      <p:sp>
        <p:nvSpPr>
          <p:cNvPr id="3" name="Subtitle 2"/>
          <p:cNvSpPr>
            <a:spLocks noGrp="1"/>
          </p:cNvSpPr>
          <p:nvPr>
            <p:ph type="subTitle" idx="1"/>
          </p:nvPr>
        </p:nvSpPr>
        <p:spPr>
          <a:xfrm>
            <a:off x="1169276" y="2571092"/>
            <a:ext cx="6907924" cy="3600000"/>
          </a:xfrm>
        </p:spPr>
        <p:txBody>
          <a:bodyPr/>
          <a:lstStyle/>
          <a:p>
            <a:pPr marL="0" indent="0">
              <a:spcBef>
                <a:spcPct val="0"/>
              </a:spcBef>
              <a:buNone/>
            </a:pPr>
            <a:r>
              <a:rPr lang="en-GB" altLang="en-US" dirty="0"/>
              <a:t>The most common types of polyunsaturated fatty acids are omega</a:t>
            </a:r>
            <a:r>
              <a:rPr lang="en-GB" altLang="en-US" b="1" dirty="0"/>
              <a:t> </a:t>
            </a:r>
            <a:r>
              <a:rPr lang="en-GB" altLang="en-US" dirty="0"/>
              <a:t>3 and omega 6 (also known as n-3 and n-6). </a:t>
            </a:r>
          </a:p>
          <a:p>
            <a:pPr marL="0" indent="0">
              <a:spcBef>
                <a:spcPct val="0"/>
              </a:spcBef>
              <a:buNone/>
            </a:pPr>
            <a:endParaRPr lang="en-GB" altLang="en-US" dirty="0"/>
          </a:p>
          <a:p>
            <a:pPr marL="0" indent="0">
              <a:spcBef>
                <a:spcPct val="0"/>
              </a:spcBef>
              <a:buNone/>
            </a:pPr>
            <a:r>
              <a:rPr lang="en-GB" altLang="en-US" dirty="0"/>
              <a:t>We need to include both types in our diets. One member of each of these two families is known as an essential fatty acid as we cannot make it in the body, which help to reduce blood cholesterol levels. </a:t>
            </a:r>
          </a:p>
          <a:p>
            <a:pPr marL="0" indent="0">
              <a:spcBef>
                <a:spcPct val="0"/>
              </a:spcBef>
              <a:buNone/>
            </a:pPr>
            <a:endParaRPr lang="en-GB" altLang="en-US" dirty="0"/>
          </a:p>
          <a:p>
            <a:pPr marL="0" indent="0">
              <a:spcBef>
                <a:spcPct val="0"/>
              </a:spcBef>
              <a:buNone/>
            </a:pPr>
            <a:r>
              <a:rPr lang="en-GB" altLang="en-US" dirty="0"/>
              <a:t>They also have a number of other functions in growth, development and health.</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86750" y="2713517"/>
            <a:ext cx="3390900" cy="2543175"/>
          </a:xfrm>
          <a:prstGeom prst="rect">
            <a:avLst/>
          </a:prstGeom>
          <a:ln>
            <a:noFill/>
          </a:ln>
          <a:effectLst/>
        </p:spPr>
      </p:pic>
    </p:spTree>
    <p:extLst>
      <p:ext uri="{BB962C8B-B14F-4D97-AF65-F5344CB8AC3E}">
        <p14:creationId xmlns:p14="http://schemas.microsoft.com/office/powerpoint/2010/main" val="3708625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Essential fatty acids</a:t>
            </a:r>
            <a:endParaRPr lang="en-GB" dirty="0"/>
          </a:p>
        </p:txBody>
      </p:sp>
      <p:sp>
        <p:nvSpPr>
          <p:cNvPr id="3" name="Subtitle 2"/>
          <p:cNvSpPr>
            <a:spLocks noGrp="1"/>
          </p:cNvSpPr>
          <p:nvPr>
            <p:ph type="subTitle" idx="1"/>
          </p:nvPr>
        </p:nvSpPr>
        <p:spPr>
          <a:xfrm>
            <a:off x="1169276" y="2571092"/>
            <a:ext cx="7631824" cy="3600000"/>
          </a:xfrm>
        </p:spPr>
        <p:txBody>
          <a:bodyPr/>
          <a:lstStyle/>
          <a:p>
            <a:pPr marL="0" indent="0">
              <a:spcBef>
                <a:spcPct val="0"/>
              </a:spcBef>
              <a:buNone/>
            </a:pPr>
            <a:r>
              <a:rPr lang="en-GB" altLang="en-US" dirty="0"/>
              <a:t>The richest dietary source of the long-chain omega 3 fatty acids is oily fish, therefore a weekly serving is recommended. </a:t>
            </a:r>
            <a:endParaRPr lang="en-GB" altLang="en-US" dirty="0" smtClean="0"/>
          </a:p>
          <a:p>
            <a:pPr marL="0" indent="0">
              <a:spcBef>
                <a:spcPct val="0"/>
              </a:spcBef>
              <a:buNone/>
            </a:pPr>
            <a:endParaRPr lang="en-GB" altLang="en-US" dirty="0"/>
          </a:p>
          <a:p>
            <a:pPr marL="0" indent="0">
              <a:spcBef>
                <a:spcPct val="0"/>
              </a:spcBef>
              <a:buNone/>
            </a:pPr>
            <a:r>
              <a:rPr lang="en-GB" altLang="en-US" dirty="0" smtClean="0"/>
              <a:t>They </a:t>
            </a:r>
            <a:r>
              <a:rPr lang="en-GB" altLang="en-US" dirty="0"/>
              <a:t>are also present in the meat or eggs of animals fed with diets enriched with omega 3 fatty acids, but in smaller amounts compared with oily fish.</a:t>
            </a:r>
          </a:p>
          <a:p>
            <a:pPr marL="0" indent="0">
              <a:spcBef>
                <a:spcPct val="0"/>
              </a:spcBef>
              <a:buNone/>
            </a:pPr>
            <a:endParaRPr lang="en-GB" altLang="en-US" dirty="0"/>
          </a:p>
          <a:p>
            <a:pPr marL="0" indent="0">
              <a:spcBef>
                <a:spcPct val="0"/>
              </a:spcBef>
              <a:buNone/>
            </a:pPr>
            <a:r>
              <a:rPr lang="en-GB" altLang="en-US" dirty="0"/>
              <a:t>The main sources of omega 6 fatty acids are vegetable oils and spreads made from them.</a:t>
            </a:r>
          </a:p>
          <a:p>
            <a:pPr marL="0" indent="0">
              <a:buNone/>
            </a:pPr>
            <a:endParaRPr lang="en-GB" dirty="0"/>
          </a:p>
        </p:txBody>
      </p:sp>
      <p:pic>
        <p:nvPicPr>
          <p:cNvPr id="16386" name="Picture 2" descr="C:\Users\Jenny\AppData\Local\Microsoft\Windows\INetCache\IE\ERINJ939\image_650_3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2571092"/>
            <a:ext cx="3134639" cy="176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34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Recommendations on fat</a:t>
            </a:r>
            <a:endParaRPr lang="en-GB" dirty="0"/>
          </a:p>
        </p:txBody>
      </p:sp>
      <p:sp>
        <p:nvSpPr>
          <p:cNvPr id="3" name="Subtitle 2"/>
          <p:cNvSpPr>
            <a:spLocks noGrp="1"/>
          </p:cNvSpPr>
          <p:nvPr>
            <p:ph type="subTitle" idx="1"/>
          </p:nvPr>
        </p:nvSpPr>
        <p:spPr>
          <a:xfrm>
            <a:off x="1169276" y="2571092"/>
            <a:ext cx="10241674" cy="1810408"/>
          </a:xfrm>
        </p:spPr>
        <p:txBody>
          <a:bodyPr/>
          <a:lstStyle/>
          <a:p>
            <a:pPr marL="0" indent="0">
              <a:spcBef>
                <a:spcPct val="0"/>
              </a:spcBef>
              <a:buNone/>
            </a:pPr>
            <a:r>
              <a:rPr lang="en-GB" altLang="en-US" dirty="0"/>
              <a:t>Total fat should contribute no more than 35% of food energy. No more than 11% of food energy should come from saturated fatty </a:t>
            </a:r>
            <a:r>
              <a:rPr lang="en-GB" altLang="en-US" dirty="0" smtClean="0"/>
              <a:t>acids and no more than 2% of food energy should come from trans fats.</a:t>
            </a:r>
            <a:endParaRPr lang="en-GB" altLang="en-US" dirty="0"/>
          </a:p>
          <a:p>
            <a:pPr marL="0" indent="0">
              <a:spcBef>
                <a:spcPct val="0"/>
              </a:spcBef>
              <a:buNone/>
            </a:pPr>
            <a:endParaRPr lang="en-GB" altLang="en-US" dirty="0"/>
          </a:p>
          <a:p>
            <a:pPr marL="0" indent="0">
              <a:spcBef>
                <a:spcPct val="0"/>
              </a:spcBef>
              <a:buNone/>
            </a:pPr>
            <a:r>
              <a:rPr lang="en-GB" altLang="en-US" dirty="0"/>
              <a:t>Average total fat intake of UK adults is now </a:t>
            </a:r>
            <a:r>
              <a:rPr lang="en-GB" altLang="en-US" dirty="0" smtClean="0"/>
              <a:t>within </a:t>
            </a:r>
            <a:r>
              <a:rPr lang="en-GB" altLang="en-US" dirty="0"/>
              <a:t>the recommended level. But intakes of saturated fat are currently too high: average intakes for </a:t>
            </a:r>
            <a:r>
              <a:rPr lang="en-GB" altLang="en-US" dirty="0" smtClean="0"/>
              <a:t>adults is 12.5% of </a:t>
            </a:r>
            <a:r>
              <a:rPr lang="en-GB" altLang="en-US" dirty="0"/>
              <a:t>food </a:t>
            </a:r>
            <a:r>
              <a:rPr lang="en-GB" altLang="en-US" dirty="0" smtClean="0"/>
              <a:t>energy.</a:t>
            </a:r>
            <a:endParaRPr lang="en-GB" altLang="en-US" dirty="0"/>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916789407"/>
              </p:ext>
            </p:extLst>
          </p:nvPr>
        </p:nvGraphicFramePr>
        <p:xfrm>
          <a:off x="1169274" y="4301193"/>
          <a:ext cx="7464772" cy="2149754"/>
        </p:xfrm>
        <a:graphic>
          <a:graphicData uri="http://schemas.openxmlformats.org/drawingml/2006/table">
            <a:tbl>
              <a:tblPr firstRow="1" bandRow="1">
                <a:tableStyleId>{5C22544A-7EE6-4342-B048-85BDC9FD1C3A}</a:tableStyleId>
              </a:tblPr>
              <a:tblGrid>
                <a:gridCol w="1782847">
                  <a:extLst>
                    <a:ext uri="{9D8B030D-6E8A-4147-A177-3AD203B41FA5}">
                      <a16:colId xmlns:a16="http://schemas.microsoft.com/office/drawing/2014/main" val="20000"/>
                    </a:ext>
                  </a:extLst>
                </a:gridCol>
                <a:gridCol w="2576326">
                  <a:extLst>
                    <a:ext uri="{9D8B030D-6E8A-4147-A177-3AD203B41FA5}">
                      <a16:colId xmlns:a16="http://schemas.microsoft.com/office/drawing/2014/main" val="20001"/>
                    </a:ext>
                  </a:extLst>
                </a:gridCol>
                <a:gridCol w="3105599">
                  <a:extLst>
                    <a:ext uri="{9D8B030D-6E8A-4147-A177-3AD203B41FA5}">
                      <a16:colId xmlns:a16="http://schemas.microsoft.com/office/drawing/2014/main" val="20002"/>
                    </a:ext>
                  </a:extLst>
                </a:gridCol>
              </a:tblGrid>
              <a:tr h="528386">
                <a:tc>
                  <a:txBody>
                    <a:bodyPr/>
                    <a:lstStyle/>
                    <a:p>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Recommendations</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Current mean intake in adults</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754837">
                <a:tc>
                  <a:txBody>
                    <a:bodyPr/>
                    <a:lstStyle/>
                    <a:p>
                      <a:r>
                        <a:rPr lang="en-GB" dirty="0" smtClean="0">
                          <a:latin typeface="Arial" panose="020B0604020202020204" pitchFamily="34" charset="0"/>
                          <a:cs typeface="Arial" panose="020B0604020202020204" pitchFamily="34" charset="0"/>
                        </a:rPr>
                        <a:t>Total fat</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Not more than 35% of food energy</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34.7% food energy</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754837">
                <a:tc>
                  <a:txBody>
                    <a:bodyPr/>
                    <a:lstStyle/>
                    <a:p>
                      <a:r>
                        <a:rPr lang="en-GB" dirty="0" smtClean="0">
                          <a:latin typeface="Arial" panose="020B0604020202020204" pitchFamily="34" charset="0"/>
                          <a:cs typeface="Arial" panose="020B0604020202020204" pitchFamily="34" charset="0"/>
                        </a:rPr>
                        <a:t>Saturated fat</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Not more than 11% of food energy</a:t>
                      </a:r>
                      <a:endParaRPr lang="en-GB"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12.5% food energy</a:t>
                      </a:r>
                    </a:p>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73894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Summary</a:t>
            </a: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dirty="0"/>
              <a:t>Energy is provided by the macronutrients: carbohydrate, protein and fat in varying amounts.</a:t>
            </a:r>
          </a:p>
          <a:p>
            <a:pPr marL="0" indent="0">
              <a:spcBef>
                <a:spcPct val="0"/>
              </a:spcBef>
              <a:buNone/>
            </a:pPr>
            <a:endParaRPr lang="en-GB" altLang="en-US" dirty="0"/>
          </a:p>
          <a:p>
            <a:pPr marL="0" indent="0">
              <a:spcBef>
                <a:spcPct val="0"/>
              </a:spcBef>
              <a:buNone/>
            </a:pPr>
            <a:r>
              <a:rPr lang="en-GB" altLang="en-US" dirty="0"/>
              <a:t>All macronutrients are important for different functions.</a:t>
            </a:r>
          </a:p>
          <a:p>
            <a:pPr marL="0" indent="0">
              <a:spcBef>
                <a:spcPct val="0"/>
              </a:spcBef>
              <a:buNone/>
            </a:pPr>
            <a:endParaRPr lang="en-GB" altLang="en-US" dirty="0"/>
          </a:p>
          <a:p>
            <a:pPr marL="0" indent="0">
              <a:spcBef>
                <a:spcPct val="0"/>
              </a:spcBef>
              <a:buNone/>
            </a:pPr>
            <a:r>
              <a:rPr lang="en-GB" altLang="en-US" dirty="0"/>
              <a:t>There are government recommendations on how much these are needed.</a:t>
            </a:r>
          </a:p>
          <a:p>
            <a:pPr marL="0" indent="0">
              <a:buNone/>
            </a:pPr>
            <a:endParaRPr lang="en-GB" dirty="0"/>
          </a:p>
        </p:txBody>
      </p:sp>
    </p:spTree>
    <p:extLst>
      <p:ext uri="{BB962C8B-B14F-4D97-AF65-F5344CB8AC3E}">
        <p14:creationId xmlns:p14="http://schemas.microsoft.com/office/powerpoint/2010/main" val="2510283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BNF Photographs\iStock Photo Images\Foods and Drinks\Bread, Pasta, Grains etc\Carbohydrate Group.jpg"/>
          <p:cNvPicPr>
            <a:picLocks noChangeAspect="1" noChangeArrowheads="1"/>
          </p:cNvPicPr>
          <p:nvPr/>
        </p:nvPicPr>
        <p:blipFill rotWithShape="1">
          <a:blip r:embed="rId2">
            <a:extLst>
              <a:ext uri="{28A0092B-C50C-407E-A947-70E740481C1C}">
                <a14:useLocalDpi xmlns:a14="http://schemas.microsoft.com/office/drawing/2010/main" val="0"/>
              </a:ext>
            </a:extLst>
          </a:blip>
          <a:srcRect t="15455" b="12131"/>
          <a:stretch/>
        </p:blipFill>
        <p:spPr bwMode="auto">
          <a:xfrm>
            <a:off x="6696235" y="4003933"/>
            <a:ext cx="5426345" cy="24544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dirty="0" smtClean="0"/>
              <a:t>Carbohydrate</a:t>
            </a:r>
            <a:endParaRPr lang="en-GB" dirty="0"/>
          </a:p>
        </p:txBody>
      </p:sp>
      <p:sp>
        <p:nvSpPr>
          <p:cNvPr id="3" name="Subtitle 2"/>
          <p:cNvSpPr>
            <a:spLocks noGrp="1"/>
          </p:cNvSpPr>
          <p:nvPr>
            <p:ph type="subTitle" idx="1"/>
          </p:nvPr>
        </p:nvSpPr>
        <p:spPr>
          <a:xfrm>
            <a:off x="1169276" y="2571092"/>
            <a:ext cx="6014039" cy="3600000"/>
          </a:xfrm>
        </p:spPr>
        <p:txBody>
          <a:bodyPr/>
          <a:lstStyle/>
          <a:p>
            <a:pPr marL="0" indent="0">
              <a:spcBef>
                <a:spcPct val="0"/>
              </a:spcBef>
              <a:buNone/>
            </a:pPr>
            <a:r>
              <a:rPr lang="en-US" altLang="en-US" dirty="0"/>
              <a:t>The two types </a:t>
            </a:r>
            <a:r>
              <a:rPr lang="en-US" altLang="en-US" dirty="0" smtClean="0"/>
              <a:t>main of </a:t>
            </a:r>
            <a:r>
              <a:rPr lang="en-US" altLang="en-US" dirty="0"/>
              <a:t>carbohydrate that provide dietary energy are </a:t>
            </a:r>
            <a:r>
              <a:rPr lang="en-US" altLang="en-US" b="1" dirty="0"/>
              <a:t>starch</a:t>
            </a:r>
            <a:r>
              <a:rPr lang="en-US" altLang="en-US" dirty="0"/>
              <a:t> and </a:t>
            </a:r>
            <a:r>
              <a:rPr lang="en-US" altLang="en-US" b="1" dirty="0"/>
              <a:t>sugars</a:t>
            </a:r>
            <a:r>
              <a:rPr lang="en-US" altLang="en-US" dirty="0"/>
              <a:t>.  Dietary </a:t>
            </a:r>
            <a:r>
              <a:rPr lang="en-US" altLang="en-US" dirty="0" err="1"/>
              <a:t>fibre</a:t>
            </a:r>
            <a:r>
              <a:rPr lang="en-US" altLang="en-US" dirty="0"/>
              <a:t> is also a type of </a:t>
            </a:r>
            <a:r>
              <a:rPr lang="en-US" altLang="en-US" dirty="0" smtClean="0"/>
              <a:t>carbohydrate.</a:t>
            </a:r>
            <a:endParaRPr lang="en-US" altLang="en-US" dirty="0"/>
          </a:p>
          <a:p>
            <a:pPr>
              <a:spcBef>
                <a:spcPct val="0"/>
              </a:spcBef>
            </a:pPr>
            <a:endParaRPr lang="en-GB" altLang="en-US" dirty="0"/>
          </a:p>
          <a:p>
            <a:pPr marL="0" indent="0">
              <a:spcBef>
                <a:spcPct val="0"/>
              </a:spcBef>
              <a:buNone/>
            </a:pPr>
            <a:r>
              <a:rPr lang="en-GB" altLang="en-US" dirty="0"/>
              <a:t>Starchy carbohydrate is an important source of energy.</a:t>
            </a:r>
          </a:p>
          <a:p>
            <a:pPr>
              <a:spcBef>
                <a:spcPct val="0"/>
              </a:spcBef>
            </a:pPr>
            <a:endParaRPr lang="en-GB" altLang="en-US" dirty="0"/>
          </a:p>
          <a:p>
            <a:pPr marL="0" indent="0">
              <a:spcBef>
                <a:spcPct val="0"/>
              </a:spcBef>
              <a:buNone/>
            </a:pPr>
            <a:endParaRPr lang="en-GB" altLang="en-US" dirty="0" smtClean="0"/>
          </a:p>
          <a:p>
            <a:pPr marL="0" indent="0">
              <a:spcBef>
                <a:spcPct val="0"/>
              </a:spcBef>
              <a:buNone/>
            </a:pPr>
            <a:r>
              <a:rPr lang="en-GB" altLang="en-US" dirty="0" smtClean="0"/>
              <a:t>One </a:t>
            </a:r>
            <a:r>
              <a:rPr lang="en-GB" altLang="en-US" dirty="0"/>
              <a:t>gram of carbohydrate provides </a:t>
            </a:r>
            <a:r>
              <a:rPr lang="en-GB" dirty="0"/>
              <a:t>3.75kcal/16kJ energy</a:t>
            </a:r>
            <a:r>
              <a:rPr lang="en-GB" altLang="en-US" dirty="0"/>
              <a:t>.</a:t>
            </a:r>
          </a:p>
          <a:p>
            <a:pPr marL="0" indent="0">
              <a:spcBef>
                <a:spcPct val="0"/>
              </a:spcBef>
              <a:buNone/>
            </a:pPr>
            <a:endParaRPr lang="en-GB" altLang="en-US" dirty="0"/>
          </a:p>
          <a:p>
            <a:pPr marL="0" indent="0">
              <a:spcBef>
                <a:spcPct val="0"/>
              </a:spcBef>
              <a:buNone/>
            </a:pPr>
            <a:r>
              <a:rPr lang="en-GB" dirty="0"/>
              <a:t>One gram of fibre provides 2kcal/8kJ energy.</a:t>
            </a:r>
            <a:endParaRPr lang="en-US" altLang="en-US" dirty="0"/>
          </a:p>
          <a:p>
            <a:pPr marL="0" indent="0">
              <a:buNone/>
            </a:pPr>
            <a:endParaRPr lang="en-GB" dirty="0"/>
          </a:p>
        </p:txBody>
      </p:sp>
    </p:spTree>
    <p:extLst>
      <p:ext uri="{BB962C8B-B14F-4D97-AF65-F5344CB8AC3E}">
        <p14:creationId xmlns:p14="http://schemas.microsoft.com/office/powerpoint/2010/main" val="974744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Quiz - </a:t>
            </a:r>
            <a:r>
              <a:rPr lang="en-GB" dirty="0" err="1" smtClean="0"/>
              <a:t>Kahoot</a:t>
            </a:r>
            <a:endParaRPr lang="en-GB" dirty="0"/>
          </a:p>
        </p:txBody>
      </p:sp>
      <p:sp>
        <p:nvSpPr>
          <p:cNvPr id="3" name="Subtitle 2"/>
          <p:cNvSpPr>
            <a:spLocks noGrp="1"/>
          </p:cNvSpPr>
          <p:nvPr>
            <p:ph type="subTitle" idx="1"/>
          </p:nvPr>
        </p:nvSpPr>
        <p:spPr>
          <a:xfrm>
            <a:off x="1169276" y="2571092"/>
            <a:ext cx="7727074" cy="3600000"/>
          </a:xfrm>
        </p:spPr>
        <p:txBody>
          <a:bodyPr/>
          <a:lstStyle/>
          <a:p>
            <a:pPr marL="0" indent="0">
              <a:spcBef>
                <a:spcPct val="0"/>
              </a:spcBef>
              <a:buNone/>
            </a:pPr>
            <a:r>
              <a:rPr lang="en-US" altLang="en-US" dirty="0"/>
              <a:t>Open the link below on the main screen and get students to log onto kahoot.it on their tablets or smartphones. </a:t>
            </a:r>
          </a:p>
          <a:p>
            <a:pPr marL="0" indent="0">
              <a:spcBef>
                <a:spcPct val="0"/>
              </a:spcBef>
              <a:buNone/>
            </a:pPr>
            <a:endParaRPr lang="en-US" altLang="en-US" dirty="0"/>
          </a:p>
          <a:p>
            <a:pPr marL="0" indent="0">
              <a:spcBef>
                <a:spcPct val="0"/>
              </a:spcBef>
              <a:buNone/>
            </a:pPr>
            <a:r>
              <a:rPr lang="en-US" altLang="en-US" dirty="0"/>
              <a:t>They can then enter the code (that will come up on the main screen when you start the game) and their own nickname. </a:t>
            </a:r>
          </a:p>
          <a:p>
            <a:pPr marL="0" indent="0">
              <a:spcBef>
                <a:spcPct val="0"/>
              </a:spcBef>
              <a:buNone/>
            </a:pPr>
            <a:endParaRPr lang="en-US" altLang="en-US" dirty="0"/>
          </a:p>
          <a:p>
            <a:pPr marL="0" indent="0">
              <a:spcBef>
                <a:spcPct val="0"/>
              </a:spcBef>
              <a:buNone/>
            </a:pPr>
            <a:r>
              <a:rPr lang="en-US" altLang="en-US" dirty="0"/>
              <a:t>They can then play along with the quiz choosing the multiple choice answers that correspond with the questions on the main screen. There will then be a leaderboard of the scores after each question and at the end. </a:t>
            </a:r>
          </a:p>
          <a:p>
            <a:pPr marL="0" indent="0">
              <a:buNone/>
            </a:pPr>
            <a:r>
              <a:rPr lang="en-GB" b="1" dirty="0">
                <a:hlinkClick r:id="rId2"/>
              </a:rPr>
              <a:t>https://</a:t>
            </a:r>
            <a:r>
              <a:rPr lang="en-GB" b="1" dirty="0" smtClean="0">
                <a:hlinkClick r:id="rId2"/>
              </a:rPr>
              <a:t>create.kahoot.it/share/macronutrients/636e34fd-1d79-4024-9ee1-89b791cba640</a:t>
            </a:r>
            <a:r>
              <a:rPr lang="en-GB" b="1" dirty="0" smtClean="0"/>
              <a:t> </a:t>
            </a:r>
            <a:endParaRPr lang="en-GB" b="1" dirty="0"/>
          </a:p>
        </p:txBody>
      </p:sp>
      <p:pic>
        <p:nvPicPr>
          <p:cNvPr id="4" name="Picture 2" descr="Image result for kahoot image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067800" y="2571092"/>
            <a:ext cx="2849868"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11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t>
            </a:r>
            <a:r>
              <a:rPr lang="en-GB" dirty="0" smtClean="0"/>
              <a:t>acronutrients</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1219004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Structure of carbohydrate</a:t>
            </a:r>
            <a:endParaRPr lang="en-GB" dirty="0"/>
          </a:p>
        </p:txBody>
      </p:sp>
      <p:sp>
        <p:nvSpPr>
          <p:cNvPr id="3" name="Subtitle 2"/>
          <p:cNvSpPr>
            <a:spLocks noGrp="1"/>
          </p:cNvSpPr>
          <p:nvPr>
            <p:ph type="subTitle" idx="1"/>
          </p:nvPr>
        </p:nvSpPr>
        <p:spPr>
          <a:xfrm>
            <a:off x="1169276" y="2571092"/>
            <a:ext cx="7479424" cy="3600000"/>
          </a:xfrm>
        </p:spPr>
        <p:txBody>
          <a:bodyPr/>
          <a:lstStyle/>
          <a:p>
            <a:pPr marL="0" indent="0">
              <a:spcBef>
                <a:spcPct val="0"/>
              </a:spcBef>
              <a:buNone/>
            </a:pPr>
            <a:r>
              <a:rPr lang="en-GB" altLang="en-US" dirty="0"/>
              <a:t>All types of carbohydrate are compounds of carbon, hydrogen and oxygen. </a:t>
            </a:r>
          </a:p>
          <a:p>
            <a:pPr marL="0" indent="0">
              <a:spcBef>
                <a:spcPct val="0"/>
              </a:spcBef>
              <a:buNone/>
            </a:pPr>
            <a:endParaRPr lang="en-GB" altLang="en-US" dirty="0"/>
          </a:p>
          <a:p>
            <a:pPr marL="0" indent="0">
              <a:spcBef>
                <a:spcPct val="0"/>
              </a:spcBef>
              <a:buNone/>
            </a:pPr>
            <a:r>
              <a:rPr lang="en-GB" altLang="en-US" dirty="0"/>
              <a:t>They can be classified in many different ways. One common way is according to their structure.</a:t>
            </a:r>
          </a:p>
          <a:p>
            <a:pPr marL="0" indent="0">
              <a:spcBef>
                <a:spcPct val="0"/>
              </a:spcBef>
              <a:buNone/>
            </a:pPr>
            <a:endParaRPr lang="en-GB" altLang="en-US" dirty="0">
              <a:solidFill>
                <a:srgbClr val="50B949"/>
              </a:solidFill>
            </a:endParaRPr>
          </a:p>
          <a:p>
            <a:pPr marL="0" indent="0">
              <a:spcBef>
                <a:spcPct val="0"/>
              </a:spcBef>
              <a:buNone/>
            </a:pPr>
            <a:r>
              <a:rPr lang="en-GB" altLang="en-US" dirty="0"/>
              <a:t>They can be divided into three main groups according to the size of the molecule</a:t>
            </a:r>
            <a:r>
              <a:rPr lang="en-GB" altLang="en-US" dirty="0">
                <a:solidFill>
                  <a:srgbClr val="50B949"/>
                </a:solidFill>
              </a:rPr>
              <a:t>.</a:t>
            </a:r>
          </a:p>
          <a:p>
            <a:pPr marL="0" indent="0">
              <a:buNone/>
            </a:pPr>
            <a:endParaRPr lang="en-GB" dirty="0"/>
          </a:p>
        </p:txBody>
      </p:sp>
    </p:spTree>
    <p:extLst>
      <p:ext uri="{BB962C8B-B14F-4D97-AF65-F5344CB8AC3E}">
        <p14:creationId xmlns:p14="http://schemas.microsoft.com/office/powerpoint/2010/main" val="356302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t>
            </a:r>
            <a:r>
              <a:rPr lang="en-GB" dirty="0" smtClean="0"/>
              <a:t>onosaccharides</a:t>
            </a:r>
            <a:endParaRPr lang="en-GB" dirty="0"/>
          </a:p>
        </p:txBody>
      </p:sp>
      <p:sp>
        <p:nvSpPr>
          <p:cNvPr id="3" name="Subtitle 2"/>
          <p:cNvSpPr>
            <a:spLocks noGrp="1"/>
          </p:cNvSpPr>
          <p:nvPr>
            <p:ph type="subTitle" idx="1"/>
          </p:nvPr>
        </p:nvSpPr>
        <p:spPr>
          <a:xfrm>
            <a:off x="1169276" y="2494892"/>
            <a:ext cx="10413124" cy="3600000"/>
          </a:xfrm>
        </p:spPr>
        <p:txBody>
          <a:bodyPr/>
          <a:lstStyle/>
          <a:p>
            <a:pPr marL="0" indent="0">
              <a:spcBef>
                <a:spcPct val="0"/>
              </a:spcBef>
              <a:buNone/>
              <a:defRPr/>
            </a:pPr>
            <a:r>
              <a:rPr lang="en-GB" dirty="0"/>
              <a:t>These are the simplest carbohydrate molecules</a:t>
            </a:r>
            <a:r>
              <a:rPr lang="en-GB" dirty="0" smtClean="0"/>
              <a:t>.</a:t>
            </a:r>
          </a:p>
          <a:p>
            <a:pPr marL="0" indent="0">
              <a:spcBef>
                <a:spcPct val="0"/>
              </a:spcBef>
              <a:buNone/>
              <a:defRPr/>
            </a:pPr>
            <a:r>
              <a:rPr lang="en-GB" dirty="0" smtClean="0"/>
              <a:t> </a:t>
            </a:r>
            <a:endParaRPr lang="en-GB" dirty="0"/>
          </a:p>
          <a:p>
            <a:pPr marL="0" indent="0">
              <a:spcBef>
                <a:spcPct val="0"/>
              </a:spcBef>
              <a:buNone/>
              <a:defRPr/>
            </a:pPr>
            <a:r>
              <a:rPr lang="en-GB" dirty="0" smtClean="0"/>
              <a:t>Examples </a:t>
            </a:r>
            <a:r>
              <a:rPr lang="en-GB" dirty="0"/>
              <a:t>of monosaccharides are</a:t>
            </a:r>
            <a:r>
              <a:rPr lang="en-GB" dirty="0" smtClean="0"/>
              <a:t>:</a:t>
            </a:r>
          </a:p>
          <a:p>
            <a:pPr marL="0" indent="0">
              <a:spcBef>
                <a:spcPct val="0"/>
              </a:spcBef>
              <a:buNone/>
              <a:defRPr/>
            </a:pPr>
            <a:endParaRPr lang="en-GB" dirty="0"/>
          </a:p>
          <a:p>
            <a:pPr>
              <a:spcBef>
                <a:spcPct val="0"/>
              </a:spcBef>
              <a:buFont typeface="Arial" pitchFamily="34" charset="0"/>
              <a:buChar char="•"/>
              <a:defRPr/>
            </a:pPr>
            <a:r>
              <a:rPr lang="en-GB" dirty="0"/>
              <a:t>glucose;</a:t>
            </a:r>
          </a:p>
          <a:p>
            <a:pPr>
              <a:spcBef>
                <a:spcPct val="0"/>
              </a:spcBef>
              <a:buFont typeface="Arial" pitchFamily="34" charset="0"/>
              <a:buChar char="•"/>
              <a:defRPr/>
            </a:pPr>
            <a:r>
              <a:rPr lang="en-GB" dirty="0"/>
              <a:t>fructose;</a:t>
            </a:r>
          </a:p>
          <a:p>
            <a:pPr>
              <a:spcBef>
                <a:spcPct val="0"/>
              </a:spcBef>
              <a:buFont typeface="Arial" pitchFamily="34" charset="0"/>
              <a:buChar char="•"/>
              <a:defRPr/>
            </a:pPr>
            <a:r>
              <a:rPr lang="en-GB" dirty="0"/>
              <a:t>galactose.</a:t>
            </a:r>
          </a:p>
          <a:p>
            <a:pPr marL="0" indent="0">
              <a:spcBef>
                <a:spcPct val="0"/>
              </a:spcBef>
              <a:buNone/>
              <a:defRPr/>
            </a:pPr>
            <a:endParaRPr lang="en-GB" dirty="0"/>
          </a:p>
          <a:p>
            <a:pPr marL="0" indent="0">
              <a:buNone/>
            </a:pPr>
            <a:endParaRPr lang="en-GB"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98" t="5156" r="4431" b="3688"/>
          <a:stretch/>
        </p:blipFill>
        <p:spPr bwMode="auto">
          <a:xfrm>
            <a:off x="6974006" y="2015409"/>
            <a:ext cx="4448668" cy="407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403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White\Downloads\shutterstock_96083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735" y="2914285"/>
            <a:ext cx="4585648" cy="2983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dirty="0" smtClean="0"/>
              <a:t>Disaccharides</a:t>
            </a:r>
            <a:endParaRPr lang="en-GB" dirty="0"/>
          </a:p>
        </p:txBody>
      </p:sp>
      <p:sp>
        <p:nvSpPr>
          <p:cNvPr id="3" name="Subtitle 2"/>
          <p:cNvSpPr>
            <a:spLocks noGrp="1"/>
          </p:cNvSpPr>
          <p:nvPr>
            <p:ph type="subTitle" idx="1"/>
          </p:nvPr>
        </p:nvSpPr>
        <p:spPr>
          <a:xfrm>
            <a:off x="1169276" y="2571092"/>
            <a:ext cx="6828312" cy="3600000"/>
          </a:xfrm>
        </p:spPr>
        <p:txBody>
          <a:bodyPr/>
          <a:lstStyle/>
          <a:p>
            <a:pPr marL="0" indent="0">
              <a:spcBef>
                <a:spcPct val="0"/>
              </a:spcBef>
              <a:buNone/>
              <a:defRPr/>
            </a:pPr>
            <a:r>
              <a:rPr lang="en-GB" dirty="0" smtClean="0"/>
              <a:t>These </a:t>
            </a:r>
            <a:r>
              <a:rPr lang="en-GB" dirty="0"/>
              <a:t>sugars are formed when two monosaccharide molecules join together with the removal of one molecule of water.</a:t>
            </a:r>
          </a:p>
          <a:p>
            <a:pPr>
              <a:spcBef>
                <a:spcPct val="0"/>
              </a:spcBef>
              <a:defRPr/>
            </a:pPr>
            <a:endParaRPr lang="en-GB" dirty="0"/>
          </a:p>
          <a:p>
            <a:pPr marL="0" indent="0">
              <a:spcBef>
                <a:spcPct val="0"/>
              </a:spcBef>
              <a:buNone/>
              <a:defRPr/>
            </a:pPr>
            <a:r>
              <a:rPr lang="en-GB" dirty="0"/>
              <a:t>Examples of disaccharides are</a:t>
            </a:r>
            <a:r>
              <a:rPr lang="en-GB" dirty="0" smtClean="0"/>
              <a:t>:</a:t>
            </a:r>
          </a:p>
          <a:p>
            <a:pPr marL="0" indent="0">
              <a:spcBef>
                <a:spcPct val="0"/>
              </a:spcBef>
              <a:buNone/>
              <a:defRPr/>
            </a:pPr>
            <a:endParaRPr lang="en-GB" dirty="0"/>
          </a:p>
          <a:p>
            <a:pPr>
              <a:spcBef>
                <a:spcPct val="0"/>
              </a:spcBef>
              <a:buFont typeface="Arial" pitchFamily="34" charset="0"/>
              <a:buChar char="•"/>
              <a:defRPr/>
            </a:pPr>
            <a:r>
              <a:rPr lang="en-GB" dirty="0"/>
              <a:t>sucrose </a:t>
            </a:r>
            <a:r>
              <a:rPr lang="en-GB" dirty="0" smtClean="0"/>
              <a:t>	(</a:t>
            </a:r>
            <a:r>
              <a:rPr lang="en-GB" dirty="0"/>
              <a:t>glucose + fructose);</a:t>
            </a:r>
          </a:p>
          <a:p>
            <a:pPr>
              <a:spcBef>
                <a:spcPct val="0"/>
              </a:spcBef>
              <a:buFont typeface="Arial" pitchFamily="34" charset="0"/>
              <a:buChar char="•"/>
              <a:defRPr/>
            </a:pPr>
            <a:r>
              <a:rPr lang="en-GB" dirty="0"/>
              <a:t>lactose </a:t>
            </a:r>
            <a:r>
              <a:rPr lang="en-GB" dirty="0" smtClean="0"/>
              <a:t>	(</a:t>
            </a:r>
            <a:r>
              <a:rPr lang="en-GB" dirty="0"/>
              <a:t>glucose + galactose);</a:t>
            </a:r>
          </a:p>
          <a:p>
            <a:pPr>
              <a:spcBef>
                <a:spcPct val="0"/>
              </a:spcBef>
              <a:buFont typeface="Arial" pitchFamily="34" charset="0"/>
              <a:buChar char="•"/>
              <a:defRPr/>
            </a:pPr>
            <a:r>
              <a:rPr lang="en-GB" dirty="0"/>
              <a:t>maltose </a:t>
            </a:r>
            <a:r>
              <a:rPr lang="en-GB" dirty="0" smtClean="0"/>
              <a:t>	(</a:t>
            </a:r>
            <a:r>
              <a:rPr lang="en-GB" dirty="0"/>
              <a:t>glucose + glucose).</a:t>
            </a:r>
          </a:p>
          <a:p>
            <a:pPr marL="0" indent="0">
              <a:buNone/>
              <a:defRPr/>
            </a:pPr>
            <a:endParaRPr lang="en-GB" dirty="0" smtClean="0"/>
          </a:p>
          <a:p>
            <a:pPr marL="0" indent="0">
              <a:buNone/>
              <a:defRPr/>
            </a:pPr>
            <a:r>
              <a:rPr lang="en-GB" dirty="0" smtClean="0"/>
              <a:t>Monosaccharides </a:t>
            </a:r>
            <a:r>
              <a:rPr lang="en-GB" dirty="0"/>
              <a:t>and disaccharides are collectively termed as ‘</a:t>
            </a:r>
            <a:r>
              <a:rPr lang="en-GB" dirty="0" smtClean="0"/>
              <a:t>sugars’.</a:t>
            </a:r>
            <a:endParaRPr lang="en-GB" dirty="0"/>
          </a:p>
        </p:txBody>
      </p:sp>
    </p:spTree>
    <p:extLst>
      <p:ext uri="{BB962C8B-B14F-4D97-AF65-F5344CB8AC3E}">
        <p14:creationId xmlns:p14="http://schemas.microsoft.com/office/powerpoint/2010/main" val="608816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White\Downloads\shutterstock_188217818.jpg"/>
          <p:cNvPicPr>
            <a:picLocks noChangeAspect="1" noChangeArrowheads="1"/>
          </p:cNvPicPr>
          <p:nvPr/>
        </p:nvPicPr>
        <p:blipFill rotWithShape="1">
          <a:blip r:embed="rId2">
            <a:extLst>
              <a:ext uri="{28A0092B-C50C-407E-A947-70E740481C1C}">
                <a14:useLocalDpi xmlns:a14="http://schemas.microsoft.com/office/drawing/2010/main" val="0"/>
              </a:ext>
            </a:extLst>
          </a:blip>
          <a:srcRect b="66699"/>
          <a:stretch/>
        </p:blipFill>
        <p:spPr bwMode="auto">
          <a:xfrm>
            <a:off x="4449171" y="3935608"/>
            <a:ext cx="7742830" cy="2401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dirty="0" smtClean="0"/>
              <a:t>Polysaccharides</a:t>
            </a:r>
            <a:endParaRPr lang="en-GB" dirty="0"/>
          </a:p>
        </p:txBody>
      </p:sp>
      <p:sp>
        <p:nvSpPr>
          <p:cNvPr id="3" name="Subtitle 2"/>
          <p:cNvSpPr>
            <a:spLocks noGrp="1"/>
          </p:cNvSpPr>
          <p:nvPr>
            <p:ph type="subTitle" idx="1"/>
          </p:nvPr>
        </p:nvSpPr>
        <p:spPr>
          <a:xfrm>
            <a:off x="1169276" y="2571092"/>
            <a:ext cx="7879474" cy="3600000"/>
          </a:xfrm>
        </p:spPr>
        <p:txBody>
          <a:bodyPr/>
          <a:lstStyle/>
          <a:p>
            <a:pPr marL="0" indent="0">
              <a:spcBef>
                <a:spcPct val="0"/>
              </a:spcBef>
              <a:buNone/>
              <a:defRPr/>
            </a:pPr>
            <a:r>
              <a:rPr lang="en-GB" dirty="0"/>
              <a:t>These are made up of many monosaccharide molecules (usually glucose), joined together. </a:t>
            </a:r>
          </a:p>
          <a:p>
            <a:pPr>
              <a:spcBef>
                <a:spcPct val="0"/>
              </a:spcBef>
              <a:defRPr/>
            </a:pPr>
            <a:endParaRPr lang="en-GB" dirty="0"/>
          </a:p>
          <a:p>
            <a:pPr marL="0" indent="0">
              <a:spcBef>
                <a:spcPct val="0"/>
              </a:spcBef>
              <a:buNone/>
              <a:defRPr/>
            </a:pPr>
            <a:r>
              <a:rPr lang="en-GB" dirty="0"/>
              <a:t>Examples of polysaccharides are:</a:t>
            </a:r>
          </a:p>
          <a:p>
            <a:pPr>
              <a:spcBef>
                <a:spcPct val="0"/>
              </a:spcBef>
              <a:defRPr/>
            </a:pPr>
            <a:endParaRPr lang="en-GB" dirty="0"/>
          </a:p>
          <a:p>
            <a:pPr>
              <a:spcBef>
                <a:spcPct val="0"/>
              </a:spcBef>
              <a:buFont typeface="Arial" pitchFamily="34" charset="0"/>
              <a:buChar char="•"/>
              <a:defRPr/>
            </a:pPr>
            <a:r>
              <a:rPr lang="en-GB" dirty="0"/>
              <a:t>starch</a:t>
            </a:r>
            <a:r>
              <a:rPr lang="en-GB" dirty="0" smtClean="0"/>
              <a:t>;</a:t>
            </a:r>
          </a:p>
          <a:p>
            <a:pPr>
              <a:spcBef>
                <a:spcPct val="0"/>
              </a:spcBef>
              <a:buFont typeface="Arial" pitchFamily="34" charset="0"/>
              <a:buChar char="•"/>
              <a:defRPr/>
            </a:pPr>
            <a:endParaRPr lang="en-GB" dirty="0"/>
          </a:p>
          <a:p>
            <a:pPr>
              <a:spcBef>
                <a:spcPct val="0"/>
              </a:spcBef>
              <a:buFont typeface="Arial" pitchFamily="34" charset="0"/>
              <a:buChar char="•"/>
              <a:defRPr/>
            </a:pPr>
            <a:r>
              <a:rPr lang="en-GB" dirty="0"/>
              <a:t>glycogen (the form in </a:t>
            </a:r>
            <a:r>
              <a:rPr lang="en-GB" dirty="0" smtClean="0"/>
              <a:t>which</a:t>
            </a:r>
          </a:p>
          <a:p>
            <a:pPr marL="0" indent="0">
              <a:spcBef>
                <a:spcPct val="0"/>
              </a:spcBef>
              <a:buNone/>
              <a:defRPr/>
            </a:pPr>
            <a:r>
              <a:rPr lang="en-GB" dirty="0" smtClean="0"/>
              <a:t>    glucose </a:t>
            </a:r>
            <a:r>
              <a:rPr lang="en-GB" dirty="0"/>
              <a:t>is stored in the body</a:t>
            </a:r>
            <a:r>
              <a:rPr lang="en-GB" dirty="0" smtClean="0"/>
              <a:t>);</a:t>
            </a:r>
          </a:p>
          <a:p>
            <a:pPr marL="0" indent="0">
              <a:spcBef>
                <a:spcPct val="0"/>
              </a:spcBef>
              <a:buNone/>
              <a:defRPr/>
            </a:pPr>
            <a:endParaRPr lang="en-GB" dirty="0"/>
          </a:p>
          <a:p>
            <a:pPr>
              <a:spcBef>
                <a:spcPct val="0"/>
              </a:spcBef>
              <a:buFont typeface="Arial" pitchFamily="34" charset="0"/>
              <a:buChar char="•"/>
              <a:defRPr/>
            </a:pPr>
            <a:r>
              <a:rPr lang="en-GB" dirty="0"/>
              <a:t>components classified as </a:t>
            </a:r>
            <a:endParaRPr lang="en-GB" dirty="0" smtClean="0"/>
          </a:p>
          <a:p>
            <a:pPr marL="0" indent="0">
              <a:spcBef>
                <a:spcPct val="0"/>
              </a:spcBef>
              <a:buNone/>
              <a:defRPr/>
            </a:pPr>
            <a:r>
              <a:rPr lang="en-GB" dirty="0"/>
              <a:t> </a:t>
            </a:r>
            <a:r>
              <a:rPr lang="en-GB" dirty="0" smtClean="0"/>
              <a:t>   dietary </a:t>
            </a:r>
            <a:r>
              <a:rPr lang="en-GB" dirty="0"/>
              <a:t>fibre.</a:t>
            </a:r>
            <a:endParaRPr lang="en-US" dirty="0"/>
          </a:p>
          <a:p>
            <a:pPr marL="0" indent="0">
              <a:buNone/>
            </a:pPr>
            <a:endParaRPr lang="en-GB" dirty="0"/>
          </a:p>
        </p:txBody>
      </p:sp>
    </p:spTree>
    <p:extLst>
      <p:ext uri="{BB962C8B-B14F-4D97-AF65-F5344CB8AC3E}">
        <p14:creationId xmlns:p14="http://schemas.microsoft.com/office/powerpoint/2010/main" val="3692776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Carbohydrate in the diet</a:t>
            </a: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dirty="0"/>
              <a:t>Carbohydrate is the only dietary source of glucose, an important fuel for the body, providing 4kcal/17kJ per gram.</a:t>
            </a:r>
          </a:p>
          <a:p>
            <a:pPr marL="0" indent="0">
              <a:spcBef>
                <a:spcPct val="0"/>
              </a:spcBef>
              <a:buNone/>
            </a:pPr>
            <a:endParaRPr lang="en-GB" altLang="en-US" dirty="0"/>
          </a:p>
          <a:p>
            <a:pPr marL="0" indent="0">
              <a:spcBef>
                <a:spcPct val="0"/>
              </a:spcBef>
              <a:buNone/>
            </a:pPr>
            <a:r>
              <a:rPr lang="en-GB" altLang="en-US" dirty="0"/>
              <a:t>The body’s tissues require a constant supply of glucose, which is used as a fuel. </a:t>
            </a:r>
          </a:p>
          <a:p>
            <a:pPr marL="0" indent="0">
              <a:spcBef>
                <a:spcPct val="0"/>
              </a:spcBef>
              <a:buNone/>
            </a:pPr>
            <a:endParaRPr lang="en-GB" altLang="en-US" dirty="0"/>
          </a:p>
          <a:p>
            <a:pPr marL="0" indent="0">
              <a:spcBef>
                <a:spcPct val="0"/>
              </a:spcBef>
              <a:buNone/>
            </a:pPr>
            <a:r>
              <a:rPr lang="en-GB" altLang="en-US" dirty="0"/>
              <a:t>We can store a small supply of glucose, in the form of glycogen. We can also make it, in the body, from protein; however, this is not the best use of protein, which should mainly be used for growth and repair of body tissues. </a:t>
            </a:r>
          </a:p>
          <a:p>
            <a:pPr marL="0" indent="0">
              <a:spcBef>
                <a:spcPct val="0"/>
              </a:spcBef>
              <a:buNone/>
            </a:pPr>
            <a:endParaRPr lang="en-GB" altLang="en-US" dirty="0"/>
          </a:p>
          <a:p>
            <a:pPr marL="0" indent="0">
              <a:spcBef>
                <a:spcPct val="0"/>
              </a:spcBef>
              <a:buNone/>
            </a:pPr>
            <a:r>
              <a:rPr lang="en-GB" altLang="en-US" dirty="0"/>
              <a:t>Dietary fibre also makes a small contribution to energy as it is digested in the large bowel by the resident bacteria into short chain fatty acids, providing 2kcal/8kJ per gram.</a:t>
            </a:r>
          </a:p>
          <a:p>
            <a:pPr marL="0" indent="0">
              <a:buNone/>
            </a:pPr>
            <a:endParaRPr lang="en-GB" dirty="0"/>
          </a:p>
        </p:txBody>
      </p:sp>
    </p:spTree>
    <p:extLst>
      <p:ext uri="{BB962C8B-B14F-4D97-AF65-F5344CB8AC3E}">
        <p14:creationId xmlns:p14="http://schemas.microsoft.com/office/powerpoint/2010/main" val="1169589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Sources of carbohydrate</a:t>
            </a:r>
            <a:endParaRPr lang="en-GB" dirty="0"/>
          </a:p>
        </p:txBody>
      </p:sp>
      <p:sp>
        <p:nvSpPr>
          <p:cNvPr id="3" name="Subtitle 2"/>
          <p:cNvSpPr>
            <a:spLocks noGrp="1"/>
          </p:cNvSpPr>
          <p:nvPr>
            <p:ph type="subTitle" idx="1"/>
          </p:nvPr>
        </p:nvSpPr>
        <p:spPr>
          <a:xfrm>
            <a:off x="1169276" y="2571092"/>
            <a:ext cx="7422274" cy="3600000"/>
          </a:xfrm>
        </p:spPr>
        <p:txBody>
          <a:bodyPr/>
          <a:lstStyle/>
          <a:p>
            <a:pPr marL="0" indent="0">
              <a:spcBef>
                <a:spcPct val="50000"/>
              </a:spcBef>
              <a:buNone/>
              <a:defRPr/>
            </a:pPr>
            <a:r>
              <a:rPr lang="en-GB" dirty="0"/>
              <a:t>Starch is found in bread, potatoes, rice, pasta, breakfast cereals, yam, cassava and other starchy </a:t>
            </a:r>
            <a:r>
              <a:rPr lang="en-GB" dirty="0" smtClean="0"/>
              <a:t>food.</a:t>
            </a:r>
            <a:endParaRPr lang="en-GB" dirty="0"/>
          </a:p>
          <a:p>
            <a:pPr marL="0" indent="0">
              <a:spcBef>
                <a:spcPct val="0"/>
              </a:spcBef>
              <a:buNone/>
              <a:defRPr/>
            </a:pPr>
            <a:endParaRPr lang="en-GB" dirty="0"/>
          </a:p>
          <a:p>
            <a:pPr marL="0" indent="0">
              <a:spcBef>
                <a:spcPct val="0"/>
              </a:spcBef>
              <a:buNone/>
              <a:defRPr/>
            </a:pPr>
            <a:r>
              <a:rPr lang="en-GB" b="1" dirty="0"/>
              <a:t>Can you give some other examples of sources of starch in the diet?</a:t>
            </a:r>
          </a:p>
          <a:p>
            <a:pPr marL="0" indent="0">
              <a:spcBef>
                <a:spcPct val="0"/>
              </a:spcBef>
              <a:buNone/>
              <a:defRPr/>
            </a:pPr>
            <a:endParaRPr lang="en-GB" dirty="0"/>
          </a:p>
          <a:p>
            <a:pPr marL="0" indent="0">
              <a:spcBef>
                <a:spcPct val="0"/>
              </a:spcBef>
              <a:buNone/>
              <a:defRPr/>
            </a:pPr>
            <a:r>
              <a:rPr lang="en-GB" dirty="0"/>
              <a:t>Cereal and cereal products are the main source of carbohydrate for adults in Britain (including </a:t>
            </a:r>
            <a:r>
              <a:rPr lang="en-GB" dirty="0" smtClean="0"/>
              <a:t>18% </a:t>
            </a:r>
            <a:r>
              <a:rPr lang="en-GB" dirty="0"/>
              <a:t>of carbohydrate </a:t>
            </a:r>
            <a:r>
              <a:rPr lang="en-GB" dirty="0" smtClean="0"/>
              <a:t>coming from </a:t>
            </a:r>
            <a:r>
              <a:rPr lang="en-GB" dirty="0"/>
              <a:t>bread).</a:t>
            </a:r>
          </a:p>
          <a:p>
            <a:pPr marL="0" indent="0">
              <a:spcBef>
                <a:spcPct val="0"/>
              </a:spcBef>
              <a:buNone/>
              <a:defRPr/>
            </a:pPr>
            <a:endParaRPr lang="en-GB" dirty="0"/>
          </a:p>
          <a:p>
            <a:pPr marL="0" indent="0">
              <a:buNone/>
            </a:pPr>
            <a:endParaRPr lang="en-GB"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57946" y="4145245"/>
            <a:ext cx="2637981" cy="1938915"/>
          </a:xfrm>
          <a:prstGeom prst="rect">
            <a:avLst/>
          </a:prstGeom>
          <a:ln>
            <a:noFill/>
          </a:ln>
          <a:effectLst/>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57946" y="1914549"/>
            <a:ext cx="2637981" cy="1970277"/>
          </a:xfrm>
          <a:prstGeom prst="rect">
            <a:avLst/>
          </a:prstGeom>
          <a:ln>
            <a:noFill/>
          </a:ln>
          <a:effectLst/>
        </p:spPr>
      </p:pic>
    </p:spTree>
    <p:extLst>
      <p:ext uri="{BB962C8B-B14F-4D97-AF65-F5344CB8AC3E}">
        <p14:creationId xmlns:p14="http://schemas.microsoft.com/office/powerpoint/2010/main" val="4057033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2083</Words>
  <Application>Microsoft Office PowerPoint</Application>
  <PresentationFormat>Widescreen</PresentationFormat>
  <Paragraphs>259</Paragraphs>
  <Slides>31</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31</vt:i4>
      </vt:variant>
    </vt:vector>
  </HeadingPairs>
  <TitlesOfParts>
    <vt:vector size="37" baseType="lpstr">
      <vt:lpstr>Arial</vt:lpstr>
      <vt:lpstr>Calibri</vt:lpstr>
      <vt:lpstr>Office Theme</vt:lpstr>
      <vt:lpstr>Custom Design</vt:lpstr>
      <vt:lpstr>1_Custom Design</vt:lpstr>
      <vt:lpstr>3_Custom Design</vt:lpstr>
      <vt:lpstr>Macronutrients</vt:lpstr>
      <vt:lpstr>Introduction</vt:lpstr>
      <vt:lpstr>Carbohydrate</vt:lpstr>
      <vt:lpstr>Structure of carbohydrate</vt:lpstr>
      <vt:lpstr>Monosaccharides</vt:lpstr>
      <vt:lpstr>Disaccharides</vt:lpstr>
      <vt:lpstr>Polysaccharides</vt:lpstr>
      <vt:lpstr>Carbohydrate in the diet</vt:lpstr>
      <vt:lpstr>Sources of carbohydrate</vt:lpstr>
      <vt:lpstr>Sugars</vt:lpstr>
      <vt:lpstr>Carbohydrate per 100 grams</vt:lpstr>
      <vt:lpstr>Recommendations on carbohydrate </vt:lpstr>
      <vt:lpstr>Protein</vt:lpstr>
      <vt:lpstr>Protein quality</vt:lpstr>
      <vt:lpstr>Sources of protein</vt:lpstr>
      <vt:lpstr>Protein complementation</vt:lpstr>
      <vt:lpstr>Protein in the diet</vt:lpstr>
      <vt:lpstr>Recommendation on protein </vt:lpstr>
      <vt:lpstr>Fat</vt:lpstr>
      <vt:lpstr>Fat</vt:lpstr>
      <vt:lpstr>Fat</vt:lpstr>
      <vt:lpstr>Functions of fat</vt:lpstr>
      <vt:lpstr>Saturated fatty acids</vt:lpstr>
      <vt:lpstr>Unsaturated fatty acids</vt:lpstr>
      <vt:lpstr>Polyunsaturated fatty acids</vt:lpstr>
      <vt:lpstr>Polyunsaturated fatty acids</vt:lpstr>
      <vt:lpstr>Essential fatty acids</vt:lpstr>
      <vt:lpstr>Recommendations on fat</vt:lpstr>
      <vt:lpstr>Summary</vt:lpstr>
      <vt:lpstr>Quiz - Kahoot</vt:lpstr>
      <vt:lpstr>Macronutrients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53</cp:revision>
  <dcterms:created xsi:type="dcterms:W3CDTF">2018-10-10T09:22:08Z</dcterms:created>
  <dcterms:modified xsi:type="dcterms:W3CDTF">2019-05-30T17:07:28Z</dcterms:modified>
</cp:coreProperties>
</file>