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Lst>
  <p:notesMasterIdLst>
    <p:notesMasterId r:id="rId31"/>
  </p:notesMasterIdLst>
  <p:sldIdLst>
    <p:sldId id="327" r:id="rId2"/>
    <p:sldId id="326" r:id="rId3"/>
    <p:sldId id="335" r:id="rId4"/>
    <p:sldId id="336" r:id="rId5"/>
    <p:sldId id="325" r:id="rId6"/>
    <p:sldId id="337" r:id="rId7"/>
    <p:sldId id="328" r:id="rId8"/>
    <p:sldId id="329" r:id="rId9"/>
    <p:sldId id="330" r:id="rId10"/>
    <p:sldId id="331" r:id="rId11"/>
    <p:sldId id="332" r:id="rId12"/>
    <p:sldId id="333" r:id="rId13"/>
    <p:sldId id="338" r:id="rId14"/>
    <p:sldId id="340" r:id="rId15"/>
    <p:sldId id="339" r:id="rId16"/>
    <p:sldId id="341" r:id="rId17"/>
    <p:sldId id="342" r:id="rId18"/>
    <p:sldId id="343" r:id="rId19"/>
    <p:sldId id="348" r:id="rId20"/>
    <p:sldId id="344" r:id="rId21"/>
    <p:sldId id="345" r:id="rId22"/>
    <p:sldId id="346" r:id="rId23"/>
    <p:sldId id="347" r:id="rId24"/>
    <p:sldId id="350" r:id="rId25"/>
    <p:sldId id="351" r:id="rId26"/>
    <p:sldId id="352" r:id="rId27"/>
    <p:sldId id="353" r:id="rId28"/>
    <p:sldId id="354" r:id="rId29"/>
    <p:sldId id="349" r:id="rId30"/>
  </p:sldIdLst>
  <p:sldSz cx="9144000" cy="6858000" type="screen4x3"/>
  <p:notesSz cx="6858000" cy="9144000"/>
  <p:custShowLst>
    <p:custShow name="Systems" id="0">
      <p:sldLst/>
    </p:custShow>
    <p:custShow name="Embedded Systems" id="1">
      <p:sldLst/>
    </p:custShow>
    <p:custShow name="Reliability" id="2">
      <p:sldLst/>
    </p:custShow>
    <p:custShow name="Standards" id="3">
      <p:sldLst/>
    </p:custShow>
    <p:custShow name="Regulation" id="4">
      <p:sldLst/>
    </p:custShow>
    <p:custShow name="Environment" id="5">
      <p:sldLst/>
    </p:custShow>
  </p:custShow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86" autoAdjust="0"/>
  </p:normalViewPr>
  <p:slideViewPr>
    <p:cSldViewPr snapToGrid="0" snapToObjects="1">
      <p:cViewPr>
        <p:scale>
          <a:sx n="80" d="100"/>
          <a:sy n="80" d="100"/>
        </p:scale>
        <p:origin x="1522" y="32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7" d="100"/>
          <a:sy n="67" d="100"/>
        </p:scale>
        <p:origin x="-3168"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8553FB94-9455-4E59-856D-402EA96BA9CC}" type="datetimeFigureOut">
              <a:rPr lang="en-US" altLang="en-US"/>
              <a:pPr>
                <a:defRPr/>
              </a:pPr>
              <a:t>1/4/2018</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5F5FCCCC-6693-4D5C-86D4-AFB9618075F8}" type="slidenum">
              <a:rPr lang="en-US" altLang="en-US"/>
              <a:pPr>
                <a:defRPr/>
              </a:pPr>
              <a:t>‹#›</a:t>
            </a:fld>
            <a:endParaRPr lang="en-US" altLang="en-US"/>
          </a:p>
        </p:txBody>
      </p:sp>
    </p:spTree>
    <p:extLst>
      <p:ext uri="{BB962C8B-B14F-4D97-AF65-F5344CB8AC3E}">
        <p14:creationId xmlns:p14="http://schemas.microsoft.com/office/powerpoint/2010/main" val="313336021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F5FCCCC-6693-4D5C-86D4-AFB9618075F8}" type="slidenum">
              <a:rPr lang="en-US" altLang="en-US" smtClean="0"/>
              <a:pPr>
                <a:defRPr/>
              </a:pPr>
              <a:t>26</a:t>
            </a:fld>
            <a:endParaRPr lang="en-US" altLang="en-US"/>
          </a:p>
        </p:txBody>
      </p:sp>
    </p:spTree>
    <p:extLst>
      <p:ext uri="{BB962C8B-B14F-4D97-AF65-F5344CB8AC3E}">
        <p14:creationId xmlns:p14="http://schemas.microsoft.com/office/powerpoint/2010/main" val="1255192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F5FCCCC-6693-4D5C-86D4-AFB9618075F8}" type="slidenum">
              <a:rPr lang="en-US" altLang="en-US" smtClean="0"/>
              <a:pPr>
                <a:defRPr/>
              </a:pPr>
              <a:t>28</a:t>
            </a:fld>
            <a:endParaRPr lang="en-US" altLang="en-US"/>
          </a:p>
        </p:txBody>
      </p:sp>
    </p:spTree>
    <p:extLst>
      <p:ext uri="{BB962C8B-B14F-4D97-AF65-F5344CB8AC3E}">
        <p14:creationId xmlns:p14="http://schemas.microsoft.com/office/powerpoint/2010/main" val="2742789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a:xfrm>
            <a:off x="457200" y="1166216"/>
            <a:ext cx="8229600" cy="4959947"/>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3572258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71450"/>
            <a:ext cx="8389938" cy="852488"/>
          </a:xfrm>
          <a:prstGeom prst="roundRect">
            <a:avLst>
              <a:gd name="adj" fmla="val 16667"/>
            </a:avLst>
          </a:pr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166813"/>
            <a:ext cx="8389938" cy="4959350"/>
          </a:xfrm>
          <a:prstGeom prst="roundRect">
            <a:avLst>
              <a:gd name="adj" fmla="val 16667"/>
            </a:avLst>
          </a:pr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ctr" defTabSz="457200" rtl="0" eaLnBrk="0" fontAlgn="base" hangingPunct="0">
        <a:spcBef>
          <a:spcPct val="0"/>
        </a:spcBef>
        <a:spcAft>
          <a:spcPct val="0"/>
        </a:spcAft>
        <a:defRPr sz="4400" kern="1200">
          <a:solidFill>
            <a:srgbClr val="FF0000"/>
          </a:solidFill>
          <a:latin typeface="Arial" pitchFamily="34" charset="0"/>
          <a:ea typeface="+mj-ea"/>
          <a:cs typeface="+mj-cs"/>
        </a:defRPr>
      </a:lvl1pPr>
      <a:lvl2pPr algn="ctr" defTabSz="457200" rtl="0" eaLnBrk="0" fontAlgn="base" hangingPunct="0">
        <a:spcBef>
          <a:spcPct val="0"/>
        </a:spcBef>
        <a:spcAft>
          <a:spcPct val="0"/>
        </a:spcAft>
        <a:defRPr sz="4400">
          <a:solidFill>
            <a:srgbClr val="FF0000"/>
          </a:solidFill>
          <a:latin typeface="Arial" pitchFamily="34" charset="0"/>
          <a:ea typeface="ＭＳ Ｐゴシック" charset="0"/>
        </a:defRPr>
      </a:lvl2pPr>
      <a:lvl3pPr algn="ctr" defTabSz="457200" rtl="0" eaLnBrk="0" fontAlgn="base" hangingPunct="0">
        <a:spcBef>
          <a:spcPct val="0"/>
        </a:spcBef>
        <a:spcAft>
          <a:spcPct val="0"/>
        </a:spcAft>
        <a:defRPr sz="4400">
          <a:solidFill>
            <a:srgbClr val="FF0000"/>
          </a:solidFill>
          <a:latin typeface="Arial" pitchFamily="34" charset="0"/>
          <a:ea typeface="ＭＳ Ｐゴシック" charset="0"/>
        </a:defRPr>
      </a:lvl3pPr>
      <a:lvl4pPr algn="ctr" defTabSz="457200" rtl="0" eaLnBrk="0" fontAlgn="base" hangingPunct="0">
        <a:spcBef>
          <a:spcPct val="0"/>
        </a:spcBef>
        <a:spcAft>
          <a:spcPct val="0"/>
        </a:spcAft>
        <a:defRPr sz="4400">
          <a:solidFill>
            <a:srgbClr val="FF0000"/>
          </a:solidFill>
          <a:latin typeface="Arial" pitchFamily="34" charset="0"/>
          <a:ea typeface="ＭＳ Ｐゴシック" charset="0"/>
        </a:defRPr>
      </a:lvl4pPr>
      <a:lvl5pPr algn="ctr" defTabSz="457200" rtl="0" eaLnBrk="0" fontAlgn="base" hangingPunct="0">
        <a:spcBef>
          <a:spcPct val="0"/>
        </a:spcBef>
        <a:spcAft>
          <a:spcPct val="0"/>
        </a:spcAft>
        <a:defRPr sz="4400">
          <a:solidFill>
            <a:srgbClr val="FF0000"/>
          </a:solidFill>
          <a:latin typeface="Arial" pitchFamily="34" charset="0"/>
          <a:ea typeface="ＭＳ Ｐゴシック" charset="0"/>
        </a:defRPr>
      </a:lvl5pPr>
      <a:lvl6pPr marL="457200" algn="ctr" defTabSz="457200" rtl="0" fontAlgn="base">
        <a:spcBef>
          <a:spcPct val="0"/>
        </a:spcBef>
        <a:spcAft>
          <a:spcPct val="0"/>
        </a:spcAft>
        <a:defRPr sz="4400">
          <a:solidFill>
            <a:srgbClr val="FF0000"/>
          </a:solidFill>
          <a:latin typeface="Calibri" charset="0"/>
          <a:ea typeface="ＭＳ Ｐゴシック" charset="0"/>
        </a:defRPr>
      </a:lvl6pPr>
      <a:lvl7pPr marL="914400" algn="ctr" defTabSz="457200" rtl="0" fontAlgn="base">
        <a:spcBef>
          <a:spcPct val="0"/>
        </a:spcBef>
        <a:spcAft>
          <a:spcPct val="0"/>
        </a:spcAft>
        <a:defRPr sz="4400">
          <a:solidFill>
            <a:srgbClr val="FF0000"/>
          </a:solidFill>
          <a:latin typeface="Calibri" charset="0"/>
          <a:ea typeface="ＭＳ Ｐゴシック" charset="0"/>
        </a:defRPr>
      </a:lvl7pPr>
      <a:lvl8pPr marL="1371600" algn="ctr" defTabSz="457200" rtl="0" fontAlgn="base">
        <a:spcBef>
          <a:spcPct val="0"/>
        </a:spcBef>
        <a:spcAft>
          <a:spcPct val="0"/>
        </a:spcAft>
        <a:defRPr sz="4400">
          <a:solidFill>
            <a:srgbClr val="FF0000"/>
          </a:solidFill>
          <a:latin typeface="Calibri" charset="0"/>
          <a:ea typeface="ＭＳ Ｐゴシック" charset="0"/>
        </a:defRPr>
      </a:lvl8pPr>
      <a:lvl9pPr marL="1828800" algn="ctr" defTabSz="457200" rtl="0" fontAlgn="base">
        <a:spcBef>
          <a:spcPct val="0"/>
        </a:spcBef>
        <a:spcAft>
          <a:spcPct val="0"/>
        </a:spcAft>
        <a:defRPr sz="4400">
          <a:solidFill>
            <a:srgbClr val="FF0000"/>
          </a:solidFill>
          <a:latin typeface="Calibri"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pitchFamily="34" charset="0"/>
          <a:ea typeface="+mn-ea"/>
          <a:cs typeface="+mn-cs"/>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www.gov.uk/make-a-freedom-of-information-request/the-freedom-of-information-act"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s://creativecommons.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eUxUUarTRW4"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2130425"/>
            <a:ext cx="7772400" cy="1470025"/>
          </a:xfrm>
          <a:solidFill>
            <a:schemeClr val="accent3">
              <a:lumMod val="40000"/>
              <a:lumOff val="60000"/>
            </a:schemeClr>
          </a:solidFill>
        </p:spPr>
        <p:txBody>
          <a:bodyPr/>
          <a:lstStyle/>
          <a:p>
            <a:pPr eaLnBrk="1" hangingPunct="1"/>
            <a:r>
              <a:rPr lang="en-US" altLang="en-US" b="1" dirty="0" smtClean="0">
                <a:effectLst>
                  <a:outerShdw blurRad="38100" dist="38100" dir="2700000" algn="tl">
                    <a:srgbClr val="000000">
                      <a:alpha val="43137"/>
                    </a:srgbClr>
                  </a:outerShdw>
                </a:effectLst>
                <a:latin typeface="Calibri" pitchFamily="34" charset="0"/>
              </a:rPr>
              <a:t>Computer System</a:t>
            </a:r>
          </a:p>
        </p:txBody>
      </p:sp>
      <p:sp>
        <p:nvSpPr>
          <p:cNvPr id="3075" name="Subtitle 2"/>
          <p:cNvSpPr>
            <a:spLocks noGrp="1"/>
          </p:cNvSpPr>
          <p:nvPr>
            <p:ph type="subTitle" idx="1"/>
          </p:nvPr>
        </p:nvSpPr>
        <p:spPr>
          <a:xfrm>
            <a:off x="1389063" y="3886200"/>
            <a:ext cx="6526212" cy="1752600"/>
          </a:xfrm>
          <a:solidFill>
            <a:schemeClr val="accent3">
              <a:lumMod val="40000"/>
              <a:lumOff val="60000"/>
            </a:schemeClr>
          </a:solidFill>
        </p:spPr>
        <p:txBody>
          <a:bodyPr/>
          <a:lstStyle/>
          <a:p>
            <a:pPr marL="0" indent="0" algn="ctr" eaLnBrk="1" hangingPunct="1">
              <a:buFont typeface="Arial" charset="0"/>
              <a:buNone/>
            </a:pPr>
            <a:r>
              <a:rPr lang="en-US" altLang="en-US" sz="4400" dirty="0" smtClean="0">
                <a:solidFill>
                  <a:srgbClr val="FF0000"/>
                </a:solidFill>
                <a:latin typeface="Calibri" pitchFamily="34" charset="0"/>
              </a:rPr>
              <a:t>1.8 Legal, Ethical and Environmental Issues</a:t>
            </a:r>
          </a:p>
        </p:txBody>
      </p:sp>
      <p:sp>
        <p:nvSpPr>
          <p:cNvPr id="4" name="Footer Placeholder 3"/>
          <p:cNvSpPr txBox="1">
            <a:spLocks/>
          </p:cNvSpPr>
          <p:nvPr/>
        </p:nvSpPr>
        <p:spPr>
          <a:xfrm>
            <a:off x="2024546" y="6210370"/>
            <a:ext cx="5507719" cy="274320"/>
          </a:xfrm>
          <a:prstGeom prst="rect">
            <a:avLst/>
          </a:prstGeom>
          <a:solidFill>
            <a:schemeClr val="accent3">
              <a:lumMod val="40000"/>
              <a:lumOff val="60000"/>
            </a:schemeClr>
          </a:solidFill>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r>
              <a:rPr lang="en-US" sz="1100" dirty="0" err="1" smtClean="0"/>
              <a:t>Mr</a:t>
            </a:r>
            <a:r>
              <a:rPr lang="en-US" sz="1100" dirty="0" smtClean="0"/>
              <a:t> A Jalloh ICT/</a:t>
            </a:r>
            <a:r>
              <a:rPr lang="en-US" sz="1100" dirty="0" err="1" smtClean="0"/>
              <a:t>Computing@MCA</a:t>
            </a:r>
            <a:endParaRPr lang="en-US" sz="1100" dirty="0"/>
          </a:p>
        </p:txBody>
      </p:sp>
    </p:spTree>
    <p:extLst>
      <p:ext uri="{BB962C8B-B14F-4D97-AF65-F5344CB8AC3E}">
        <p14:creationId xmlns:p14="http://schemas.microsoft.com/office/powerpoint/2010/main" val="1407432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solidFill>
            <a:schemeClr val="accent3">
              <a:lumMod val="40000"/>
              <a:lumOff val="60000"/>
            </a:schemeClr>
          </a:solidFill>
        </p:spPr>
        <p:txBody>
          <a:bodyPr/>
          <a:lstStyle/>
          <a:p>
            <a:pPr eaLnBrk="1" hangingPunct="1"/>
            <a:r>
              <a:rPr lang="en-US" altLang="en-US" b="1" dirty="0" smtClean="0">
                <a:effectLst>
                  <a:outerShdw blurRad="38100" dist="38100" dir="2700000" algn="tl">
                    <a:srgbClr val="000000">
                      <a:alpha val="43137"/>
                    </a:srgbClr>
                  </a:outerShdw>
                </a:effectLst>
                <a:latin typeface="Calibri" pitchFamily="34" charset="0"/>
              </a:rPr>
              <a:t>The Computer Misuse Act 1990</a:t>
            </a:r>
          </a:p>
        </p:txBody>
      </p:sp>
      <p:sp>
        <p:nvSpPr>
          <p:cNvPr id="29699" name="Content Placeholder 2"/>
          <p:cNvSpPr>
            <a:spLocks noGrp="1"/>
          </p:cNvSpPr>
          <p:nvPr>
            <p:ph idx="1"/>
          </p:nvPr>
        </p:nvSpPr>
        <p:spPr>
          <a:xfrm>
            <a:off x="485775" y="1447800"/>
            <a:ext cx="8429625" cy="4648200"/>
          </a:xfrm>
        </p:spPr>
        <p:txBody>
          <a:bodyPr/>
          <a:lstStyle/>
          <a:p>
            <a:pPr marL="93663" indent="0" eaLnBrk="1" hangingPunct="1">
              <a:buFont typeface="Arial" charset="0"/>
              <a:buNone/>
            </a:pPr>
            <a:r>
              <a:rPr lang="en-US" altLang="en-US" b="1" dirty="0" smtClean="0">
                <a:latin typeface="Calibri" pitchFamily="34" charset="0"/>
              </a:rPr>
              <a:t>The Computer Misuse Act</a:t>
            </a:r>
            <a:r>
              <a:rPr lang="en-US" altLang="en-US" dirty="0" smtClean="0">
                <a:latin typeface="Calibri" pitchFamily="34" charset="0"/>
              </a:rPr>
              <a:t> became law in 1990 and covers four major offences:</a:t>
            </a:r>
          </a:p>
          <a:p>
            <a:pPr marL="808038" lvl="1" eaLnBrk="1" hangingPunct="1"/>
            <a:r>
              <a:rPr lang="en-US" altLang="en-US" dirty="0" err="1" smtClean="0">
                <a:latin typeface="Calibri" pitchFamily="34" charset="0"/>
              </a:rPr>
              <a:t>Unauthorised</a:t>
            </a:r>
            <a:r>
              <a:rPr lang="en-US" altLang="en-US" dirty="0" smtClean="0">
                <a:latin typeface="Calibri" pitchFamily="34" charset="0"/>
              </a:rPr>
              <a:t> access to computer material;</a:t>
            </a:r>
          </a:p>
          <a:p>
            <a:pPr marL="808038" lvl="1" eaLnBrk="1" hangingPunct="1"/>
            <a:r>
              <a:rPr lang="en-US" altLang="en-US" dirty="0" err="1" smtClean="0">
                <a:latin typeface="Calibri" pitchFamily="34" charset="0"/>
              </a:rPr>
              <a:t>Unauthorised</a:t>
            </a:r>
            <a:r>
              <a:rPr lang="en-US" altLang="en-US" dirty="0" smtClean="0">
                <a:latin typeface="Calibri" pitchFamily="34" charset="0"/>
              </a:rPr>
              <a:t> access with intent to commit or facilitate a crime;</a:t>
            </a:r>
          </a:p>
          <a:p>
            <a:pPr marL="808038" lvl="1" eaLnBrk="1" hangingPunct="1"/>
            <a:r>
              <a:rPr lang="en-US" altLang="en-US" dirty="0" err="1" smtClean="0">
                <a:latin typeface="Calibri" pitchFamily="34" charset="0"/>
              </a:rPr>
              <a:t>Unauthorised</a:t>
            </a:r>
            <a:r>
              <a:rPr lang="en-US" altLang="en-US" dirty="0" smtClean="0">
                <a:latin typeface="Calibri" pitchFamily="34" charset="0"/>
              </a:rPr>
              <a:t> modification of computer material;</a:t>
            </a:r>
          </a:p>
          <a:p>
            <a:pPr marL="808038" lvl="1" eaLnBrk="1" hangingPunct="1"/>
            <a:r>
              <a:rPr lang="en-US" altLang="en-US" dirty="0" smtClean="0">
                <a:latin typeface="Calibri" pitchFamily="34" charset="0"/>
              </a:rPr>
              <a:t>Making, supplying or obtaining anything which can be used in computer misuse offences.</a:t>
            </a:r>
          </a:p>
          <a:p>
            <a:pPr marL="93663" indent="0" eaLnBrk="1" hangingPunct="1"/>
            <a:endParaRPr lang="en-US" altLang="en-US" dirty="0" smtClean="0">
              <a:latin typeface="Calibri" pitchFamily="34" charset="0"/>
            </a:endParaRPr>
          </a:p>
        </p:txBody>
      </p:sp>
      <p:sp>
        <p:nvSpPr>
          <p:cNvPr id="4" name="Footer Placeholder 3"/>
          <p:cNvSpPr txBox="1">
            <a:spLocks/>
          </p:cNvSpPr>
          <p:nvPr/>
        </p:nvSpPr>
        <p:spPr>
          <a:xfrm>
            <a:off x="2024546" y="6210370"/>
            <a:ext cx="5507719" cy="274320"/>
          </a:xfrm>
          <a:prstGeom prst="rect">
            <a:avLst/>
          </a:prstGeom>
          <a:solidFill>
            <a:schemeClr val="accent3">
              <a:lumMod val="40000"/>
              <a:lumOff val="60000"/>
            </a:schemeClr>
          </a:solidFill>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r>
              <a:rPr lang="en-US" sz="1100" dirty="0" err="1" smtClean="0"/>
              <a:t>Mr</a:t>
            </a:r>
            <a:r>
              <a:rPr lang="en-US" sz="1100" dirty="0" smtClean="0"/>
              <a:t> A Jalloh </a:t>
            </a:r>
            <a:r>
              <a:rPr lang="en-US" sz="1100" dirty="0" err="1" smtClean="0"/>
              <a:t>Computing@MCA</a:t>
            </a:r>
            <a:endParaRPr lang="en-US" sz="1100" dirty="0"/>
          </a:p>
        </p:txBody>
      </p:sp>
    </p:spTree>
    <p:extLst>
      <p:ext uri="{BB962C8B-B14F-4D97-AF65-F5344CB8AC3E}">
        <p14:creationId xmlns:p14="http://schemas.microsoft.com/office/powerpoint/2010/main" val="423699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arn(inVertical)">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barn(inVertical)">
                                      <p:cBhvr>
                                        <p:cTn id="12" dur="5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barn(inVertical)">
                                      <p:cBhvr>
                                        <p:cTn id="17" dur="500"/>
                                        <p:tgtEl>
                                          <p:spTgt spid="29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barn(inVertical)">
                                      <p:cBhvr>
                                        <p:cTn id="22" dur="500"/>
                                        <p:tgtEl>
                                          <p:spTgt spid="296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Effect transition="in" filter="barn(inVertical)">
                                      <p:cBhvr>
                                        <p:cTn id="27" dur="5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r>
              <a:rPr lang="en-GB" b="1" dirty="0" smtClean="0">
                <a:effectLst>
                  <a:outerShdw blurRad="38100" dist="38100" dir="2700000" algn="tl">
                    <a:srgbClr val="000000">
                      <a:alpha val="43137"/>
                    </a:srgbClr>
                  </a:outerShdw>
                </a:effectLst>
              </a:rPr>
              <a:t>Activity</a:t>
            </a:r>
            <a:endParaRPr lang="en-GB" b="1" dirty="0">
              <a:effectLst>
                <a:outerShdw blurRad="38100" dist="38100" dir="2700000" algn="tl">
                  <a:srgbClr val="000000">
                    <a:alpha val="43137"/>
                  </a:srgbClr>
                </a:outerShdw>
              </a:effectLst>
            </a:endParaRPr>
          </a:p>
        </p:txBody>
      </p:sp>
      <p:sp>
        <p:nvSpPr>
          <p:cNvPr id="4" name="Text Placeholder 3"/>
          <p:cNvSpPr>
            <a:spLocks noGrp="1"/>
          </p:cNvSpPr>
          <p:nvPr>
            <p:ph idx="1"/>
          </p:nvPr>
        </p:nvSpPr>
        <p:spPr/>
        <p:txBody>
          <a:bodyPr/>
          <a:lstStyle/>
          <a:p>
            <a:pPr marL="514350" lvl="1" indent="-514350">
              <a:spcAft>
                <a:spcPts val="1200"/>
              </a:spcAft>
              <a:buFont typeface="+mj-lt"/>
              <a:buAutoNum type="arabicPeriod"/>
            </a:pPr>
            <a:r>
              <a:rPr lang="en-GB" sz="3200" dirty="0" smtClean="0">
                <a:latin typeface="+mn-lt"/>
              </a:rPr>
              <a:t>Find </a:t>
            </a:r>
            <a:r>
              <a:rPr lang="en-GB" sz="3200" dirty="0">
                <a:latin typeface="+mn-lt"/>
              </a:rPr>
              <a:t>out what </a:t>
            </a:r>
            <a:r>
              <a:rPr lang="en-GB" sz="3200" dirty="0"/>
              <a:t>Copyright Designs and Patents Act </a:t>
            </a:r>
            <a:r>
              <a:rPr lang="en-GB" sz="3200" dirty="0" smtClean="0"/>
              <a:t>1988 is</a:t>
            </a:r>
            <a:r>
              <a:rPr lang="en-GB" sz="3200" dirty="0" smtClean="0">
                <a:latin typeface="+mn-lt"/>
              </a:rPr>
              <a:t> and what its cover</a:t>
            </a:r>
          </a:p>
          <a:p>
            <a:pPr marL="0" lvl="1" indent="0">
              <a:spcAft>
                <a:spcPts val="1200"/>
              </a:spcAft>
              <a:buNone/>
            </a:pPr>
            <a:endParaRPr lang="en-GB" sz="3200" dirty="0"/>
          </a:p>
        </p:txBody>
      </p:sp>
    </p:spTree>
    <p:extLst>
      <p:ext uri="{BB962C8B-B14F-4D97-AF65-F5344CB8AC3E}">
        <p14:creationId xmlns:p14="http://schemas.microsoft.com/office/powerpoint/2010/main" val="1164190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solidFill>
            <a:schemeClr val="accent3">
              <a:lumMod val="40000"/>
              <a:lumOff val="60000"/>
            </a:schemeClr>
          </a:solidFill>
        </p:spPr>
        <p:txBody>
          <a:bodyPr/>
          <a:lstStyle/>
          <a:p>
            <a:pPr eaLnBrk="1" hangingPunct="1"/>
            <a:r>
              <a:rPr lang="en-US" altLang="en-US" b="1" dirty="0" smtClean="0">
                <a:effectLst>
                  <a:outerShdw blurRad="38100" dist="38100" dir="2700000" algn="tl">
                    <a:srgbClr val="000000">
                      <a:alpha val="43137"/>
                    </a:srgbClr>
                  </a:outerShdw>
                </a:effectLst>
                <a:latin typeface="Calibri" pitchFamily="34" charset="0"/>
              </a:rPr>
              <a:t>Regulation</a:t>
            </a:r>
          </a:p>
        </p:txBody>
      </p:sp>
      <p:sp>
        <p:nvSpPr>
          <p:cNvPr id="31747" name="Content Placeholder 2"/>
          <p:cNvSpPr>
            <a:spLocks noGrp="1"/>
          </p:cNvSpPr>
          <p:nvPr>
            <p:ph idx="1"/>
          </p:nvPr>
        </p:nvSpPr>
        <p:spPr>
          <a:xfrm>
            <a:off x="457200" y="1187741"/>
            <a:ext cx="8458200" cy="4902665"/>
          </a:xfrm>
        </p:spPr>
        <p:txBody>
          <a:bodyPr/>
          <a:lstStyle/>
          <a:p>
            <a:pPr eaLnBrk="1" hangingPunct="1">
              <a:lnSpc>
                <a:spcPct val="95000"/>
              </a:lnSpc>
              <a:spcAft>
                <a:spcPts val="1200"/>
              </a:spcAft>
              <a:buFont typeface="Arial" charset="0"/>
              <a:buNone/>
            </a:pPr>
            <a:r>
              <a:rPr lang="en-US" altLang="en-US" sz="2200" b="1" dirty="0" smtClean="0">
                <a:latin typeface="Calibri" pitchFamily="34" charset="0"/>
              </a:rPr>
              <a:t>Intellectual Property</a:t>
            </a:r>
          </a:p>
          <a:p>
            <a:pPr eaLnBrk="1" hangingPunct="1">
              <a:lnSpc>
                <a:spcPct val="95000"/>
              </a:lnSpc>
              <a:spcAft>
                <a:spcPts val="1200"/>
              </a:spcAft>
            </a:pPr>
            <a:r>
              <a:rPr lang="en-US" altLang="en-US" sz="2200" dirty="0" smtClean="0">
                <a:latin typeface="Calibri" pitchFamily="34" charset="0"/>
              </a:rPr>
              <a:t>Developers spend a lot of time and money creating applications.  </a:t>
            </a:r>
          </a:p>
          <a:p>
            <a:pPr eaLnBrk="1" hangingPunct="1">
              <a:lnSpc>
                <a:spcPct val="95000"/>
              </a:lnSpc>
              <a:spcAft>
                <a:spcPts val="1200"/>
              </a:spcAft>
            </a:pPr>
            <a:r>
              <a:rPr lang="en-US" altLang="en-US" sz="2200" dirty="0" smtClean="0">
                <a:latin typeface="Calibri" pitchFamily="34" charset="0"/>
              </a:rPr>
              <a:t>If people share this software then the developer will not recoup the costs of development and will not be able to continue developing software.</a:t>
            </a:r>
          </a:p>
          <a:p>
            <a:pPr eaLnBrk="1" hangingPunct="1">
              <a:lnSpc>
                <a:spcPct val="95000"/>
              </a:lnSpc>
              <a:spcAft>
                <a:spcPts val="1200"/>
              </a:spcAft>
            </a:pPr>
            <a:r>
              <a:rPr lang="en-US" altLang="en-US" sz="2200" dirty="0" smtClean="0">
                <a:latin typeface="Calibri" pitchFamily="34" charset="0"/>
              </a:rPr>
              <a:t>Estimates suggest almost half of all software is copied, costing thousands of jobs and billions of pounds in revenue.</a:t>
            </a:r>
          </a:p>
          <a:p>
            <a:pPr eaLnBrk="1" hangingPunct="1">
              <a:lnSpc>
                <a:spcPct val="95000"/>
              </a:lnSpc>
              <a:spcAft>
                <a:spcPts val="1200"/>
              </a:spcAft>
            </a:pPr>
            <a:r>
              <a:rPr lang="en-US" altLang="en-US" sz="2200" dirty="0" smtClean="0">
                <a:latin typeface="Calibri" pitchFamily="34" charset="0"/>
              </a:rPr>
              <a:t>The </a:t>
            </a:r>
            <a:r>
              <a:rPr lang="en-US" altLang="en-US" sz="2200" b="1" dirty="0" smtClean="0">
                <a:latin typeface="Calibri" pitchFamily="34" charset="0"/>
              </a:rPr>
              <a:t>Copyright, Designs and Patents Act</a:t>
            </a:r>
            <a:r>
              <a:rPr lang="en-US" altLang="en-US" sz="2200" dirty="0" smtClean="0">
                <a:latin typeface="Calibri" pitchFamily="34" charset="0"/>
              </a:rPr>
              <a:t> protects intellectual property by making it illegal to copy software or music, images or photographs from the web, or to copy text from web pages to use as your own work.</a:t>
            </a:r>
          </a:p>
        </p:txBody>
      </p:sp>
      <p:sp>
        <p:nvSpPr>
          <p:cNvPr id="4" name="Footer Placeholder 3"/>
          <p:cNvSpPr txBox="1">
            <a:spLocks/>
          </p:cNvSpPr>
          <p:nvPr/>
        </p:nvSpPr>
        <p:spPr>
          <a:xfrm>
            <a:off x="2024546" y="6210370"/>
            <a:ext cx="5507719" cy="274320"/>
          </a:xfrm>
          <a:prstGeom prst="rect">
            <a:avLst/>
          </a:prstGeom>
          <a:solidFill>
            <a:schemeClr val="accent3">
              <a:lumMod val="40000"/>
              <a:lumOff val="60000"/>
            </a:schemeClr>
          </a:solidFill>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r>
              <a:rPr lang="en-US" sz="1100" dirty="0" err="1" smtClean="0"/>
              <a:t>Mr</a:t>
            </a:r>
            <a:r>
              <a:rPr lang="en-US" sz="1100" dirty="0" smtClean="0"/>
              <a:t> A Jalloh </a:t>
            </a:r>
            <a:r>
              <a:rPr lang="en-US" sz="1100" dirty="0" err="1" smtClean="0"/>
              <a:t>Computing@MCA</a:t>
            </a:r>
            <a:endParaRPr lang="en-US" sz="1100" dirty="0"/>
          </a:p>
        </p:txBody>
      </p:sp>
    </p:spTree>
    <p:extLst>
      <p:ext uri="{BB962C8B-B14F-4D97-AF65-F5344CB8AC3E}">
        <p14:creationId xmlns:p14="http://schemas.microsoft.com/office/powerpoint/2010/main" val="19445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747">
                                            <p:bg/>
                                          </p:spTgt>
                                        </p:tgtEl>
                                        <p:attrNameLst>
                                          <p:attrName>style.visibility</p:attrName>
                                        </p:attrNameLst>
                                      </p:cBhvr>
                                      <p:to>
                                        <p:strVal val="visible"/>
                                      </p:to>
                                    </p:set>
                                    <p:animEffect transition="in" filter="barn(inVertical)">
                                      <p:cBhvr>
                                        <p:cTn id="7" dur="500"/>
                                        <p:tgtEl>
                                          <p:spTgt spid="31747">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Effect transition="in" filter="barn(inVertical)">
                                      <p:cBhvr>
                                        <p:cTn id="12" dur="500"/>
                                        <p:tgtEl>
                                          <p:spTgt spid="317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1747">
                                            <p:txEl>
                                              <p:pRg st="1" end="1"/>
                                            </p:txEl>
                                          </p:spTgt>
                                        </p:tgtEl>
                                        <p:attrNameLst>
                                          <p:attrName>style.visibility</p:attrName>
                                        </p:attrNameLst>
                                      </p:cBhvr>
                                      <p:to>
                                        <p:strVal val="visible"/>
                                      </p:to>
                                    </p:set>
                                    <p:animEffect transition="in" filter="barn(inVertical)">
                                      <p:cBhvr>
                                        <p:cTn id="17" dur="500"/>
                                        <p:tgtEl>
                                          <p:spTgt spid="317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1747">
                                            <p:txEl>
                                              <p:pRg st="2" end="2"/>
                                            </p:txEl>
                                          </p:spTgt>
                                        </p:tgtEl>
                                        <p:attrNameLst>
                                          <p:attrName>style.visibility</p:attrName>
                                        </p:attrNameLst>
                                      </p:cBhvr>
                                      <p:to>
                                        <p:strVal val="visible"/>
                                      </p:to>
                                    </p:set>
                                    <p:animEffect transition="in" filter="barn(inVertical)">
                                      <p:cBhvr>
                                        <p:cTn id="22" dur="500"/>
                                        <p:tgtEl>
                                          <p:spTgt spid="3174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1747">
                                            <p:txEl>
                                              <p:pRg st="3" end="3"/>
                                            </p:txEl>
                                          </p:spTgt>
                                        </p:tgtEl>
                                        <p:attrNameLst>
                                          <p:attrName>style.visibility</p:attrName>
                                        </p:attrNameLst>
                                      </p:cBhvr>
                                      <p:to>
                                        <p:strVal val="visible"/>
                                      </p:to>
                                    </p:set>
                                    <p:animEffect transition="in" filter="barn(inVertical)">
                                      <p:cBhvr>
                                        <p:cTn id="27" dur="500"/>
                                        <p:tgtEl>
                                          <p:spTgt spid="3174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1747">
                                            <p:txEl>
                                              <p:pRg st="4" end="4"/>
                                            </p:txEl>
                                          </p:spTgt>
                                        </p:tgtEl>
                                        <p:attrNameLst>
                                          <p:attrName>style.visibility</p:attrName>
                                        </p:attrNameLst>
                                      </p:cBhvr>
                                      <p:to>
                                        <p:strVal val="visible"/>
                                      </p:to>
                                    </p:set>
                                    <p:animEffect transition="in" filter="barn(inVertical)">
                                      <p:cBhvr>
                                        <p:cTn id="32" dur="500"/>
                                        <p:tgtEl>
                                          <p:spTgt spid="317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vert="horz" lIns="91440" tIns="45720" rIns="91440" bIns="45720" rtlCol="0" anchor="ctr">
            <a:noAutofit/>
          </a:bodyPr>
          <a:lstStyle/>
          <a:p>
            <a:pPr marL="361950" lvl="1"/>
            <a:r>
              <a:rPr lang="en-GB" sz="36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Copyright Designs and Patents Act</a:t>
            </a:r>
          </a:p>
        </p:txBody>
      </p:sp>
      <p:sp>
        <p:nvSpPr>
          <p:cNvPr id="3" name="Text Placeholder 2"/>
          <p:cNvSpPr>
            <a:spLocks noGrp="1"/>
          </p:cNvSpPr>
          <p:nvPr>
            <p:ph idx="1"/>
          </p:nvPr>
        </p:nvSpPr>
        <p:spPr/>
        <p:txBody>
          <a:bodyPr/>
          <a:lstStyle/>
          <a:p>
            <a:pPr lvl="0">
              <a:spcAft>
                <a:spcPts val="1200"/>
              </a:spcAft>
            </a:pPr>
            <a:r>
              <a:rPr lang="en-GB" dirty="0" smtClean="0"/>
              <a:t>Protects people’s written, dramatic, musical, film, broadcasts property</a:t>
            </a:r>
          </a:p>
          <a:p>
            <a:pPr lvl="0">
              <a:spcAft>
                <a:spcPts val="1200"/>
              </a:spcAft>
            </a:pPr>
            <a:r>
              <a:rPr lang="en-GB" dirty="0" smtClean="0"/>
              <a:t>Makes it an offence to copy or distribute other people’s intellectual property without permission</a:t>
            </a:r>
          </a:p>
          <a:p>
            <a:pPr lvl="0">
              <a:spcAft>
                <a:spcPts val="1200"/>
              </a:spcAft>
            </a:pPr>
            <a:endParaRPr lang="en-GB" dirty="0" smtClean="0"/>
          </a:p>
          <a:p>
            <a:pPr lvl="0">
              <a:spcAft>
                <a:spcPts val="1200"/>
              </a:spcAft>
            </a:pPr>
            <a:endParaRPr lang="en-GB" dirty="0"/>
          </a:p>
        </p:txBody>
      </p:sp>
    </p:spTree>
    <p:extLst>
      <p:ext uri="{BB962C8B-B14F-4D97-AF65-F5344CB8AC3E}">
        <p14:creationId xmlns:p14="http://schemas.microsoft.com/office/powerpoint/2010/main" val="215573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r>
              <a:rPr lang="en-GB" b="1" dirty="0" smtClean="0">
                <a:effectLst>
                  <a:outerShdw blurRad="38100" dist="38100" dir="2700000" algn="tl">
                    <a:srgbClr val="000000">
                      <a:alpha val="43137"/>
                    </a:srgbClr>
                  </a:outerShdw>
                </a:effectLst>
              </a:rPr>
              <a:t>Activity</a:t>
            </a:r>
            <a:endParaRPr lang="en-GB" b="1" dirty="0">
              <a:effectLst>
                <a:outerShdw blurRad="38100" dist="38100" dir="2700000" algn="tl">
                  <a:srgbClr val="000000">
                    <a:alpha val="43137"/>
                  </a:srgbClr>
                </a:outerShdw>
              </a:effectLst>
            </a:endParaRPr>
          </a:p>
        </p:txBody>
      </p:sp>
      <p:sp>
        <p:nvSpPr>
          <p:cNvPr id="4" name="Text Placeholder 3"/>
          <p:cNvSpPr>
            <a:spLocks noGrp="1"/>
          </p:cNvSpPr>
          <p:nvPr>
            <p:ph idx="1"/>
          </p:nvPr>
        </p:nvSpPr>
        <p:spPr/>
        <p:txBody>
          <a:bodyPr/>
          <a:lstStyle/>
          <a:p>
            <a:pPr marL="514350" lvl="1" indent="-514350">
              <a:spcAft>
                <a:spcPts val="1200"/>
              </a:spcAft>
              <a:buFont typeface="+mj-lt"/>
              <a:buAutoNum type="arabicPeriod"/>
            </a:pPr>
            <a:r>
              <a:rPr lang="en-GB" sz="3200" dirty="0" smtClean="0"/>
              <a:t>Find out what Creative </a:t>
            </a:r>
            <a:r>
              <a:rPr lang="en-GB" sz="3200" dirty="0"/>
              <a:t>Commons </a:t>
            </a:r>
            <a:r>
              <a:rPr lang="en-GB" sz="3200" dirty="0" smtClean="0"/>
              <a:t>Licensing </a:t>
            </a:r>
            <a:r>
              <a:rPr lang="en-GB" sz="3200" dirty="0"/>
              <a:t>is and what its </a:t>
            </a:r>
            <a:r>
              <a:rPr lang="en-GB" sz="3200" dirty="0" smtClean="0"/>
              <a:t>cover</a:t>
            </a:r>
          </a:p>
          <a:p>
            <a:pPr marL="514350" lvl="1" indent="-514350">
              <a:spcAft>
                <a:spcPts val="1200"/>
              </a:spcAft>
              <a:buFont typeface="+mj-lt"/>
              <a:buAutoNum type="arabicPeriod"/>
            </a:pPr>
            <a:r>
              <a:rPr lang="en-GB" sz="3200" dirty="0" smtClean="0"/>
              <a:t>Freedom </a:t>
            </a:r>
            <a:r>
              <a:rPr lang="en-GB" sz="3200" dirty="0"/>
              <a:t>of Information Act </a:t>
            </a:r>
            <a:r>
              <a:rPr lang="en-GB" sz="3200" dirty="0" smtClean="0"/>
              <a:t>2000</a:t>
            </a:r>
            <a:endParaRPr lang="en-GB" sz="3200" dirty="0"/>
          </a:p>
          <a:p>
            <a:pPr marL="514350" lvl="1" indent="-514350">
              <a:spcAft>
                <a:spcPts val="1200"/>
              </a:spcAft>
              <a:buFont typeface="+mj-lt"/>
              <a:buAutoNum type="arabicPeriod"/>
            </a:pPr>
            <a:endParaRPr lang="en-GB" sz="3200" dirty="0"/>
          </a:p>
        </p:txBody>
      </p:sp>
    </p:spTree>
    <p:extLst>
      <p:ext uri="{BB962C8B-B14F-4D97-AF65-F5344CB8AC3E}">
        <p14:creationId xmlns:p14="http://schemas.microsoft.com/office/powerpoint/2010/main" val="273172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vert="horz" lIns="91440" tIns="45720" rIns="91440" bIns="45720" rtlCol="0" anchor="ctr">
            <a:normAutofit/>
          </a:bodyPr>
          <a:lstStyle/>
          <a:p>
            <a:pPr marL="361950" lvl="1"/>
            <a:r>
              <a:rPr lang="en-GB" sz="4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Creative Commons Licence</a:t>
            </a:r>
          </a:p>
        </p:txBody>
      </p:sp>
      <p:sp>
        <p:nvSpPr>
          <p:cNvPr id="3" name="Text Placeholder 2"/>
          <p:cNvSpPr>
            <a:spLocks noGrp="1"/>
          </p:cNvSpPr>
          <p:nvPr>
            <p:ph idx="1"/>
          </p:nvPr>
        </p:nvSpPr>
        <p:spPr>
          <a:xfrm>
            <a:off x="410065" y="1166216"/>
            <a:ext cx="8517118" cy="4959947"/>
          </a:xfrm>
        </p:spPr>
        <p:txBody>
          <a:bodyPr/>
          <a:lstStyle/>
          <a:p>
            <a:pPr lvl="0">
              <a:spcBef>
                <a:spcPts val="600"/>
              </a:spcBef>
              <a:spcAft>
                <a:spcPts val="600"/>
              </a:spcAft>
            </a:pPr>
            <a:r>
              <a:rPr lang="en-GB" dirty="0" smtClean="0"/>
              <a:t>Allows people with protected work to allow free distribution of the work</a:t>
            </a:r>
          </a:p>
          <a:p>
            <a:pPr lvl="0">
              <a:spcBef>
                <a:spcPts val="600"/>
              </a:spcBef>
              <a:spcAft>
                <a:spcPts val="600"/>
              </a:spcAft>
            </a:pPr>
            <a:r>
              <a:rPr lang="en-GB" dirty="0" smtClean="0"/>
              <a:t>They may want to do this to allow say Remixing of their songs</a:t>
            </a:r>
          </a:p>
          <a:p>
            <a:pPr lvl="0">
              <a:spcBef>
                <a:spcPts val="600"/>
              </a:spcBef>
              <a:spcAft>
                <a:spcPts val="600"/>
              </a:spcAft>
            </a:pPr>
            <a:r>
              <a:rPr lang="en-GB" dirty="0" smtClean="0"/>
              <a:t>It may be an author wants other people to edit and improve their book.</a:t>
            </a:r>
          </a:p>
          <a:p>
            <a:pPr lvl="0">
              <a:spcBef>
                <a:spcPts val="600"/>
              </a:spcBef>
              <a:spcAft>
                <a:spcPts val="600"/>
              </a:spcAft>
            </a:pPr>
            <a:r>
              <a:rPr lang="en-GB" dirty="0" smtClean="0"/>
              <a:t>They may allow Commercial, or non-Commercial use of their work</a:t>
            </a:r>
          </a:p>
          <a:p>
            <a:pPr lvl="0">
              <a:spcBef>
                <a:spcPts val="600"/>
              </a:spcBef>
              <a:spcAft>
                <a:spcPts val="600"/>
              </a:spcAft>
            </a:pPr>
            <a:endParaRPr lang="en-GB" dirty="0" smtClean="0"/>
          </a:p>
          <a:p>
            <a:pPr lvl="0">
              <a:spcBef>
                <a:spcPts val="600"/>
              </a:spcBef>
              <a:spcAft>
                <a:spcPts val="600"/>
              </a:spcAft>
            </a:pPr>
            <a:endParaRPr lang="en-GB" dirty="0"/>
          </a:p>
        </p:txBody>
      </p:sp>
    </p:spTree>
    <p:extLst>
      <p:ext uri="{BB962C8B-B14F-4D97-AF65-F5344CB8AC3E}">
        <p14:creationId xmlns:p14="http://schemas.microsoft.com/office/powerpoint/2010/main" val="222208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r>
              <a:rPr lang="en-GB" b="1" dirty="0" smtClean="0">
                <a:effectLst>
                  <a:outerShdw blurRad="38100" dist="38100" dir="2700000" algn="tl">
                    <a:srgbClr val="000000">
                      <a:alpha val="43137"/>
                    </a:srgbClr>
                  </a:outerShdw>
                </a:effectLst>
              </a:rPr>
              <a:t>Activity</a:t>
            </a:r>
            <a:endParaRPr lang="en-GB" b="1" dirty="0">
              <a:effectLst>
                <a:outerShdw blurRad="38100" dist="38100" dir="2700000" algn="tl">
                  <a:srgbClr val="000000">
                    <a:alpha val="43137"/>
                  </a:srgbClr>
                </a:outerShdw>
              </a:effectLst>
            </a:endParaRPr>
          </a:p>
        </p:txBody>
      </p:sp>
      <p:sp>
        <p:nvSpPr>
          <p:cNvPr id="4" name="Text Placeholder 3"/>
          <p:cNvSpPr>
            <a:spLocks noGrp="1"/>
          </p:cNvSpPr>
          <p:nvPr>
            <p:ph idx="1"/>
          </p:nvPr>
        </p:nvSpPr>
        <p:spPr/>
        <p:txBody>
          <a:bodyPr/>
          <a:lstStyle/>
          <a:p>
            <a:pPr marL="514350" lvl="1" indent="-514350">
              <a:spcAft>
                <a:spcPts val="1200"/>
              </a:spcAft>
              <a:buFont typeface="+mj-lt"/>
              <a:buAutoNum type="arabicPeriod"/>
            </a:pPr>
            <a:r>
              <a:rPr lang="en-GB" sz="3200" dirty="0"/>
              <a:t>Find out what </a:t>
            </a:r>
            <a:r>
              <a:rPr lang="en-GB" sz="3200" dirty="0" smtClean="0"/>
              <a:t>Freedom </a:t>
            </a:r>
            <a:r>
              <a:rPr lang="en-GB" sz="3200" dirty="0"/>
              <a:t>of Information Act </a:t>
            </a:r>
            <a:r>
              <a:rPr lang="en-GB" sz="3200" dirty="0" smtClean="0"/>
              <a:t>2000 is and what the legislation covers</a:t>
            </a:r>
            <a:endParaRPr lang="en-GB" sz="3200" dirty="0"/>
          </a:p>
          <a:p>
            <a:pPr marL="514350" lvl="1" indent="-514350">
              <a:spcAft>
                <a:spcPts val="1200"/>
              </a:spcAft>
              <a:buFont typeface="+mj-lt"/>
              <a:buAutoNum type="arabicPeriod"/>
            </a:pPr>
            <a:endParaRPr lang="en-GB" sz="3200" dirty="0"/>
          </a:p>
        </p:txBody>
      </p:sp>
    </p:spTree>
    <p:extLst>
      <p:ext uri="{BB962C8B-B14F-4D97-AF65-F5344CB8AC3E}">
        <p14:creationId xmlns:p14="http://schemas.microsoft.com/office/powerpoint/2010/main" val="33520585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vert="horz" lIns="91440" tIns="45720" rIns="91440" bIns="45720" rtlCol="0" anchor="ctr">
            <a:normAutofit/>
          </a:bodyPr>
          <a:lstStyle/>
          <a:p>
            <a:pPr marL="361950" lvl="1"/>
            <a:r>
              <a:rPr lang="en-GB" sz="3800" b="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Freedom of Information Act 2000</a:t>
            </a:r>
            <a:endParaRPr lang="en-GB" sz="3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p:cNvSpPr>
            <a:spLocks noGrp="1"/>
          </p:cNvSpPr>
          <p:nvPr>
            <p:ph idx="1"/>
          </p:nvPr>
        </p:nvSpPr>
        <p:spPr>
          <a:xfrm>
            <a:off x="323528" y="1093509"/>
            <a:ext cx="8726204" cy="5269584"/>
          </a:xfrm>
        </p:spPr>
        <p:txBody>
          <a:bodyPr/>
          <a:lstStyle/>
          <a:p>
            <a:pPr lvl="0"/>
            <a:r>
              <a:rPr lang="en-GB" sz="2400" dirty="0" smtClean="0"/>
              <a:t>This allows members of the public to access information that is held by public services</a:t>
            </a:r>
          </a:p>
          <a:p>
            <a:pPr lvl="0"/>
            <a:r>
              <a:rPr lang="en-GB" sz="2400" dirty="0" smtClean="0"/>
              <a:t>Public services may include:</a:t>
            </a:r>
          </a:p>
          <a:p>
            <a:pPr lvl="0"/>
            <a:endParaRPr lang="en-GB" sz="2400" dirty="0" smtClean="0"/>
          </a:p>
          <a:p>
            <a:pPr lvl="0"/>
            <a:endParaRPr lang="en-GB" sz="2400" dirty="0" smtClean="0"/>
          </a:p>
          <a:p>
            <a:endParaRPr lang="en-GB" sz="2400" dirty="0" smtClean="0">
              <a:cs typeface="Arial" panose="020B0604020202020204" pitchFamily="34" charset="0"/>
            </a:endParaRPr>
          </a:p>
          <a:p>
            <a:endParaRPr lang="en-GB" sz="2400" dirty="0">
              <a:cs typeface="Arial" panose="020B0604020202020204" pitchFamily="34" charset="0"/>
            </a:endParaRPr>
          </a:p>
          <a:p>
            <a:r>
              <a:rPr lang="en-GB" sz="2400" dirty="0" smtClean="0">
                <a:cs typeface="Arial" panose="020B0604020202020204" pitchFamily="34" charset="0"/>
              </a:rPr>
              <a:t>Public </a:t>
            </a:r>
            <a:r>
              <a:rPr lang="en-GB" sz="2400" dirty="0">
                <a:cs typeface="Arial" panose="020B0604020202020204" pitchFamily="34" charset="0"/>
              </a:rPr>
              <a:t>Services are required to publish information under </a:t>
            </a:r>
            <a:br>
              <a:rPr lang="en-GB" sz="2400" dirty="0">
                <a:cs typeface="Arial" panose="020B0604020202020204" pitchFamily="34" charset="0"/>
              </a:rPr>
            </a:br>
            <a:r>
              <a:rPr lang="en-GB" sz="2400" dirty="0">
                <a:cs typeface="Arial" panose="020B0604020202020204" pitchFamily="34" charset="0"/>
              </a:rPr>
              <a:t>this Act</a:t>
            </a:r>
          </a:p>
          <a:p>
            <a:r>
              <a:rPr lang="en-GB" sz="2400" dirty="0">
                <a:cs typeface="Arial" panose="020B0604020202020204" pitchFamily="34" charset="0"/>
              </a:rPr>
              <a:t>Members of the public can request information under this </a:t>
            </a:r>
            <a:r>
              <a:rPr lang="en-GB" sz="2400" dirty="0" smtClean="0">
                <a:cs typeface="Arial" panose="020B0604020202020204" pitchFamily="34" charset="0"/>
              </a:rPr>
              <a:t>Act</a:t>
            </a:r>
            <a:endParaRPr lang="en-GB" sz="2400" dirty="0">
              <a:cs typeface="Arial" panose="020B0604020202020204" pitchFamily="34" charset="0"/>
            </a:endParaRPr>
          </a:p>
        </p:txBody>
      </p:sp>
      <p:sp>
        <p:nvSpPr>
          <p:cNvPr id="5" name="Text Placeholder 2"/>
          <p:cNvSpPr txBox="1">
            <a:spLocks/>
          </p:cNvSpPr>
          <p:nvPr/>
        </p:nvSpPr>
        <p:spPr bwMode="auto">
          <a:xfrm>
            <a:off x="870519" y="2798992"/>
            <a:ext cx="7443922"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200" i="1" dirty="0" smtClean="0">
                <a:latin typeface="Arial" panose="020B0604020202020204" pitchFamily="34" charset="0"/>
                <a:cs typeface="Arial" panose="020B0604020202020204" pitchFamily="34" charset="0"/>
              </a:rPr>
              <a:t>Fire</a:t>
            </a:r>
          </a:p>
          <a:p>
            <a:r>
              <a:rPr lang="en-GB" sz="2200" i="1" dirty="0" smtClean="0">
                <a:latin typeface="Arial" panose="020B0604020202020204" pitchFamily="34" charset="0"/>
                <a:cs typeface="Arial" panose="020B0604020202020204" pitchFamily="34" charset="0"/>
              </a:rPr>
              <a:t>Police</a:t>
            </a:r>
          </a:p>
          <a:p>
            <a:r>
              <a:rPr lang="en-GB" sz="2200" i="1" dirty="0" smtClean="0">
                <a:latin typeface="Arial" panose="020B0604020202020204" pitchFamily="34" charset="0"/>
                <a:cs typeface="Arial" panose="020B0604020202020204" pitchFamily="34" charset="0"/>
              </a:rPr>
              <a:t>Telecommunications</a:t>
            </a:r>
          </a:p>
          <a:p>
            <a:pPr marL="0" indent="0">
              <a:buNone/>
            </a:pPr>
            <a:endParaRPr lang="en-GB" sz="2200" i="1" dirty="0" smtClean="0">
              <a:latin typeface="Arial" panose="020B0604020202020204" pitchFamily="34" charset="0"/>
              <a:cs typeface="Arial" panose="020B0604020202020204" pitchFamily="34" charset="0"/>
            </a:endParaRPr>
          </a:p>
          <a:p>
            <a:pPr marL="0" indent="0">
              <a:buNone/>
            </a:pPr>
            <a:endParaRPr lang="en-GB" sz="2200" i="1" dirty="0">
              <a:latin typeface="Arial" panose="020B0604020202020204" pitchFamily="34" charset="0"/>
              <a:cs typeface="Arial" panose="020B0604020202020204" pitchFamily="34" charset="0"/>
            </a:endParaRPr>
          </a:p>
          <a:p>
            <a:r>
              <a:rPr lang="en-GB" sz="2200" i="1" dirty="0" smtClean="0">
                <a:latin typeface="Arial" panose="020B0604020202020204" pitchFamily="34" charset="0"/>
                <a:cs typeface="Arial" panose="020B0604020202020204" pitchFamily="34" charset="0"/>
              </a:rPr>
              <a:t>Secondary Schools</a:t>
            </a:r>
          </a:p>
          <a:p>
            <a:r>
              <a:rPr lang="en-GB" sz="2200" i="1" dirty="0" smtClean="0">
                <a:latin typeface="Arial" panose="020B0604020202020204" pitchFamily="34" charset="0"/>
                <a:cs typeface="Arial" panose="020B0604020202020204" pitchFamily="34" charset="0"/>
              </a:rPr>
              <a:t>Town Planning</a:t>
            </a:r>
          </a:p>
          <a:p>
            <a:r>
              <a:rPr lang="en-GB" sz="2200" i="1" dirty="0" smtClean="0">
                <a:latin typeface="Arial" panose="020B0604020202020204" pitchFamily="34" charset="0"/>
                <a:cs typeface="Arial" panose="020B0604020202020204" pitchFamily="34" charset="0"/>
              </a:rPr>
              <a:t>Health Care</a:t>
            </a:r>
          </a:p>
          <a:p>
            <a:endParaRPr lang="en-GB" sz="2200" dirty="0" smtClean="0">
              <a:latin typeface="Arial" panose="020B0604020202020204" pitchFamily="34" charset="0"/>
              <a:cs typeface="Arial" panose="020B0604020202020204" pitchFamily="34" charset="0"/>
            </a:endParaRPr>
          </a:p>
          <a:p>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617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arn(inVertic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vert="horz" lIns="91440" tIns="45720" rIns="91440" bIns="45720" rtlCol="0" anchor="ctr">
            <a:normAutofit/>
          </a:bodyPr>
          <a:lstStyle/>
          <a:p>
            <a:pPr marL="361950" lvl="1"/>
            <a:r>
              <a:rPr lang="en-GB" sz="4400" b="1">
                <a:solidFill>
                  <a:srgbClr val="C00000"/>
                </a:solidFill>
                <a:latin typeface="Arial" panose="020B0604020202020204" pitchFamily="34" charset="0"/>
                <a:cs typeface="Arial" panose="020B0604020202020204" pitchFamily="34" charset="0"/>
              </a:rPr>
              <a:t>Freedom of Information Act</a:t>
            </a:r>
            <a:endParaRPr lang="en-GB" sz="4400" b="1" dirty="0">
              <a:solidFill>
                <a:srgbClr val="C00000"/>
              </a:solidFill>
              <a:latin typeface="Arial" panose="020B0604020202020204" pitchFamily="34" charset="0"/>
              <a:cs typeface="Arial" panose="020B0604020202020204" pitchFamily="34" charset="0"/>
            </a:endParaRPr>
          </a:p>
        </p:txBody>
      </p:sp>
      <p:sp>
        <p:nvSpPr>
          <p:cNvPr id="3" name="Text Placeholder 2"/>
          <p:cNvSpPr>
            <a:spLocks noGrp="1"/>
          </p:cNvSpPr>
          <p:nvPr>
            <p:ph idx="1"/>
          </p:nvPr>
        </p:nvSpPr>
        <p:spPr/>
        <p:txBody>
          <a:bodyPr>
            <a:normAutofit fontScale="92500" lnSpcReduction="20000"/>
          </a:bodyPr>
          <a:lstStyle/>
          <a:p>
            <a:pPr lvl="0"/>
            <a:r>
              <a:rPr lang="en-GB" dirty="0" smtClean="0"/>
              <a:t>Investigate the types of things you could request, and where from using the following link:</a:t>
            </a:r>
          </a:p>
          <a:p>
            <a:pPr lvl="0"/>
            <a:endParaRPr lang="en-GB" dirty="0" smtClean="0"/>
          </a:p>
          <a:p>
            <a:pPr marL="361950" lvl="0" indent="0">
              <a:buNone/>
            </a:pPr>
            <a:r>
              <a:rPr lang="en-GB" dirty="0" smtClean="0">
                <a:hlinkClick r:id="rId2"/>
              </a:rPr>
              <a:t>https://www.gov.uk/make-a-freedom-of-information-request/the-freedom-of-information-act</a:t>
            </a:r>
            <a:endParaRPr lang="en-GB" dirty="0" smtClean="0"/>
          </a:p>
          <a:p>
            <a:pPr lvl="0"/>
            <a:endParaRPr lang="en-GB" dirty="0" smtClean="0"/>
          </a:p>
          <a:p>
            <a:pPr lvl="0"/>
            <a:r>
              <a:rPr lang="en-GB" dirty="0" smtClean="0"/>
              <a:t>What information could you/would you ask for?</a:t>
            </a:r>
          </a:p>
          <a:p>
            <a:pPr lvl="0"/>
            <a:r>
              <a:rPr lang="en-GB" dirty="0" smtClean="0"/>
              <a:t>Is it already published?</a:t>
            </a:r>
          </a:p>
          <a:p>
            <a:pPr lvl="0"/>
            <a:r>
              <a:rPr lang="en-GB" dirty="0" smtClean="0"/>
              <a:t>What would you use that information for?</a:t>
            </a:r>
          </a:p>
          <a:p>
            <a:pPr lvl="0"/>
            <a:r>
              <a:rPr lang="en-GB" dirty="0" smtClean="0"/>
              <a:t>Discuss what you find with the person next to you</a:t>
            </a:r>
          </a:p>
          <a:p>
            <a:pPr lvl="0"/>
            <a:endParaRPr lang="en-GB" dirty="0" smtClean="0"/>
          </a:p>
          <a:p>
            <a:pPr lvl="0"/>
            <a:endParaRPr lang="en-GB" dirty="0"/>
          </a:p>
        </p:txBody>
      </p:sp>
    </p:spTree>
    <p:extLst>
      <p:ext uri="{BB962C8B-B14F-4D97-AF65-F5344CB8AC3E}">
        <p14:creationId xmlns:p14="http://schemas.microsoft.com/office/powerpoint/2010/main" val="171172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vert="horz" lIns="91440" tIns="45720" rIns="91440" bIns="45720" rtlCol="0" anchor="ctr">
            <a:noAutofit/>
          </a:bodyPr>
          <a:lstStyle/>
          <a:p>
            <a:pPr marL="361950" lvl="1"/>
            <a:r>
              <a:rPr lang="en-GB"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Copyright Designs and Patents Act - Activity 2</a:t>
            </a:r>
          </a:p>
        </p:txBody>
      </p:sp>
      <p:sp>
        <p:nvSpPr>
          <p:cNvPr id="3" name="Text Placeholder 2"/>
          <p:cNvSpPr>
            <a:spLocks noGrp="1"/>
          </p:cNvSpPr>
          <p:nvPr>
            <p:ph idx="1"/>
          </p:nvPr>
        </p:nvSpPr>
        <p:spPr/>
        <p:txBody>
          <a:bodyPr/>
          <a:lstStyle/>
          <a:p>
            <a:pPr lvl="0"/>
            <a:r>
              <a:rPr lang="en-GB" dirty="0" smtClean="0"/>
              <a:t>4-types of licences</a:t>
            </a:r>
          </a:p>
          <a:p>
            <a:pPr lvl="0"/>
            <a:r>
              <a:rPr lang="en-GB" dirty="0" smtClean="0">
                <a:hlinkClick r:id="rId2"/>
              </a:rPr>
              <a:t>https://creativecommons.org/</a:t>
            </a:r>
            <a:endParaRPr lang="en-GB" dirty="0" smtClean="0"/>
          </a:p>
          <a:p>
            <a:pPr lvl="0"/>
            <a:r>
              <a:rPr lang="en-GB" dirty="0" smtClean="0"/>
              <a:t>Find out what licences you can get – and what you may use them for</a:t>
            </a:r>
          </a:p>
          <a:p>
            <a:pPr lvl="0"/>
            <a:r>
              <a:rPr lang="en-GB" dirty="0" smtClean="0"/>
              <a:t>Create an A4 poster on one of the licences</a:t>
            </a:r>
          </a:p>
          <a:p>
            <a:pPr lvl="0"/>
            <a:endParaRPr lang="en-GB" dirty="0" smtClean="0"/>
          </a:p>
          <a:p>
            <a:pPr lvl="0"/>
            <a:endParaRPr lang="en-GB" dirty="0"/>
          </a:p>
        </p:txBody>
      </p:sp>
    </p:spTree>
    <p:extLst>
      <p:ext uri="{BB962C8B-B14F-4D97-AF65-F5344CB8AC3E}">
        <p14:creationId xmlns:p14="http://schemas.microsoft.com/office/powerpoint/2010/main" val="2547141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r>
              <a:rPr lang="en-GB" b="1" smtClean="0">
                <a:effectLst>
                  <a:outerShdw blurRad="38100" dist="38100" dir="2700000" algn="tl">
                    <a:srgbClr val="000000">
                      <a:alpha val="43137"/>
                    </a:srgbClr>
                  </a:outerShdw>
                </a:effectLst>
              </a:rPr>
              <a:t>Big Picture</a:t>
            </a:r>
            <a:endParaRPr lang="en-GB" b="1" dirty="0">
              <a:effectLst>
                <a:outerShdw blurRad="38100" dist="38100" dir="2700000" algn="tl">
                  <a:srgbClr val="000000">
                    <a:alpha val="43137"/>
                  </a:srgbClr>
                </a:outerShdw>
              </a:effectLst>
            </a:endParaRPr>
          </a:p>
        </p:txBody>
      </p:sp>
      <p:sp>
        <p:nvSpPr>
          <p:cNvPr id="3" name="Text Placeholder 2"/>
          <p:cNvSpPr>
            <a:spLocks noGrp="1"/>
          </p:cNvSpPr>
          <p:nvPr>
            <p:ph idx="1"/>
          </p:nvPr>
        </p:nvSpPr>
        <p:spPr/>
        <p:txBody>
          <a:bodyPr/>
          <a:lstStyle/>
          <a:p>
            <a:pPr lvl="0"/>
            <a:r>
              <a:rPr lang="en-GB" dirty="0" smtClean="0"/>
              <a:t>Why so much development is occurring?</a:t>
            </a:r>
          </a:p>
          <a:p>
            <a:pPr lvl="0"/>
            <a:r>
              <a:rPr lang="en-GB" dirty="0" smtClean="0"/>
              <a:t>Does this development have any impact on our environment and does it pose any issues to our privacy?</a:t>
            </a:r>
            <a:endParaRPr lang="en-GB" dirty="0"/>
          </a:p>
        </p:txBody>
      </p:sp>
    </p:spTree>
    <p:extLst>
      <p:ext uri="{BB962C8B-B14F-4D97-AF65-F5344CB8AC3E}">
        <p14:creationId xmlns:p14="http://schemas.microsoft.com/office/powerpoint/2010/main" val="317641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vert="horz" lIns="91440" tIns="45720" rIns="91440" bIns="45720" rtlCol="0" anchor="ctr">
            <a:normAutofit/>
          </a:bodyPr>
          <a:lstStyle/>
          <a:p>
            <a:pPr marL="361950" lvl="1"/>
            <a:r>
              <a:rPr lang="en-GB" sz="44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Privacy of Data</a:t>
            </a:r>
            <a:endParaRPr lang="en-GB"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p:cNvSpPr>
            <a:spLocks noGrp="1"/>
          </p:cNvSpPr>
          <p:nvPr>
            <p:ph idx="1"/>
          </p:nvPr>
        </p:nvSpPr>
        <p:spPr>
          <a:xfrm>
            <a:off x="457200" y="1166216"/>
            <a:ext cx="8229600" cy="5451400"/>
          </a:xfrm>
        </p:spPr>
        <p:txBody>
          <a:bodyPr>
            <a:normAutofit fontScale="92500" lnSpcReduction="20000"/>
          </a:bodyPr>
          <a:lstStyle/>
          <a:p>
            <a:pPr lvl="0">
              <a:spcAft>
                <a:spcPts val="600"/>
              </a:spcAft>
            </a:pPr>
            <a:r>
              <a:rPr lang="en-GB" dirty="0" smtClean="0"/>
              <a:t>The internet means that millions of people could potentially access our data</a:t>
            </a:r>
          </a:p>
          <a:p>
            <a:pPr lvl="0">
              <a:spcAft>
                <a:spcPts val="600"/>
              </a:spcAft>
            </a:pPr>
            <a:r>
              <a:rPr lang="en-GB" dirty="0" smtClean="0"/>
              <a:t>The Data Protection Act helps to stop our data being misused… but are we always safe?</a:t>
            </a:r>
          </a:p>
          <a:p>
            <a:pPr lvl="0">
              <a:spcAft>
                <a:spcPts val="600"/>
              </a:spcAft>
            </a:pPr>
            <a:r>
              <a:rPr lang="en-GB" dirty="0" smtClean="0"/>
              <a:t>We often give away key data without realising it:</a:t>
            </a:r>
          </a:p>
          <a:p>
            <a:pPr lvl="1">
              <a:spcAft>
                <a:spcPts val="600"/>
              </a:spcAft>
            </a:pPr>
            <a:r>
              <a:rPr lang="en-GB" dirty="0" smtClean="0"/>
              <a:t>E.g. Ellie98 as a username…</a:t>
            </a:r>
          </a:p>
          <a:p>
            <a:pPr lvl="2">
              <a:spcAft>
                <a:spcPts val="600"/>
              </a:spcAft>
            </a:pPr>
            <a:r>
              <a:rPr lang="en-GB" sz="2200" dirty="0" smtClean="0"/>
              <a:t>May identify you as female</a:t>
            </a:r>
          </a:p>
          <a:p>
            <a:pPr lvl="2">
              <a:spcAft>
                <a:spcPts val="600"/>
              </a:spcAft>
            </a:pPr>
            <a:r>
              <a:rPr lang="en-GB" sz="2200" dirty="0" smtClean="0"/>
              <a:t>May suggest you were born in 1998</a:t>
            </a:r>
          </a:p>
          <a:p>
            <a:pPr marL="914400" lvl="2" indent="0">
              <a:spcAft>
                <a:spcPts val="600"/>
              </a:spcAft>
              <a:buNone/>
            </a:pPr>
            <a:endParaRPr lang="en-GB" dirty="0" smtClean="0"/>
          </a:p>
          <a:p>
            <a:pPr marL="0" indent="0">
              <a:spcAft>
                <a:spcPts val="600"/>
              </a:spcAft>
              <a:buNone/>
            </a:pPr>
            <a:r>
              <a:rPr lang="en-GB" b="1" dirty="0" smtClean="0">
                <a:effectLst>
                  <a:outerShdw blurRad="38100" dist="38100" dir="2700000" algn="tl">
                    <a:srgbClr val="000000">
                      <a:alpha val="43137"/>
                    </a:srgbClr>
                  </a:outerShdw>
                </a:effectLst>
              </a:rPr>
              <a:t>Activity</a:t>
            </a:r>
            <a:r>
              <a:rPr lang="en-GB" dirty="0" smtClean="0"/>
              <a:t> :</a:t>
            </a:r>
          </a:p>
          <a:p>
            <a:pPr lvl="1">
              <a:spcAft>
                <a:spcPts val="600"/>
              </a:spcAft>
            </a:pPr>
            <a:r>
              <a:rPr lang="en-GB" dirty="0" smtClean="0"/>
              <a:t>Discussion:  What bits of data do you put online?  Could they leave you open to attack?</a:t>
            </a:r>
          </a:p>
          <a:p>
            <a:pPr>
              <a:spcAft>
                <a:spcPts val="600"/>
              </a:spcAft>
            </a:pPr>
            <a:endParaRPr lang="en-GB" dirty="0" smtClean="0"/>
          </a:p>
          <a:p>
            <a:pPr lvl="0">
              <a:spcAft>
                <a:spcPts val="600"/>
              </a:spcAft>
            </a:pPr>
            <a:endParaRPr lang="en-GB" dirty="0" smtClean="0"/>
          </a:p>
          <a:p>
            <a:pPr lvl="0">
              <a:spcAft>
                <a:spcPts val="600"/>
              </a:spcAft>
            </a:pPr>
            <a:endParaRPr lang="en-GB" dirty="0"/>
          </a:p>
        </p:txBody>
      </p:sp>
    </p:spTree>
    <p:extLst>
      <p:ext uri="{BB962C8B-B14F-4D97-AF65-F5344CB8AC3E}">
        <p14:creationId xmlns:p14="http://schemas.microsoft.com/office/powerpoint/2010/main" val="306886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arn(inVertical)">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vert="horz" lIns="91440" tIns="45720" rIns="91440" bIns="45720" rtlCol="0" anchor="ctr">
            <a:normAutofit/>
          </a:bodyPr>
          <a:lstStyle/>
          <a:p>
            <a:pPr marL="361950" lvl="1"/>
            <a:r>
              <a:rPr lang="en-GB" sz="4400" b="1" dirty="0">
                <a:latin typeface="Arial" panose="020B0604020202020204" pitchFamily="34" charset="0"/>
                <a:cs typeface="Arial" panose="020B0604020202020204" pitchFamily="34" charset="0"/>
              </a:rPr>
              <a:t>Privacy of Data – Activity 4</a:t>
            </a:r>
          </a:p>
        </p:txBody>
      </p:sp>
      <p:sp>
        <p:nvSpPr>
          <p:cNvPr id="3" name="Text Placeholder 2"/>
          <p:cNvSpPr>
            <a:spLocks noGrp="1"/>
          </p:cNvSpPr>
          <p:nvPr>
            <p:ph idx="1"/>
          </p:nvPr>
        </p:nvSpPr>
        <p:spPr>
          <a:xfrm>
            <a:off x="457200" y="1166216"/>
            <a:ext cx="8229600" cy="5536242"/>
          </a:xfrm>
        </p:spPr>
        <p:txBody>
          <a:bodyPr/>
          <a:lstStyle/>
          <a:p>
            <a:pPr lvl="0"/>
            <a:r>
              <a:rPr lang="en-GB" dirty="0" smtClean="0"/>
              <a:t>James has the following data available publically in different areas:</a:t>
            </a:r>
          </a:p>
          <a:p>
            <a:pPr lvl="0"/>
            <a:endParaRPr lang="en-GB" dirty="0" smtClean="0"/>
          </a:p>
          <a:p>
            <a:endParaRPr lang="en-GB" dirty="0" smtClean="0"/>
          </a:p>
          <a:p>
            <a:pPr lvl="0"/>
            <a:endParaRPr lang="en-GB" dirty="0" smtClean="0"/>
          </a:p>
          <a:p>
            <a:pPr lvl="0"/>
            <a:endParaRPr lang="en-GB" dirty="0"/>
          </a:p>
        </p:txBody>
      </p:sp>
      <p:sp>
        <p:nvSpPr>
          <p:cNvPr id="4" name="TextBox 3"/>
          <p:cNvSpPr txBox="1"/>
          <p:nvPr/>
        </p:nvSpPr>
        <p:spPr>
          <a:xfrm rot="191779">
            <a:off x="677332" y="2800944"/>
            <a:ext cx="2265364" cy="307777"/>
          </a:xfrm>
          <a:prstGeom prst="rect">
            <a:avLst/>
          </a:prstGeom>
          <a:noFill/>
        </p:spPr>
        <p:txBody>
          <a:bodyPr wrap="none" rtlCol="0">
            <a:spAutoFit/>
          </a:bodyPr>
          <a:lstStyle/>
          <a:p>
            <a:r>
              <a:rPr lang="en-GB" sz="1400" b="1" dirty="0" smtClean="0">
                <a:latin typeface="Arial" panose="020B0604020202020204" pitchFamily="34" charset="0"/>
                <a:cs typeface="Arial" panose="020B0604020202020204" pitchFamily="34" charset="0"/>
              </a:rPr>
              <a:t>User Name: </a:t>
            </a:r>
            <a:r>
              <a:rPr lang="en-GB" sz="1400" dirty="0" smtClean="0">
                <a:latin typeface="Arial" panose="020B0604020202020204" pitchFamily="34" charset="0"/>
                <a:cs typeface="Arial" panose="020B0604020202020204" pitchFamily="34" charset="0"/>
              </a:rPr>
              <a:t>JamesF1997</a:t>
            </a:r>
            <a:endParaRPr lang="en-GB" sz="1400" dirty="0">
              <a:latin typeface="Arial" panose="020B0604020202020204" pitchFamily="34" charset="0"/>
              <a:cs typeface="Arial" panose="020B0604020202020204" pitchFamily="34" charset="0"/>
            </a:endParaRPr>
          </a:p>
        </p:txBody>
      </p:sp>
      <p:sp>
        <p:nvSpPr>
          <p:cNvPr id="8" name="TextBox 7"/>
          <p:cNvSpPr txBox="1"/>
          <p:nvPr/>
        </p:nvSpPr>
        <p:spPr>
          <a:xfrm rot="20910977">
            <a:off x="188449" y="3476721"/>
            <a:ext cx="3243132" cy="523220"/>
          </a:xfrm>
          <a:prstGeom prst="rect">
            <a:avLst/>
          </a:prstGeom>
          <a:noFill/>
        </p:spPr>
        <p:txBody>
          <a:bodyPr wrap="square" rtlCol="0">
            <a:spAutoFit/>
          </a:bodyPr>
          <a:lstStyle/>
          <a:p>
            <a:r>
              <a:rPr lang="en-GB" sz="1400" b="1" dirty="0" smtClean="0">
                <a:latin typeface="Arial" panose="020B0604020202020204" pitchFamily="34" charset="0"/>
                <a:cs typeface="Arial" panose="020B0604020202020204" pitchFamily="34" charset="0"/>
              </a:rPr>
              <a:t>Location History</a:t>
            </a:r>
            <a:r>
              <a:rPr lang="en-GB" sz="1400" dirty="0" smtClean="0">
                <a:latin typeface="Arial" panose="020B0604020202020204" pitchFamily="34" charset="0"/>
                <a:cs typeface="Arial" panose="020B0604020202020204" pitchFamily="34" charset="0"/>
              </a:rPr>
              <a:t> through his phone, shows where he checks in</a:t>
            </a:r>
            <a:endParaRPr lang="en-GB" sz="1400" dirty="0">
              <a:latin typeface="Arial" panose="020B0604020202020204" pitchFamily="34" charset="0"/>
              <a:cs typeface="Arial" panose="020B0604020202020204" pitchFamily="34" charset="0"/>
            </a:endParaRPr>
          </a:p>
        </p:txBody>
      </p:sp>
      <p:sp>
        <p:nvSpPr>
          <p:cNvPr id="7" name="TextBox 6"/>
          <p:cNvSpPr txBox="1"/>
          <p:nvPr/>
        </p:nvSpPr>
        <p:spPr>
          <a:xfrm rot="435230">
            <a:off x="6314475" y="2333182"/>
            <a:ext cx="2430475" cy="307777"/>
          </a:xfrm>
          <a:prstGeom prst="rect">
            <a:avLst/>
          </a:prstGeom>
          <a:noFill/>
        </p:spPr>
        <p:txBody>
          <a:bodyPr wrap="none" rtlCol="0">
            <a:spAutoFit/>
          </a:bodyPr>
          <a:lstStyle/>
          <a:p>
            <a:r>
              <a:rPr lang="en-GB" sz="1400" b="1" dirty="0" smtClean="0">
                <a:latin typeface="Arial" panose="020B0604020202020204" pitchFamily="34" charset="0"/>
                <a:cs typeface="Arial" panose="020B0604020202020204" pitchFamily="34" charset="0"/>
              </a:rPr>
              <a:t>His favourite football team</a:t>
            </a:r>
            <a:endParaRPr lang="en-GB" sz="1400" dirty="0">
              <a:latin typeface="Arial" panose="020B0604020202020204" pitchFamily="34" charset="0"/>
              <a:cs typeface="Arial" panose="020B0604020202020204" pitchFamily="34" charset="0"/>
            </a:endParaRPr>
          </a:p>
        </p:txBody>
      </p:sp>
      <p:sp>
        <p:nvSpPr>
          <p:cNvPr id="9" name="TextBox 8"/>
          <p:cNvSpPr txBox="1"/>
          <p:nvPr/>
        </p:nvSpPr>
        <p:spPr>
          <a:xfrm rot="465313">
            <a:off x="6051573" y="4268088"/>
            <a:ext cx="2279771" cy="738664"/>
          </a:xfrm>
          <a:prstGeom prst="rect">
            <a:avLst/>
          </a:prstGeom>
          <a:noFill/>
        </p:spPr>
        <p:txBody>
          <a:bodyPr wrap="square" rtlCol="0">
            <a:spAutoFit/>
          </a:bodyPr>
          <a:lstStyle/>
          <a:p>
            <a:r>
              <a:rPr lang="en-GB" sz="1400" b="1" dirty="0" smtClean="0">
                <a:latin typeface="Arial" panose="020B0604020202020204" pitchFamily="34" charset="0"/>
                <a:cs typeface="Arial" panose="020B0604020202020204" pitchFamily="34" charset="0"/>
              </a:rPr>
              <a:t>Metadata on the photo shows where/when the photo was taken</a:t>
            </a:r>
            <a:endParaRPr lang="en-GB" sz="1400" dirty="0">
              <a:latin typeface="Arial" panose="020B0604020202020204" pitchFamily="34" charset="0"/>
              <a:cs typeface="Arial" panose="020B0604020202020204" pitchFamily="34" charset="0"/>
            </a:endParaRPr>
          </a:p>
        </p:txBody>
      </p:sp>
      <p:sp>
        <p:nvSpPr>
          <p:cNvPr id="11" name="TextBox 10"/>
          <p:cNvSpPr txBox="1"/>
          <p:nvPr/>
        </p:nvSpPr>
        <p:spPr>
          <a:xfrm rot="548787">
            <a:off x="3111370" y="4366330"/>
            <a:ext cx="2150294" cy="523220"/>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James has a public photo on Facebook</a:t>
            </a:r>
            <a:endParaRPr lang="en-GB" sz="1400" dirty="0">
              <a:latin typeface="Arial" panose="020B0604020202020204" pitchFamily="34" charset="0"/>
              <a:cs typeface="Arial" panose="020B0604020202020204" pitchFamily="34" charset="0"/>
            </a:endParaRPr>
          </a:p>
        </p:txBody>
      </p:sp>
      <p:sp>
        <p:nvSpPr>
          <p:cNvPr id="13" name="Text Placeholder 2"/>
          <p:cNvSpPr txBox="1">
            <a:spLocks/>
          </p:cNvSpPr>
          <p:nvPr/>
        </p:nvSpPr>
        <p:spPr bwMode="auto">
          <a:xfrm>
            <a:off x="593889" y="5085184"/>
            <a:ext cx="8092912" cy="122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b="1" dirty="0" smtClean="0"/>
              <a:t>What dangers has James put himself in – and what could you recommend for him to do to protect against any of these risks?</a:t>
            </a:r>
          </a:p>
          <a:p>
            <a:endParaRPr lang="en-GB" sz="2000" b="1" dirty="0" smtClean="0"/>
          </a:p>
          <a:p>
            <a:endParaRPr lang="en-GB" sz="2400" dirty="0" smtClean="0"/>
          </a:p>
          <a:p>
            <a:endParaRPr lang="en-GB" sz="2800" dirty="0" smtClean="0"/>
          </a:p>
          <a:p>
            <a:endParaRPr lang="en-GB" sz="2400" dirty="0"/>
          </a:p>
        </p:txBody>
      </p:sp>
      <p:pic>
        <p:nvPicPr>
          <p:cNvPr id="14" name="Picture 2" descr="Football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48681">
            <a:off x="6149497" y="2650350"/>
            <a:ext cx="2370936" cy="156713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Avat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82590">
            <a:off x="3313467" y="2615722"/>
            <a:ext cx="1711771" cy="1711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45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barn(inVertical)">
                                      <p:cBhvr>
                                        <p:cTn id="4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7" grpId="0"/>
      <p:bldP spid="9"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vert="horz" lIns="91440" tIns="45720" rIns="91440" bIns="45720" rtlCol="0" anchor="ctr">
            <a:normAutofit/>
          </a:bodyPr>
          <a:lstStyle/>
          <a:p>
            <a:pPr marL="361950" lvl="1"/>
            <a:r>
              <a:rPr lang="en-GB"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Privacy of Data – Activity 5</a:t>
            </a:r>
          </a:p>
        </p:txBody>
      </p:sp>
      <p:sp>
        <p:nvSpPr>
          <p:cNvPr id="5" name="Content Placeholder 4"/>
          <p:cNvSpPr>
            <a:spLocks noGrp="1"/>
          </p:cNvSpPr>
          <p:nvPr>
            <p:ph idx="1"/>
          </p:nvPr>
        </p:nvSpPr>
        <p:spPr/>
        <p:txBody>
          <a:bodyPr>
            <a:normAutofit/>
          </a:bodyPr>
          <a:lstStyle/>
          <a:p>
            <a:pPr marL="0" indent="0">
              <a:buNone/>
            </a:pPr>
            <a:r>
              <a:rPr lang="en-GB" sz="2400" b="1" dirty="0"/>
              <a:t>Search for yourself using Google, Bing and one other search engine:</a:t>
            </a:r>
          </a:p>
          <a:p>
            <a:pPr marL="457200" indent="-457200">
              <a:buFont typeface="+mj-lt"/>
              <a:buAutoNum type="arabicPeriod"/>
            </a:pPr>
            <a:r>
              <a:rPr lang="en-GB" sz="2400" dirty="0"/>
              <a:t>List all of the things you find… </a:t>
            </a:r>
            <a:r>
              <a:rPr lang="en-GB" sz="2400" dirty="0" err="1"/>
              <a:t>Inlcude</a:t>
            </a:r>
            <a:endParaRPr lang="en-GB" sz="2400" dirty="0"/>
          </a:p>
          <a:p>
            <a:pPr marL="857250" lvl="1" indent="-457200">
              <a:buFont typeface="+mj-lt"/>
              <a:buAutoNum type="arabicPeriod"/>
            </a:pPr>
            <a:r>
              <a:rPr lang="en-GB" sz="2000" dirty="0"/>
              <a:t>Videos</a:t>
            </a:r>
          </a:p>
          <a:p>
            <a:pPr marL="857250" lvl="1" indent="-457200">
              <a:buFont typeface="+mj-lt"/>
              <a:buAutoNum type="arabicPeriod"/>
            </a:pPr>
            <a:r>
              <a:rPr lang="en-GB" sz="2000" dirty="0"/>
              <a:t>Pictures</a:t>
            </a:r>
          </a:p>
          <a:p>
            <a:pPr marL="857250" lvl="1" indent="-457200">
              <a:buFont typeface="+mj-lt"/>
              <a:buAutoNum type="arabicPeriod"/>
            </a:pPr>
            <a:r>
              <a:rPr lang="en-GB" sz="2000" dirty="0" err="1"/>
              <a:t>Weblinks</a:t>
            </a:r>
            <a:endParaRPr lang="en-GB" sz="2000" dirty="0"/>
          </a:p>
          <a:p>
            <a:pPr marL="857250" lvl="1" indent="-457200">
              <a:buFont typeface="+mj-lt"/>
              <a:buAutoNum type="arabicPeriod"/>
            </a:pPr>
            <a:r>
              <a:rPr lang="en-GB" sz="2000" dirty="0"/>
              <a:t>Usernames</a:t>
            </a:r>
          </a:p>
          <a:p>
            <a:pPr marL="457200" indent="-457200">
              <a:buFont typeface="+mj-lt"/>
              <a:buAutoNum type="arabicPeriod"/>
            </a:pPr>
            <a:r>
              <a:rPr lang="en-GB" sz="2400" dirty="0"/>
              <a:t>Read the descriptions of the first 20 searches to really see what comes up</a:t>
            </a:r>
          </a:p>
          <a:p>
            <a:pPr marL="457200" indent="-457200">
              <a:buFont typeface="+mj-lt"/>
              <a:buAutoNum type="arabicPeriod"/>
            </a:pPr>
            <a:r>
              <a:rPr lang="en-GB" sz="2400" dirty="0"/>
              <a:t>Could you build a profile about yourself, simply through searching your name?</a:t>
            </a:r>
          </a:p>
          <a:p>
            <a:endParaRPr lang="en-GB" sz="2000" b="1" dirty="0"/>
          </a:p>
          <a:p>
            <a:endParaRPr lang="en-GB" sz="2400" dirty="0"/>
          </a:p>
          <a:p>
            <a:endParaRPr lang="en-GB" sz="2800" dirty="0"/>
          </a:p>
          <a:p>
            <a:endParaRPr lang="en-GB" sz="2400" dirty="0"/>
          </a:p>
          <a:p>
            <a:endParaRPr lang="en-GB" dirty="0"/>
          </a:p>
        </p:txBody>
      </p:sp>
      <p:pic>
        <p:nvPicPr>
          <p:cNvPr id="2050" name="Picture 2" descr="Tool 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9362" y="3164582"/>
            <a:ext cx="523875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29966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3"/>
            <a:ext cx="8389938" cy="563792"/>
          </a:xfrm>
          <a:solidFill>
            <a:schemeClr val="accent3">
              <a:lumMod val="40000"/>
              <a:lumOff val="60000"/>
            </a:schemeClr>
          </a:solidFill>
        </p:spPr>
        <p:txBody>
          <a:bodyPr/>
          <a:lstStyle/>
          <a:p>
            <a:r>
              <a:rPr lang="en-GB" sz="3200" b="1" dirty="0" smtClean="0">
                <a:effectLst>
                  <a:outerShdw blurRad="38100" dist="38100" dir="2700000" algn="tl">
                    <a:srgbClr val="000000">
                      <a:alpha val="43137"/>
                    </a:srgbClr>
                  </a:outerShdw>
                </a:effectLst>
              </a:rPr>
              <a:t>Exam Style Questions</a:t>
            </a:r>
            <a:endParaRPr lang="en-GB" sz="3200" b="1" dirty="0">
              <a:effectLst>
                <a:outerShdw blurRad="38100" dist="38100" dir="2700000" algn="tl">
                  <a:srgbClr val="000000">
                    <a:alpha val="43137"/>
                  </a:srgbClr>
                </a:outerShdw>
              </a:effectLst>
            </a:endParaRPr>
          </a:p>
        </p:txBody>
      </p:sp>
      <p:pic>
        <p:nvPicPr>
          <p:cNvPr id="1025" name="Picture 1" descr="p9_01_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1369" y="1983288"/>
            <a:ext cx="4844256" cy="485167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a:xfrm>
            <a:off x="390697" y="607878"/>
            <a:ext cx="8653549" cy="1230447"/>
          </a:xfrm>
        </p:spPr>
        <p:txBody>
          <a:bodyPr/>
          <a:lstStyle/>
          <a:p>
            <a:r>
              <a:rPr lang="en-GB" sz="1800" dirty="0"/>
              <a:t>A law firm currently use a Local Area Network (LAN) linked to a Wide Area Network (WAN</a:t>
            </a:r>
            <a:r>
              <a:rPr lang="en-GB" sz="1800" dirty="0" smtClean="0"/>
              <a:t>).</a:t>
            </a:r>
            <a:r>
              <a:rPr lang="en-GB" sz="1800" dirty="0"/>
              <a:t/>
            </a:r>
            <a:br>
              <a:rPr lang="en-GB" sz="1800" dirty="0"/>
            </a:br>
            <a:r>
              <a:rPr lang="en-GB" sz="1800" dirty="0"/>
              <a:t>Fig. 3 lists some actions that may take place in the law firm's office. Tick (✓) one box in each row to show which legislation applies to each action.</a:t>
            </a:r>
          </a:p>
          <a:p>
            <a:endParaRPr lang="en-GB" sz="1800" dirty="0"/>
          </a:p>
        </p:txBody>
      </p:sp>
    </p:spTree>
    <p:extLst>
      <p:ext uri="{BB962C8B-B14F-4D97-AF65-F5344CB8AC3E}">
        <p14:creationId xmlns:p14="http://schemas.microsoft.com/office/powerpoint/2010/main" val="16096685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3"/>
            <a:ext cx="8389938" cy="563792"/>
          </a:xfrm>
          <a:solidFill>
            <a:schemeClr val="accent3">
              <a:lumMod val="40000"/>
              <a:lumOff val="60000"/>
            </a:schemeClr>
          </a:solidFill>
        </p:spPr>
        <p:txBody>
          <a:bodyPr/>
          <a:lstStyle/>
          <a:p>
            <a:r>
              <a:rPr lang="en-GB" sz="3200" b="1" dirty="0" smtClean="0">
                <a:effectLst>
                  <a:outerShdw blurRad="38100" dist="38100" dir="2700000" algn="tl">
                    <a:srgbClr val="000000">
                      <a:alpha val="43137"/>
                    </a:srgbClr>
                  </a:outerShdw>
                </a:effectLst>
              </a:rPr>
              <a:t>Exam Style Questions - Answer</a:t>
            </a:r>
            <a:endParaRPr lang="en-GB" sz="3200" b="1" dirty="0">
              <a:effectLst>
                <a:outerShdw blurRad="38100" dist="38100" dir="2700000" algn="tl">
                  <a:srgbClr val="000000">
                    <a:alpha val="43137"/>
                  </a:srgbClr>
                </a:outerShdw>
              </a:effectLst>
            </a:endParaRPr>
          </a:p>
        </p:txBody>
      </p:sp>
      <p:pic>
        <p:nvPicPr>
          <p:cNvPr id="5" name="Picture 1" descr="p9_01_15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4728" y="671513"/>
            <a:ext cx="5931422" cy="5945396"/>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6"/>
          <p:cNvSpPr/>
          <p:nvPr/>
        </p:nvSpPr>
        <p:spPr>
          <a:xfrm>
            <a:off x="6115050" y="1704975"/>
            <a:ext cx="533400" cy="365444"/>
          </a:xfrm>
          <a:custGeom>
            <a:avLst/>
            <a:gdLst>
              <a:gd name="connsiteX0" fmla="*/ 0 w 533400"/>
              <a:gd name="connsiteY0" fmla="*/ 152400 h 365444"/>
              <a:gd name="connsiteX1" fmla="*/ 171450 w 533400"/>
              <a:gd name="connsiteY1" fmla="*/ 361950 h 365444"/>
              <a:gd name="connsiteX2" fmla="*/ 533400 w 533400"/>
              <a:gd name="connsiteY2" fmla="*/ 0 h 365444"/>
              <a:gd name="connsiteX3" fmla="*/ 533400 w 533400"/>
              <a:gd name="connsiteY3" fmla="*/ 0 h 365444"/>
            </a:gdLst>
            <a:ahLst/>
            <a:cxnLst>
              <a:cxn ang="0">
                <a:pos x="connsiteX0" y="connsiteY0"/>
              </a:cxn>
              <a:cxn ang="0">
                <a:pos x="connsiteX1" y="connsiteY1"/>
              </a:cxn>
              <a:cxn ang="0">
                <a:pos x="connsiteX2" y="connsiteY2"/>
              </a:cxn>
              <a:cxn ang="0">
                <a:pos x="connsiteX3" y="connsiteY3"/>
              </a:cxn>
            </a:cxnLst>
            <a:rect l="l" t="t" r="r" b="b"/>
            <a:pathLst>
              <a:path w="533400" h="365444">
                <a:moveTo>
                  <a:pt x="0" y="152400"/>
                </a:moveTo>
                <a:cubicBezTo>
                  <a:pt x="41275" y="269875"/>
                  <a:pt x="82550" y="387350"/>
                  <a:pt x="171450" y="361950"/>
                </a:cubicBezTo>
                <a:cubicBezTo>
                  <a:pt x="260350" y="336550"/>
                  <a:pt x="533400" y="0"/>
                  <a:pt x="533400" y="0"/>
                </a:cubicBezTo>
                <a:lnTo>
                  <a:pt x="533400" y="0"/>
                </a:lnTo>
              </a:path>
            </a:pathLst>
          </a:cu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Freeform 8"/>
          <p:cNvSpPr/>
          <p:nvPr/>
        </p:nvSpPr>
        <p:spPr>
          <a:xfrm>
            <a:off x="4895850" y="2667000"/>
            <a:ext cx="533400" cy="365444"/>
          </a:xfrm>
          <a:custGeom>
            <a:avLst/>
            <a:gdLst>
              <a:gd name="connsiteX0" fmla="*/ 0 w 533400"/>
              <a:gd name="connsiteY0" fmla="*/ 152400 h 365444"/>
              <a:gd name="connsiteX1" fmla="*/ 171450 w 533400"/>
              <a:gd name="connsiteY1" fmla="*/ 361950 h 365444"/>
              <a:gd name="connsiteX2" fmla="*/ 533400 w 533400"/>
              <a:gd name="connsiteY2" fmla="*/ 0 h 365444"/>
              <a:gd name="connsiteX3" fmla="*/ 533400 w 533400"/>
              <a:gd name="connsiteY3" fmla="*/ 0 h 365444"/>
            </a:gdLst>
            <a:ahLst/>
            <a:cxnLst>
              <a:cxn ang="0">
                <a:pos x="connsiteX0" y="connsiteY0"/>
              </a:cxn>
              <a:cxn ang="0">
                <a:pos x="connsiteX1" y="connsiteY1"/>
              </a:cxn>
              <a:cxn ang="0">
                <a:pos x="connsiteX2" y="connsiteY2"/>
              </a:cxn>
              <a:cxn ang="0">
                <a:pos x="connsiteX3" y="connsiteY3"/>
              </a:cxn>
            </a:cxnLst>
            <a:rect l="l" t="t" r="r" b="b"/>
            <a:pathLst>
              <a:path w="533400" h="365444">
                <a:moveTo>
                  <a:pt x="0" y="152400"/>
                </a:moveTo>
                <a:cubicBezTo>
                  <a:pt x="41275" y="269875"/>
                  <a:pt x="82550" y="387350"/>
                  <a:pt x="171450" y="361950"/>
                </a:cubicBezTo>
                <a:cubicBezTo>
                  <a:pt x="260350" y="336550"/>
                  <a:pt x="533400" y="0"/>
                  <a:pt x="533400" y="0"/>
                </a:cubicBezTo>
                <a:lnTo>
                  <a:pt x="533400" y="0"/>
                </a:lnTo>
              </a:path>
            </a:pathLst>
          </a:cu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Freeform 9"/>
          <p:cNvSpPr/>
          <p:nvPr/>
        </p:nvSpPr>
        <p:spPr>
          <a:xfrm>
            <a:off x="6115050" y="3619130"/>
            <a:ext cx="533400" cy="365444"/>
          </a:xfrm>
          <a:custGeom>
            <a:avLst/>
            <a:gdLst>
              <a:gd name="connsiteX0" fmla="*/ 0 w 533400"/>
              <a:gd name="connsiteY0" fmla="*/ 152400 h 365444"/>
              <a:gd name="connsiteX1" fmla="*/ 171450 w 533400"/>
              <a:gd name="connsiteY1" fmla="*/ 361950 h 365444"/>
              <a:gd name="connsiteX2" fmla="*/ 533400 w 533400"/>
              <a:gd name="connsiteY2" fmla="*/ 0 h 365444"/>
              <a:gd name="connsiteX3" fmla="*/ 533400 w 533400"/>
              <a:gd name="connsiteY3" fmla="*/ 0 h 365444"/>
            </a:gdLst>
            <a:ahLst/>
            <a:cxnLst>
              <a:cxn ang="0">
                <a:pos x="connsiteX0" y="connsiteY0"/>
              </a:cxn>
              <a:cxn ang="0">
                <a:pos x="connsiteX1" y="connsiteY1"/>
              </a:cxn>
              <a:cxn ang="0">
                <a:pos x="connsiteX2" y="connsiteY2"/>
              </a:cxn>
              <a:cxn ang="0">
                <a:pos x="connsiteX3" y="connsiteY3"/>
              </a:cxn>
            </a:cxnLst>
            <a:rect l="l" t="t" r="r" b="b"/>
            <a:pathLst>
              <a:path w="533400" h="365444">
                <a:moveTo>
                  <a:pt x="0" y="152400"/>
                </a:moveTo>
                <a:cubicBezTo>
                  <a:pt x="41275" y="269875"/>
                  <a:pt x="82550" y="387350"/>
                  <a:pt x="171450" y="361950"/>
                </a:cubicBezTo>
                <a:cubicBezTo>
                  <a:pt x="260350" y="336550"/>
                  <a:pt x="533400" y="0"/>
                  <a:pt x="533400" y="0"/>
                </a:cubicBezTo>
                <a:lnTo>
                  <a:pt x="533400" y="0"/>
                </a:lnTo>
              </a:path>
            </a:pathLst>
          </a:cu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Freeform 10"/>
          <p:cNvSpPr/>
          <p:nvPr/>
        </p:nvSpPr>
        <p:spPr>
          <a:xfrm>
            <a:off x="3533775" y="4295775"/>
            <a:ext cx="533400" cy="365444"/>
          </a:xfrm>
          <a:custGeom>
            <a:avLst/>
            <a:gdLst>
              <a:gd name="connsiteX0" fmla="*/ 0 w 533400"/>
              <a:gd name="connsiteY0" fmla="*/ 152400 h 365444"/>
              <a:gd name="connsiteX1" fmla="*/ 171450 w 533400"/>
              <a:gd name="connsiteY1" fmla="*/ 361950 h 365444"/>
              <a:gd name="connsiteX2" fmla="*/ 533400 w 533400"/>
              <a:gd name="connsiteY2" fmla="*/ 0 h 365444"/>
              <a:gd name="connsiteX3" fmla="*/ 533400 w 533400"/>
              <a:gd name="connsiteY3" fmla="*/ 0 h 365444"/>
            </a:gdLst>
            <a:ahLst/>
            <a:cxnLst>
              <a:cxn ang="0">
                <a:pos x="connsiteX0" y="connsiteY0"/>
              </a:cxn>
              <a:cxn ang="0">
                <a:pos x="connsiteX1" y="connsiteY1"/>
              </a:cxn>
              <a:cxn ang="0">
                <a:pos x="connsiteX2" y="connsiteY2"/>
              </a:cxn>
              <a:cxn ang="0">
                <a:pos x="connsiteX3" y="connsiteY3"/>
              </a:cxn>
            </a:cxnLst>
            <a:rect l="l" t="t" r="r" b="b"/>
            <a:pathLst>
              <a:path w="533400" h="365444">
                <a:moveTo>
                  <a:pt x="0" y="152400"/>
                </a:moveTo>
                <a:cubicBezTo>
                  <a:pt x="41275" y="269875"/>
                  <a:pt x="82550" y="387350"/>
                  <a:pt x="171450" y="361950"/>
                </a:cubicBezTo>
                <a:cubicBezTo>
                  <a:pt x="260350" y="336550"/>
                  <a:pt x="533400" y="0"/>
                  <a:pt x="533400" y="0"/>
                </a:cubicBezTo>
                <a:lnTo>
                  <a:pt x="533400" y="0"/>
                </a:lnTo>
              </a:path>
            </a:pathLst>
          </a:cu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Freeform 11"/>
          <p:cNvSpPr/>
          <p:nvPr/>
        </p:nvSpPr>
        <p:spPr>
          <a:xfrm>
            <a:off x="4895850" y="4933950"/>
            <a:ext cx="533400" cy="365444"/>
          </a:xfrm>
          <a:custGeom>
            <a:avLst/>
            <a:gdLst>
              <a:gd name="connsiteX0" fmla="*/ 0 w 533400"/>
              <a:gd name="connsiteY0" fmla="*/ 152400 h 365444"/>
              <a:gd name="connsiteX1" fmla="*/ 171450 w 533400"/>
              <a:gd name="connsiteY1" fmla="*/ 361950 h 365444"/>
              <a:gd name="connsiteX2" fmla="*/ 533400 w 533400"/>
              <a:gd name="connsiteY2" fmla="*/ 0 h 365444"/>
              <a:gd name="connsiteX3" fmla="*/ 533400 w 533400"/>
              <a:gd name="connsiteY3" fmla="*/ 0 h 365444"/>
            </a:gdLst>
            <a:ahLst/>
            <a:cxnLst>
              <a:cxn ang="0">
                <a:pos x="connsiteX0" y="connsiteY0"/>
              </a:cxn>
              <a:cxn ang="0">
                <a:pos x="connsiteX1" y="connsiteY1"/>
              </a:cxn>
              <a:cxn ang="0">
                <a:pos x="connsiteX2" y="connsiteY2"/>
              </a:cxn>
              <a:cxn ang="0">
                <a:pos x="connsiteX3" y="connsiteY3"/>
              </a:cxn>
            </a:cxnLst>
            <a:rect l="l" t="t" r="r" b="b"/>
            <a:pathLst>
              <a:path w="533400" h="365444">
                <a:moveTo>
                  <a:pt x="0" y="152400"/>
                </a:moveTo>
                <a:cubicBezTo>
                  <a:pt x="41275" y="269875"/>
                  <a:pt x="82550" y="387350"/>
                  <a:pt x="171450" y="361950"/>
                </a:cubicBezTo>
                <a:cubicBezTo>
                  <a:pt x="260350" y="336550"/>
                  <a:pt x="533400" y="0"/>
                  <a:pt x="533400" y="0"/>
                </a:cubicBezTo>
                <a:lnTo>
                  <a:pt x="533400" y="0"/>
                </a:lnTo>
              </a:path>
            </a:pathLst>
          </a:cu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Freeform 12"/>
          <p:cNvSpPr/>
          <p:nvPr/>
        </p:nvSpPr>
        <p:spPr>
          <a:xfrm>
            <a:off x="3533775" y="5829300"/>
            <a:ext cx="533400" cy="365444"/>
          </a:xfrm>
          <a:custGeom>
            <a:avLst/>
            <a:gdLst>
              <a:gd name="connsiteX0" fmla="*/ 0 w 533400"/>
              <a:gd name="connsiteY0" fmla="*/ 152400 h 365444"/>
              <a:gd name="connsiteX1" fmla="*/ 171450 w 533400"/>
              <a:gd name="connsiteY1" fmla="*/ 361950 h 365444"/>
              <a:gd name="connsiteX2" fmla="*/ 533400 w 533400"/>
              <a:gd name="connsiteY2" fmla="*/ 0 h 365444"/>
              <a:gd name="connsiteX3" fmla="*/ 533400 w 533400"/>
              <a:gd name="connsiteY3" fmla="*/ 0 h 365444"/>
            </a:gdLst>
            <a:ahLst/>
            <a:cxnLst>
              <a:cxn ang="0">
                <a:pos x="connsiteX0" y="connsiteY0"/>
              </a:cxn>
              <a:cxn ang="0">
                <a:pos x="connsiteX1" y="connsiteY1"/>
              </a:cxn>
              <a:cxn ang="0">
                <a:pos x="connsiteX2" y="connsiteY2"/>
              </a:cxn>
              <a:cxn ang="0">
                <a:pos x="connsiteX3" y="connsiteY3"/>
              </a:cxn>
            </a:cxnLst>
            <a:rect l="l" t="t" r="r" b="b"/>
            <a:pathLst>
              <a:path w="533400" h="365444">
                <a:moveTo>
                  <a:pt x="0" y="152400"/>
                </a:moveTo>
                <a:cubicBezTo>
                  <a:pt x="41275" y="269875"/>
                  <a:pt x="82550" y="387350"/>
                  <a:pt x="171450" y="361950"/>
                </a:cubicBezTo>
                <a:cubicBezTo>
                  <a:pt x="260350" y="336550"/>
                  <a:pt x="533400" y="0"/>
                  <a:pt x="533400" y="0"/>
                </a:cubicBezTo>
                <a:lnTo>
                  <a:pt x="533400" y="0"/>
                </a:lnTo>
              </a:path>
            </a:pathLst>
          </a:cu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5962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3"/>
            <a:ext cx="8389938" cy="563792"/>
          </a:xfrm>
          <a:solidFill>
            <a:schemeClr val="accent3">
              <a:lumMod val="40000"/>
              <a:lumOff val="60000"/>
            </a:schemeClr>
          </a:solidFill>
        </p:spPr>
        <p:txBody>
          <a:bodyPr/>
          <a:lstStyle/>
          <a:p>
            <a:r>
              <a:rPr lang="en-GB" sz="3200" b="1" dirty="0" smtClean="0">
                <a:effectLst>
                  <a:outerShdw blurRad="38100" dist="38100" dir="2700000" algn="tl">
                    <a:srgbClr val="000000">
                      <a:alpha val="43137"/>
                    </a:srgbClr>
                  </a:outerShdw>
                </a:effectLst>
              </a:rPr>
              <a:t>Exam Style Questions – Data Security</a:t>
            </a:r>
            <a:endParaRPr lang="en-GB"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747116"/>
            <a:ext cx="8229600" cy="5520334"/>
          </a:xfrm>
        </p:spPr>
        <p:txBody>
          <a:bodyPr/>
          <a:lstStyle/>
          <a:p>
            <a:pPr marL="0" indent="0">
              <a:spcAft>
                <a:spcPts val="1200"/>
              </a:spcAft>
              <a:buNone/>
            </a:pPr>
            <a:r>
              <a:rPr lang="en-GB" dirty="0"/>
              <a:t>A doctor's surgery stores hundreds of patients' details on its computer network. The surgery is concerned about the security of its patients' sensitive medical </a:t>
            </a:r>
            <a:r>
              <a:rPr lang="en-GB" dirty="0" smtClean="0"/>
              <a:t>data.</a:t>
            </a:r>
            <a:endParaRPr lang="en-GB" dirty="0"/>
          </a:p>
          <a:p>
            <a:pPr marL="0" indent="0">
              <a:spcAft>
                <a:spcPts val="1200"/>
              </a:spcAft>
              <a:buNone/>
            </a:pPr>
            <a:r>
              <a:rPr lang="en-GB" dirty="0" smtClean="0"/>
              <a:t>Staff </a:t>
            </a:r>
            <a:r>
              <a:rPr lang="en-GB" dirty="0"/>
              <a:t>are already required to use strong passwords to protect systems. </a:t>
            </a:r>
            <a:endParaRPr lang="en-GB" dirty="0" smtClean="0"/>
          </a:p>
          <a:p>
            <a:pPr marL="0" indent="0">
              <a:spcAft>
                <a:spcPts val="1200"/>
              </a:spcAft>
              <a:buNone/>
            </a:pPr>
            <a:r>
              <a:rPr lang="en-GB" dirty="0" smtClean="0"/>
              <a:t>Explain</a:t>
            </a:r>
            <a:r>
              <a:rPr lang="en-GB" dirty="0"/>
              <a:t>, with reference to system security, </a:t>
            </a:r>
            <a:r>
              <a:rPr lang="en-GB" b="1" dirty="0"/>
              <a:t>three</a:t>
            </a:r>
            <a:r>
              <a:rPr lang="en-GB" dirty="0"/>
              <a:t> other ways that the surgery could protect the system</a:t>
            </a:r>
            <a:r>
              <a:rPr lang="en-GB" dirty="0" smtClean="0"/>
              <a:t>. </a:t>
            </a:r>
            <a:r>
              <a:rPr lang="en-GB" b="1" dirty="0" smtClean="0"/>
              <a:t>[6 marks]</a:t>
            </a:r>
            <a:endParaRPr lang="en-GB" b="1" dirty="0"/>
          </a:p>
        </p:txBody>
      </p:sp>
    </p:spTree>
    <p:extLst>
      <p:ext uri="{BB962C8B-B14F-4D97-AF65-F5344CB8AC3E}">
        <p14:creationId xmlns:p14="http://schemas.microsoft.com/office/powerpoint/2010/main" val="20660396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3"/>
            <a:ext cx="8389938" cy="563792"/>
          </a:xfrm>
          <a:solidFill>
            <a:schemeClr val="accent3">
              <a:lumMod val="40000"/>
              <a:lumOff val="60000"/>
            </a:schemeClr>
          </a:solidFill>
        </p:spPr>
        <p:txBody>
          <a:bodyPr/>
          <a:lstStyle/>
          <a:p>
            <a:r>
              <a:rPr lang="en-GB" sz="3200" b="1" dirty="0" smtClean="0">
                <a:effectLst>
                  <a:outerShdw blurRad="38100" dist="38100" dir="2700000" algn="tl">
                    <a:srgbClr val="000000">
                      <a:alpha val="43137"/>
                    </a:srgbClr>
                  </a:outerShdw>
                </a:effectLst>
              </a:rPr>
              <a:t>Exam Questions – Data Security Answer 1</a:t>
            </a:r>
            <a:endParaRPr lang="en-GB"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42106" y="569431"/>
            <a:ext cx="8801894" cy="6221894"/>
          </a:xfrm>
        </p:spPr>
        <p:txBody>
          <a:bodyPr/>
          <a:lstStyle/>
          <a:p>
            <a:pPr lvl="0">
              <a:spcAft>
                <a:spcPts val="600"/>
              </a:spcAft>
            </a:pPr>
            <a:r>
              <a:rPr lang="en-GB" sz="2200" dirty="0"/>
              <a:t>Firewall </a:t>
            </a:r>
            <a:r>
              <a:rPr lang="en-GB" sz="2200" dirty="0" smtClean="0"/>
              <a:t>– This will help prevents </a:t>
            </a:r>
            <a:r>
              <a:rPr lang="en-GB" sz="2200" dirty="0"/>
              <a:t>unauthorised </a:t>
            </a:r>
            <a:r>
              <a:rPr lang="en-GB" sz="2200" dirty="0" smtClean="0"/>
              <a:t>access to the network</a:t>
            </a:r>
            <a:endParaRPr lang="en-GB" sz="2200" dirty="0"/>
          </a:p>
          <a:p>
            <a:pPr lvl="0">
              <a:spcAft>
                <a:spcPts val="600"/>
              </a:spcAft>
            </a:pPr>
            <a:r>
              <a:rPr lang="en-GB" sz="2200" dirty="0" smtClean="0"/>
              <a:t>Anti-malware – This will removes </a:t>
            </a:r>
            <a:r>
              <a:rPr lang="en-GB" sz="2200" dirty="0"/>
              <a:t>viruses/spyware from infecting the system </a:t>
            </a:r>
            <a:endParaRPr lang="en-GB" sz="2200" dirty="0"/>
          </a:p>
          <a:p>
            <a:pPr lvl="0">
              <a:spcAft>
                <a:spcPts val="600"/>
              </a:spcAft>
            </a:pPr>
            <a:r>
              <a:rPr lang="en-GB" sz="2200" dirty="0" smtClean="0"/>
              <a:t>Encryption – This ensures that any </a:t>
            </a:r>
            <a:r>
              <a:rPr lang="en-GB" sz="2200" dirty="0"/>
              <a:t>intercepted data is rendered useless </a:t>
            </a:r>
            <a:endParaRPr lang="en-GB" sz="2200" dirty="0" smtClean="0"/>
          </a:p>
          <a:p>
            <a:pPr lvl="0">
              <a:spcAft>
                <a:spcPts val="600"/>
              </a:spcAft>
            </a:pPr>
            <a:r>
              <a:rPr lang="en-GB" sz="2200" dirty="0" smtClean="0"/>
              <a:t>User </a:t>
            </a:r>
            <a:r>
              <a:rPr lang="en-GB" sz="2200" dirty="0"/>
              <a:t>access </a:t>
            </a:r>
            <a:r>
              <a:rPr lang="en-GB" sz="2200" dirty="0" smtClean="0"/>
              <a:t>levels – some users </a:t>
            </a:r>
            <a:r>
              <a:rPr lang="en-GB" sz="2200" dirty="0"/>
              <a:t>have restricted access </a:t>
            </a:r>
            <a:r>
              <a:rPr lang="en-GB" sz="2200" dirty="0" smtClean="0"/>
              <a:t>to some part of the network</a:t>
            </a:r>
          </a:p>
          <a:p>
            <a:pPr lvl="0">
              <a:spcAft>
                <a:spcPts val="600"/>
              </a:spcAft>
            </a:pPr>
            <a:r>
              <a:rPr lang="en-GB" sz="2200" dirty="0" smtClean="0"/>
              <a:t>Network </a:t>
            </a:r>
            <a:r>
              <a:rPr lang="en-GB" sz="2200" dirty="0"/>
              <a:t>policies </a:t>
            </a:r>
            <a:r>
              <a:rPr lang="en-GB" sz="2200" dirty="0" smtClean="0"/>
              <a:t>- Rules </a:t>
            </a:r>
            <a:r>
              <a:rPr lang="en-GB" sz="2200" dirty="0"/>
              <a:t>that define acceptable </a:t>
            </a:r>
            <a:r>
              <a:rPr lang="en-GB" sz="2200" dirty="0" smtClean="0"/>
              <a:t>use of any devices within the network</a:t>
            </a:r>
            <a:endParaRPr lang="en-GB" sz="2200" b="1" dirty="0"/>
          </a:p>
          <a:p>
            <a:pPr marL="0" lvl="0" indent="0">
              <a:spcAft>
                <a:spcPts val="600"/>
              </a:spcAft>
              <a:buNone/>
            </a:pPr>
            <a:r>
              <a:rPr lang="en-GB" sz="2000" b="1" i="1" dirty="0"/>
              <a:t>1 mark to be awarded for each correct type to a maximum of 3 marks. </a:t>
            </a:r>
            <a:endParaRPr lang="en-GB" sz="2000" b="1" i="1" dirty="0" smtClean="0"/>
          </a:p>
          <a:p>
            <a:pPr marL="0" lvl="0" indent="0">
              <a:spcAft>
                <a:spcPts val="600"/>
              </a:spcAft>
              <a:buNone/>
            </a:pPr>
            <a:r>
              <a:rPr lang="en-GB" sz="2000" b="1" i="1" dirty="0" smtClean="0"/>
              <a:t>1 </a:t>
            </a:r>
            <a:r>
              <a:rPr lang="en-GB" sz="2000" b="1" i="1" dirty="0"/>
              <a:t>mark to be awarded for each correct explanation to a maximum of 3 marks</a:t>
            </a:r>
            <a:r>
              <a:rPr lang="en-GB" sz="2000" b="1" i="1" dirty="0" smtClean="0"/>
              <a:t>.</a:t>
            </a:r>
            <a:endParaRPr lang="en-GB" sz="2000" b="1" i="1" dirty="0"/>
          </a:p>
        </p:txBody>
      </p:sp>
    </p:spTree>
    <p:extLst>
      <p:ext uri="{BB962C8B-B14F-4D97-AF65-F5344CB8AC3E}">
        <p14:creationId xmlns:p14="http://schemas.microsoft.com/office/powerpoint/2010/main" val="28705804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3"/>
            <a:ext cx="8389938" cy="563792"/>
          </a:xfrm>
          <a:solidFill>
            <a:schemeClr val="accent3">
              <a:lumMod val="40000"/>
              <a:lumOff val="60000"/>
            </a:schemeClr>
          </a:solidFill>
        </p:spPr>
        <p:txBody>
          <a:bodyPr/>
          <a:lstStyle/>
          <a:p>
            <a:r>
              <a:rPr lang="en-GB" sz="3200" b="1" dirty="0" smtClean="0">
                <a:effectLst>
                  <a:outerShdw blurRad="38100" dist="38100" dir="2700000" algn="tl">
                    <a:srgbClr val="000000">
                      <a:alpha val="43137"/>
                    </a:srgbClr>
                  </a:outerShdw>
                </a:effectLst>
              </a:rPr>
              <a:t>Exam Style Questions – Data Security 2</a:t>
            </a:r>
            <a:endParaRPr lang="en-GB"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747116"/>
            <a:ext cx="8229600" cy="5520334"/>
          </a:xfrm>
        </p:spPr>
        <p:txBody>
          <a:bodyPr/>
          <a:lstStyle/>
          <a:p>
            <a:r>
              <a:rPr lang="en-GB" dirty="0"/>
              <a:t>A doctor's surgery stores hundreds of patients' details on its computer network. The surgery is concerned about the security of its patients' sensitive medical data.</a:t>
            </a:r>
          </a:p>
          <a:p>
            <a:pPr marL="0" indent="0">
              <a:buNone/>
            </a:pPr>
            <a:endParaRPr lang="en-GB" dirty="0" smtClean="0"/>
          </a:p>
          <a:p>
            <a:r>
              <a:rPr lang="en-GB" dirty="0" smtClean="0"/>
              <a:t>Identify </a:t>
            </a:r>
            <a:r>
              <a:rPr lang="en-GB" b="1" dirty="0"/>
              <a:t>three</a:t>
            </a:r>
            <a:r>
              <a:rPr lang="en-GB" dirty="0"/>
              <a:t> errors that the surgery's staff could make, that may endanger the security of the network and outline a procedure that could be put in place to prevent each error</a:t>
            </a:r>
            <a:r>
              <a:rPr lang="en-GB" dirty="0" smtClean="0"/>
              <a:t>. </a:t>
            </a:r>
            <a:r>
              <a:rPr lang="en-GB" b="1" dirty="0" smtClean="0"/>
              <a:t>[6 marks]</a:t>
            </a:r>
            <a:endParaRPr lang="en-GB" b="1" dirty="0"/>
          </a:p>
        </p:txBody>
      </p:sp>
    </p:spTree>
    <p:extLst>
      <p:ext uri="{BB962C8B-B14F-4D97-AF65-F5344CB8AC3E}">
        <p14:creationId xmlns:p14="http://schemas.microsoft.com/office/powerpoint/2010/main" val="33198800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106" y="-17577"/>
            <a:ext cx="8668544" cy="563792"/>
          </a:xfrm>
          <a:solidFill>
            <a:schemeClr val="accent3">
              <a:lumMod val="40000"/>
              <a:lumOff val="60000"/>
            </a:schemeClr>
          </a:solidFill>
        </p:spPr>
        <p:txBody>
          <a:bodyPr/>
          <a:lstStyle/>
          <a:p>
            <a:r>
              <a:rPr lang="en-GB" sz="3200" b="1" dirty="0" smtClean="0">
                <a:effectLst>
                  <a:outerShdw blurRad="38100" dist="38100" dir="2700000" algn="tl">
                    <a:srgbClr val="000000">
                      <a:alpha val="43137"/>
                    </a:srgbClr>
                  </a:outerShdw>
                </a:effectLst>
              </a:rPr>
              <a:t>Exam Questions – Data Security Answers 2</a:t>
            </a:r>
            <a:endParaRPr lang="en-GB"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42106" y="569431"/>
            <a:ext cx="8801894" cy="6221894"/>
          </a:xfrm>
        </p:spPr>
        <p:txBody>
          <a:bodyPr/>
          <a:lstStyle/>
          <a:p>
            <a:pPr lvl="0">
              <a:spcAft>
                <a:spcPts val="600"/>
              </a:spcAft>
            </a:pPr>
            <a:r>
              <a:rPr lang="en-GB" sz="2000" dirty="0"/>
              <a:t>Brings in files via any medium </a:t>
            </a:r>
            <a:r>
              <a:rPr lang="en-GB" sz="2000" dirty="0" smtClean="0"/>
              <a:t>such as USB, CD/DVD ROM</a:t>
            </a:r>
            <a:endParaRPr lang="en-GB" sz="2000" dirty="0"/>
          </a:p>
          <a:p>
            <a:pPr lvl="0">
              <a:spcAft>
                <a:spcPts val="600"/>
              </a:spcAft>
            </a:pPr>
            <a:r>
              <a:rPr lang="en-GB" sz="2000" dirty="0"/>
              <a:t>A</a:t>
            </a:r>
            <a:r>
              <a:rPr lang="en-GB" sz="2000" dirty="0" smtClean="0"/>
              <a:t>llowing/ not stopping </a:t>
            </a:r>
            <a:r>
              <a:rPr lang="en-GB" sz="2000" dirty="0"/>
              <a:t>external devices being used on the network </a:t>
            </a:r>
            <a:endParaRPr lang="en-GB" sz="2000" dirty="0" smtClean="0"/>
          </a:p>
          <a:p>
            <a:pPr lvl="0">
              <a:spcAft>
                <a:spcPts val="600"/>
              </a:spcAft>
            </a:pPr>
            <a:r>
              <a:rPr lang="en-GB" sz="2000" dirty="0" smtClean="0"/>
              <a:t>Downloading </a:t>
            </a:r>
            <a:r>
              <a:rPr lang="en-GB" sz="2000" dirty="0"/>
              <a:t>infected files from the internet </a:t>
            </a:r>
            <a:endParaRPr lang="en-GB" sz="2000" dirty="0"/>
          </a:p>
          <a:p>
            <a:pPr lvl="0">
              <a:spcAft>
                <a:spcPts val="600"/>
              </a:spcAft>
            </a:pPr>
            <a:r>
              <a:rPr lang="en-GB" sz="2000" dirty="0" smtClean="0"/>
              <a:t>Not blocking/restricting </a:t>
            </a:r>
            <a:r>
              <a:rPr lang="en-GB" sz="2000" dirty="0"/>
              <a:t>access </a:t>
            </a:r>
            <a:r>
              <a:rPr lang="en-GB" sz="2000" dirty="0" smtClean="0"/>
              <a:t>insecure </a:t>
            </a:r>
            <a:r>
              <a:rPr lang="en-GB" sz="2000" dirty="0"/>
              <a:t>websites </a:t>
            </a:r>
            <a:endParaRPr lang="en-GB" sz="2000" dirty="0" smtClean="0"/>
          </a:p>
          <a:p>
            <a:pPr lvl="0">
              <a:spcAft>
                <a:spcPts val="600"/>
              </a:spcAft>
            </a:pPr>
            <a:r>
              <a:rPr lang="en-GB" sz="2000" dirty="0" smtClean="0"/>
              <a:t>Allowing </a:t>
            </a:r>
            <a:r>
              <a:rPr lang="en-GB" sz="2000" dirty="0"/>
              <a:t>physical access to the surgery's network </a:t>
            </a:r>
            <a:endParaRPr lang="en-GB" sz="2000" dirty="0" smtClean="0"/>
          </a:p>
          <a:p>
            <a:pPr lvl="0">
              <a:spcAft>
                <a:spcPts val="600"/>
              </a:spcAft>
            </a:pPr>
            <a:r>
              <a:rPr lang="en-GB" sz="2000" dirty="0" smtClean="0"/>
              <a:t>Not locking </a:t>
            </a:r>
            <a:r>
              <a:rPr lang="en-GB" sz="2000" dirty="0"/>
              <a:t>of doors/key cards/any physical security procedure </a:t>
            </a:r>
            <a:endParaRPr lang="en-GB" sz="2000" dirty="0" smtClean="0"/>
          </a:p>
          <a:p>
            <a:pPr lvl="0">
              <a:spcAft>
                <a:spcPts val="600"/>
              </a:spcAft>
            </a:pPr>
            <a:r>
              <a:rPr lang="en-GB" sz="2000" dirty="0" smtClean="0"/>
              <a:t>Sending/sharing </a:t>
            </a:r>
            <a:r>
              <a:rPr lang="en-GB" sz="2000" dirty="0"/>
              <a:t>sensitive data with third parties </a:t>
            </a:r>
            <a:endParaRPr lang="en-GB" sz="2000" dirty="0"/>
          </a:p>
          <a:p>
            <a:pPr lvl="0">
              <a:spcAft>
                <a:spcPts val="600"/>
              </a:spcAft>
            </a:pPr>
            <a:r>
              <a:rPr lang="en-GB" sz="2000" dirty="0" smtClean="0"/>
              <a:t>Not blocking/restricting </a:t>
            </a:r>
            <a:r>
              <a:rPr lang="en-GB" sz="2000" dirty="0"/>
              <a:t>access to USB ports/email/internet/printing </a:t>
            </a:r>
            <a:endParaRPr lang="en-GB" sz="2000" dirty="0"/>
          </a:p>
          <a:p>
            <a:pPr marL="0" lvl="0" indent="0">
              <a:spcAft>
                <a:spcPts val="600"/>
              </a:spcAft>
              <a:buNone/>
            </a:pPr>
            <a:endParaRPr lang="en-GB" sz="2000" b="1" i="1" dirty="0" smtClean="0"/>
          </a:p>
          <a:p>
            <a:pPr marL="0" lvl="0" indent="0">
              <a:spcAft>
                <a:spcPts val="600"/>
              </a:spcAft>
              <a:buNone/>
            </a:pPr>
            <a:r>
              <a:rPr lang="en-GB" sz="2000" b="1" i="1" dirty="0"/>
              <a:t>1 mark to be awarded for each correct identification to a maximum of 3 marks</a:t>
            </a:r>
            <a:r>
              <a:rPr lang="en-GB" sz="2000" b="1" i="1" dirty="0" smtClean="0"/>
              <a:t>.</a:t>
            </a:r>
            <a:r>
              <a:rPr lang="en-GB" sz="2000" b="1" i="1" dirty="0"/>
              <a:t/>
            </a:r>
            <a:br>
              <a:rPr lang="en-GB" sz="2000" b="1" i="1" dirty="0"/>
            </a:br>
            <a:r>
              <a:rPr lang="en-GB" sz="2000" b="1" i="1" dirty="0"/>
              <a:t>1 mark to be awarded for each correct outlining of a procedure to a maximum of 3 marks. </a:t>
            </a:r>
            <a:r>
              <a:rPr lang="en-GB" sz="2000" dirty="0"/>
              <a:t/>
            </a:r>
            <a:br>
              <a:rPr lang="en-GB" sz="2000" dirty="0"/>
            </a:br>
            <a:r>
              <a:rPr lang="en-GB" sz="2000" dirty="0"/>
              <a:t/>
            </a:r>
            <a:br>
              <a:rPr lang="en-GB" sz="2000" dirty="0"/>
            </a:br>
            <a:endParaRPr lang="en-GB" sz="2000" b="1" i="1" dirty="0"/>
          </a:p>
        </p:txBody>
      </p:sp>
    </p:spTree>
    <p:extLst>
      <p:ext uri="{BB962C8B-B14F-4D97-AF65-F5344CB8AC3E}">
        <p14:creationId xmlns:p14="http://schemas.microsoft.com/office/powerpoint/2010/main" val="14120140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r>
              <a:rPr lang="en-GB" b="1" dirty="0" smtClean="0">
                <a:effectLst>
                  <a:outerShdw blurRad="38100" dist="38100" dir="2700000" algn="tl">
                    <a:srgbClr val="000000">
                      <a:alpha val="43137"/>
                    </a:srgbClr>
                  </a:outerShdw>
                </a:effectLst>
              </a:rPr>
              <a:t>Plenary</a:t>
            </a:r>
            <a:endParaRPr lang="en-GB" b="1" dirty="0">
              <a:effectLst>
                <a:outerShdw blurRad="38100" dist="38100" dir="2700000" algn="tl">
                  <a:srgbClr val="000000">
                    <a:alpha val="43137"/>
                  </a:srgbClr>
                </a:outerShdw>
              </a:effectLst>
            </a:endParaRPr>
          </a:p>
        </p:txBody>
      </p:sp>
      <p:sp>
        <p:nvSpPr>
          <p:cNvPr id="3" name="Text Placeholder 2"/>
          <p:cNvSpPr>
            <a:spLocks noGrp="1"/>
          </p:cNvSpPr>
          <p:nvPr>
            <p:ph idx="1"/>
          </p:nvPr>
        </p:nvSpPr>
        <p:spPr/>
        <p:txBody>
          <a:bodyPr/>
          <a:lstStyle/>
          <a:p>
            <a:r>
              <a:rPr lang="en-GB" dirty="0" smtClean="0"/>
              <a:t>Create a Poster on one of the pieces of legislation you have covered</a:t>
            </a:r>
          </a:p>
          <a:p>
            <a:pPr lvl="1">
              <a:buFont typeface="Arial" panose="020B0604020202020204" pitchFamily="34" charset="0"/>
              <a:buChar char="‒"/>
            </a:pPr>
            <a:r>
              <a:rPr lang="en-GB" dirty="0" smtClean="0"/>
              <a:t>Include as much detail as you can</a:t>
            </a:r>
          </a:p>
          <a:p>
            <a:pPr lvl="1">
              <a:buFont typeface="Arial" panose="020B0604020202020204" pitchFamily="34" charset="0"/>
              <a:buChar char="‒"/>
            </a:pPr>
            <a:r>
              <a:rPr lang="en-GB" dirty="0" smtClean="0"/>
              <a:t>Add some pictures!</a:t>
            </a:r>
          </a:p>
          <a:p>
            <a:pPr marL="447675" indent="0">
              <a:buNone/>
            </a:pPr>
            <a:r>
              <a:rPr lang="en-GB" dirty="0" smtClean="0">
                <a:hlinkClick r:id="rId2"/>
              </a:rPr>
              <a:t>https://www.youtube.com/watch?v=eUxUUarTRW4</a:t>
            </a:r>
            <a:r>
              <a:rPr lang="en-GB" dirty="0" smtClean="0"/>
              <a:t> </a:t>
            </a:r>
            <a:endParaRPr lang="en-GB" dirty="0"/>
          </a:p>
        </p:txBody>
      </p:sp>
    </p:spTree>
    <p:extLst>
      <p:ext uri="{BB962C8B-B14F-4D97-AF65-F5344CB8AC3E}">
        <p14:creationId xmlns:p14="http://schemas.microsoft.com/office/powerpoint/2010/main" val="3438547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solidFill>
            <a:schemeClr val="accent3">
              <a:lumMod val="40000"/>
              <a:lumOff val="60000"/>
            </a:schemeClr>
          </a:solidFill>
        </p:spPr>
        <p:txBody>
          <a:bodyPr/>
          <a:lstStyle/>
          <a:p>
            <a:pPr eaLnBrk="1" hangingPunct="1"/>
            <a:r>
              <a:rPr lang="en-US" altLang="en-US" b="1" dirty="0" smtClean="0">
                <a:effectLst>
                  <a:outerShdw blurRad="38100" dist="38100" dir="2700000" algn="tl">
                    <a:srgbClr val="000000">
                      <a:alpha val="43137"/>
                    </a:srgbClr>
                  </a:outerShdw>
                </a:effectLst>
                <a:latin typeface="Calibri" pitchFamily="34" charset="0"/>
              </a:rPr>
              <a:t>Regulation</a:t>
            </a:r>
          </a:p>
        </p:txBody>
      </p:sp>
      <p:sp>
        <p:nvSpPr>
          <p:cNvPr id="25603" name="Content Placeholder 2"/>
          <p:cNvSpPr>
            <a:spLocks noGrp="1"/>
          </p:cNvSpPr>
          <p:nvPr>
            <p:ph idx="1"/>
          </p:nvPr>
        </p:nvSpPr>
        <p:spPr>
          <a:xfrm>
            <a:off x="482600" y="1447800"/>
            <a:ext cx="8458200" cy="4648200"/>
          </a:xfrm>
        </p:spPr>
        <p:txBody>
          <a:bodyPr/>
          <a:lstStyle/>
          <a:p>
            <a:pPr eaLnBrk="1" hangingPunct="1">
              <a:lnSpc>
                <a:spcPct val="90000"/>
              </a:lnSpc>
            </a:pPr>
            <a:r>
              <a:rPr lang="en-US" altLang="en-US" b="1" dirty="0" smtClean="0">
                <a:latin typeface="Calibri" pitchFamily="34" charset="0"/>
              </a:rPr>
              <a:t>IT systems store vast amounts of data</a:t>
            </a:r>
            <a:r>
              <a:rPr lang="en-US" altLang="en-US" dirty="0" smtClean="0">
                <a:latin typeface="Calibri" pitchFamily="34" charset="0"/>
              </a:rPr>
              <a:t> about individuals. </a:t>
            </a:r>
          </a:p>
          <a:p>
            <a:pPr eaLnBrk="1" hangingPunct="1">
              <a:lnSpc>
                <a:spcPct val="90000"/>
              </a:lnSpc>
            </a:pPr>
            <a:r>
              <a:rPr lang="en-US" altLang="en-US" dirty="0" smtClean="0">
                <a:latin typeface="Calibri" pitchFamily="34" charset="0"/>
              </a:rPr>
              <a:t>If this data is not correct then there may be serious consequences:</a:t>
            </a:r>
          </a:p>
          <a:p>
            <a:pPr lvl="1" eaLnBrk="1" hangingPunct="1">
              <a:lnSpc>
                <a:spcPct val="90000"/>
              </a:lnSpc>
            </a:pPr>
            <a:r>
              <a:rPr lang="en-US" altLang="en-US" dirty="0" smtClean="0">
                <a:latin typeface="Calibri" pitchFamily="34" charset="0"/>
              </a:rPr>
              <a:t>If credit information is incorrect, then there may be problems obtaining a mortgage or bank account.</a:t>
            </a:r>
          </a:p>
          <a:p>
            <a:pPr lvl="1" eaLnBrk="1" hangingPunct="1">
              <a:lnSpc>
                <a:spcPct val="90000"/>
              </a:lnSpc>
            </a:pPr>
            <a:r>
              <a:rPr lang="en-US" altLang="en-US" dirty="0" smtClean="0">
                <a:latin typeface="Calibri" pitchFamily="34" charset="0"/>
              </a:rPr>
              <a:t>If an individual is associated incorrectly with a crime, then obtaining employment may be impossible.</a:t>
            </a:r>
          </a:p>
          <a:p>
            <a:pPr eaLnBrk="1" hangingPunct="1">
              <a:lnSpc>
                <a:spcPct val="90000"/>
              </a:lnSpc>
            </a:pPr>
            <a:endParaRPr lang="en-US" altLang="en-US" dirty="0" smtClean="0">
              <a:latin typeface="Calibri" pitchFamily="34" charset="0"/>
            </a:endParaRPr>
          </a:p>
        </p:txBody>
      </p:sp>
      <p:sp>
        <p:nvSpPr>
          <p:cNvPr id="4" name="Footer Placeholder 3"/>
          <p:cNvSpPr txBox="1">
            <a:spLocks/>
          </p:cNvSpPr>
          <p:nvPr/>
        </p:nvSpPr>
        <p:spPr>
          <a:xfrm>
            <a:off x="2024546" y="6210370"/>
            <a:ext cx="5507719" cy="274320"/>
          </a:xfrm>
          <a:prstGeom prst="rect">
            <a:avLst/>
          </a:prstGeom>
          <a:solidFill>
            <a:schemeClr val="accent3">
              <a:lumMod val="40000"/>
              <a:lumOff val="60000"/>
            </a:schemeClr>
          </a:solidFill>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r>
              <a:rPr lang="en-US" sz="1100" dirty="0" err="1" smtClean="0"/>
              <a:t>Mr</a:t>
            </a:r>
            <a:r>
              <a:rPr lang="en-US" sz="1100" dirty="0" smtClean="0"/>
              <a:t> A Jalloh </a:t>
            </a:r>
            <a:r>
              <a:rPr lang="en-US" sz="1100" dirty="0" err="1" smtClean="0"/>
              <a:t>Computing@MCA</a:t>
            </a:r>
            <a:endParaRPr lang="en-US" sz="1100" dirty="0"/>
          </a:p>
        </p:txBody>
      </p:sp>
    </p:spTree>
    <p:extLst>
      <p:ext uri="{BB962C8B-B14F-4D97-AF65-F5344CB8AC3E}">
        <p14:creationId xmlns:p14="http://schemas.microsoft.com/office/powerpoint/2010/main" val="355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arn(inVertical)">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barn(inVertical)">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barn(inVertical)">
                                      <p:cBhvr>
                                        <p:cTn id="17" dur="500"/>
                                        <p:tgtEl>
                                          <p:spTgt spid="25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barn(inVertical)">
                                      <p:cBhvr>
                                        <p:cTn id="22" dur="5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solidFill>
            <a:schemeClr val="accent3">
              <a:lumMod val="40000"/>
              <a:lumOff val="60000"/>
            </a:schemeClr>
          </a:solidFill>
        </p:spPr>
        <p:txBody>
          <a:bodyPr/>
          <a:lstStyle/>
          <a:p>
            <a:pPr eaLnBrk="1" hangingPunct="1"/>
            <a:r>
              <a:rPr lang="en-US" altLang="en-US" b="1" dirty="0" smtClean="0">
                <a:effectLst>
                  <a:outerShdw blurRad="38100" dist="38100" dir="2700000" algn="tl">
                    <a:srgbClr val="000000">
                      <a:alpha val="43137"/>
                    </a:srgbClr>
                  </a:outerShdw>
                </a:effectLst>
                <a:latin typeface="Calibri" pitchFamily="34" charset="0"/>
              </a:rPr>
              <a:t>Regulation</a:t>
            </a:r>
          </a:p>
        </p:txBody>
      </p:sp>
      <p:sp>
        <p:nvSpPr>
          <p:cNvPr id="26627" name="Content Placeholder 2"/>
          <p:cNvSpPr>
            <a:spLocks noGrp="1"/>
          </p:cNvSpPr>
          <p:nvPr>
            <p:ph idx="1"/>
          </p:nvPr>
        </p:nvSpPr>
        <p:spPr>
          <a:xfrm>
            <a:off x="471488" y="1447800"/>
            <a:ext cx="8443912" cy="4648200"/>
          </a:xfrm>
        </p:spPr>
        <p:txBody>
          <a:bodyPr/>
          <a:lstStyle/>
          <a:p>
            <a:pPr marL="0" indent="0" eaLnBrk="1" hangingPunct="1">
              <a:lnSpc>
                <a:spcPct val="90000"/>
              </a:lnSpc>
              <a:buFont typeface="Arial" charset="0"/>
              <a:buNone/>
            </a:pPr>
            <a:r>
              <a:rPr lang="en-US" altLang="en-US" sz="2600" dirty="0" smtClean="0">
                <a:latin typeface="Calibri" pitchFamily="34" charset="0"/>
              </a:rPr>
              <a:t>If data is lost or stolen then there may well be issues with identity theft:</a:t>
            </a:r>
          </a:p>
          <a:p>
            <a:pPr marL="828675" lvl="1" eaLnBrk="1" hangingPunct="1">
              <a:lnSpc>
                <a:spcPct val="90000"/>
              </a:lnSpc>
            </a:pPr>
            <a:r>
              <a:rPr lang="en-US" altLang="en-US" sz="2200" dirty="0" smtClean="0">
                <a:latin typeface="Calibri" pitchFamily="34" charset="0"/>
              </a:rPr>
              <a:t>Following a security breach at an American data broker in 2005, a Connecticut salesman had his identity stolen. The thief bought cars, motorcycles, furniture and other items under the salesman</a:t>
            </a:r>
            <a:r>
              <a:rPr lang="ja-JP" altLang="en-US" sz="2200" dirty="0" smtClean="0">
                <a:latin typeface="Calibri" pitchFamily="34" charset="0"/>
              </a:rPr>
              <a:t>’</a:t>
            </a:r>
            <a:r>
              <a:rPr lang="en-US" altLang="ja-JP" sz="2200" dirty="0" smtClean="0">
                <a:latin typeface="Calibri" pitchFamily="34" charset="0"/>
              </a:rPr>
              <a:t>s name over four months, spending $265,000.</a:t>
            </a:r>
          </a:p>
          <a:p>
            <a:pPr marL="828675" lvl="1" eaLnBrk="1" hangingPunct="1">
              <a:lnSpc>
                <a:spcPct val="90000"/>
              </a:lnSpc>
            </a:pPr>
            <a:r>
              <a:rPr lang="en-US" altLang="en-US" sz="2200" dirty="0" smtClean="0">
                <a:latin typeface="Calibri" pitchFamily="34" charset="0"/>
              </a:rPr>
              <a:t>The victim has spent over 2,000 hours trying to reclaim his life after having his identity stolen.</a:t>
            </a:r>
          </a:p>
          <a:p>
            <a:pPr marL="828675" lvl="1" eaLnBrk="1" hangingPunct="1">
              <a:lnSpc>
                <a:spcPct val="90000"/>
              </a:lnSpc>
            </a:pPr>
            <a:r>
              <a:rPr lang="en-US" altLang="en-US" sz="2200" dirty="0" smtClean="0">
                <a:latin typeface="Calibri" pitchFamily="34" charset="0"/>
              </a:rPr>
              <a:t>There are around 10 million cases of identity theft in the USA every year.</a:t>
            </a:r>
          </a:p>
        </p:txBody>
      </p:sp>
      <p:sp>
        <p:nvSpPr>
          <p:cNvPr id="4" name="Footer Placeholder 3"/>
          <p:cNvSpPr txBox="1">
            <a:spLocks/>
          </p:cNvSpPr>
          <p:nvPr/>
        </p:nvSpPr>
        <p:spPr>
          <a:xfrm>
            <a:off x="2024546" y="6210370"/>
            <a:ext cx="5507719" cy="274320"/>
          </a:xfrm>
          <a:prstGeom prst="rect">
            <a:avLst/>
          </a:prstGeom>
          <a:solidFill>
            <a:schemeClr val="accent3">
              <a:lumMod val="40000"/>
              <a:lumOff val="60000"/>
            </a:schemeClr>
          </a:solidFill>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r>
              <a:rPr lang="en-US" sz="1100" dirty="0" err="1" smtClean="0"/>
              <a:t>Mr</a:t>
            </a:r>
            <a:r>
              <a:rPr lang="en-US" sz="1100" dirty="0" smtClean="0"/>
              <a:t> A Jalloh </a:t>
            </a:r>
            <a:r>
              <a:rPr lang="en-US" sz="1100" dirty="0" err="1" smtClean="0"/>
              <a:t>Computing@MCA</a:t>
            </a:r>
            <a:endParaRPr lang="en-US" sz="1100" dirty="0"/>
          </a:p>
        </p:txBody>
      </p:sp>
    </p:spTree>
    <p:extLst>
      <p:ext uri="{BB962C8B-B14F-4D97-AF65-F5344CB8AC3E}">
        <p14:creationId xmlns:p14="http://schemas.microsoft.com/office/powerpoint/2010/main" val="184666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arn(inVertical)">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barn(inVertical)">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barn(inVertical)">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barn(inVertical)">
                                      <p:cBhvr>
                                        <p:cTn id="22" dur="500"/>
                                        <p:tgtEl>
                                          <p:spTgt spid="26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r>
              <a:rPr lang="en-GB" dirty="0" smtClean="0"/>
              <a:t>Learning Intentions</a:t>
            </a:r>
            <a:endParaRPr lang="en-GB" dirty="0"/>
          </a:p>
        </p:txBody>
      </p:sp>
      <p:sp>
        <p:nvSpPr>
          <p:cNvPr id="3" name="Text Placeholder 2"/>
          <p:cNvSpPr>
            <a:spLocks noGrp="1"/>
          </p:cNvSpPr>
          <p:nvPr>
            <p:ph idx="1"/>
          </p:nvPr>
        </p:nvSpPr>
        <p:spPr>
          <a:xfrm>
            <a:off x="410064" y="1166216"/>
            <a:ext cx="8601959" cy="2953297"/>
          </a:xfrm>
        </p:spPr>
        <p:txBody>
          <a:bodyPr/>
          <a:lstStyle/>
          <a:p>
            <a:r>
              <a:rPr lang="en-GB" dirty="0"/>
              <a:t>Understand the rules and implications of the legislation that is relevant to computer </a:t>
            </a:r>
            <a:r>
              <a:rPr lang="en-GB" dirty="0" smtClean="0"/>
              <a:t>science</a:t>
            </a:r>
          </a:p>
          <a:p>
            <a:pPr marL="0" indent="0">
              <a:buNone/>
            </a:pPr>
            <a:endParaRPr lang="en-GB" dirty="0" smtClean="0"/>
          </a:p>
          <a:p>
            <a:r>
              <a:rPr lang="en-GB" dirty="0" smtClean="0"/>
              <a:t>Understand </a:t>
            </a:r>
            <a:r>
              <a:rPr lang="en-GB" dirty="0"/>
              <a:t>what privacy issue could arise through the use of technology</a:t>
            </a:r>
          </a:p>
          <a:p>
            <a:endParaRPr lang="en-GB" dirty="0"/>
          </a:p>
        </p:txBody>
      </p:sp>
      <p:cxnSp>
        <p:nvCxnSpPr>
          <p:cNvPr id="5" name="Straight Connector 4"/>
          <p:cNvCxnSpPr/>
          <p:nvPr/>
        </p:nvCxnSpPr>
        <p:spPr>
          <a:xfrm>
            <a:off x="410064" y="4383464"/>
            <a:ext cx="8601959" cy="0"/>
          </a:xfrm>
          <a:prstGeom prst="line">
            <a:avLst/>
          </a:prstGeom>
        </p:spPr>
        <p:style>
          <a:lnRef idx="3">
            <a:schemeClr val="accent3"/>
          </a:lnRef>
          <a:fillRef idx="0">
            <a:schemeClr val="accent3"/>
          </a:fillRef>
          <a:effectRef idx="2">
            <a:schemeClr val="accent3"/>
          </a:effectRef>
          <a:fontRef idx="minor">
            <a:schemeClr val="tx1"/>
          </a:fontRef>
        </p:style>
      </p:cxnSp>
      <p:sp>
        <p:nvSpPr>
          <p:cNvPr id="6" name="Rectangle 5"/>
          <p:cNvSpPr/>
          <p:nvPr/>
        </p:nvSpPr>
        <p:spPr>
          <a:xfrm>
            <a:off x="2762061" y="4390783"/>
            <a:ext cx="2592266" cy="707886"/>
          </a:xfrm>
          <a:prstGeom prst="rect">
            <a:avLst/>
          </a:prstGeom>
          <a:noFill/>
        </p:spPr>
        <p:txBody>
          <a:bodyPr wrap="square" lIns="91440" tIns="45720" rIns="91440" bIns="45720">
            <a:spAutoFit/>
          </a:bodyPr>
          <a:lstStyle/>
          <a:p>
            <a:pPr algn="ctr"/>
            <a:r>
              <a:rPr lang="en-US" sz="4000" dirty="0" smtClean="0">
                <a:ln w="0"/>
                <a:effectLst>
                  <a:outerShdw blurRad="38100" dist="19050" dir="2700000" algn="tl" rotWithShape="0">
                    <a:schemeClr val="dk1">
                      <a:alpha val="40000"/>
                    </a:schemeClr>
                  </a:outerShdw>
                </a:effectLst>
              </a:rPr>
              <a:t>Keywords</a:t>
            </a:r>
            <a:endParaRPr lang="en-US" sz="4000" dirty="0">
              <a:ln w="0"/>
              <a:effectLst>
                <a:outerShdw blurRad="38100" dist="19050" dir="2700000" algn="tl" rotWithShape="0">
                  <a:schemeClr val="dk1">
                    <a:alpha val="40000"/>
                  </a:schemeClr>
                </a:outerShdw>
              </a:effectLst>
            </a:endParaRPr>
          </a:p>
        </p:txBody>
      </p:sp>
      <p:sp>
        <p:nvSpPr>
          <p:cNvPr id="8" name="Rectangle 7"/>
          <p:cNvSpPr/>
          <p:nvPr/>
        </p:nvSpPr>
        <p:spPr>
          <a:xfrm>
            <a:off x="1181757" y="5033455"/>
            <a:ext cx="1162498" cy="523220"/>
          </a:xfrm>
          <a:prstGeom prst="rect">
            <a:avLst/>
          </a:prstGeom>
        </p:spPr>
        <p:txBody>
          <a:bodyPr wrap="none">
            <a:spAutoFit/>
          </a:bodyPr>
          <a:lstStyle/>
          <a:p>
            <a:r>
              <a:rPr lang="en-GB" sz="2800" dirty="0"/>
              <a:t>Ethics</a:t>
            </a:r>
          </a:p>
        </p:txBody>
      </p:sp>
      <p:sp>
        <p:nvSpPr>
          <p:cNvPr id="12" name="Rectangle 11"/>
          <p:cNvSpPr/>
          <p:nvPr/>
        </p:nvSpPr>
        <p:spPr>
          <a:xfrm>
            <a:off x="500320" y="6176070"/>
            <a:ext cx="1362874" cy="523220"/>
          </a:xfrm>
          <a:prstGeom prst="rect">
            <a:avLst/>
          </a:prstGeom>
        </p:spPr>
        <p:txBody>
          <a:bodyPr wrap="none">
            <a:spAutoFit/>
          </a:bodyPr>
          <a:lstStyle/>
          <a:p>
            <a:r>
              <a:rPr lang="en-GB" sz="2800" dirty="0"/>
              <a:t>Privacy</a:t>
            </a:r>
          </a:p>
        </p:txBody>
      </p:sp>
      <p:sp>
        <p:nvSpPr>
          <p:cNvPr id="13" name="Rectangle 12"/>
          <p:cNvSpPr/>
          <p:nvPr/>
        </p:nvSpPr>
        <p:spPr>
          <a:xfrm>
            <a:off x="3148562" y="5714752"/>
            <a:ext cx="2084225" cy="523220"/>
          </a:xfrm>
          <a:prstGeom prst="rect">
            <a:avLst/>
          </a:prstGeom>
        </p:spPr>
        <p:txBody>
          <a:bodyPr wrap="none">
            <a:spAutoFit/>
          </a:bodyPr>
          <a:lstStyle/>
          <a:p>
            <a:r>
              <a:rPr lang="en-GB" sz="2800" dirty="0" smtClean="0"/>
              <a:t>Implications</a:t>
            </a:r>
            <a:endParaRPr lang="en-GB" sz="2800" dirty="0"/>
          </a:p>
        </p:txBody>
      </p:sp>
      <p:sp>
        <p:nvSpPr>
          <p:cNvPr id="14" name="Rectangle 13"/>
          <p:cNvSpPr/>
          <p:nvPr/>
        </p:nvSpPr>
        <p:spPr>
          <a:xfrm>
            <a:off x="6683704" y="6206665"/>
            <a:ext cx="1906291" cy="523220"/>
          </a:xfrm>
          <a:prstGeom prst="rect">
            <a:avLst/>
          </a:prstGeom>
        </p:spPr>
        <p:txBody>
          <a:bodyPr wrap="none">
            <a:spAutoFit/>
          </a:bodyPr>
          <a:lstStyle/>
          <a:p>
            <a:r>
              <a:rPr lang="en-GB" sz="2800" dirty="0" smtClean="0"/>
              <a:t>Legislation</a:t>
            </a:r>
            <a:endParaRPr lang="en-GB" sz="2800" dirty="0"/>
          </a:p>
        </p:txBody>
      </p:sp>
      <p:sp>
        <p:nvSpPr>
          <p:cNvPr id="4" name="Rectangle 3"/>
          <p:cNvSpPr/>
          <p:nvPr/>
        </p:nvSpPr>
        <p:spPr>
          <a:xfrm>
            <a:off x="6054937" y="5296959"/>
            <a:ext cx="2204450" cy="523220"/>
          </a:xfrm>
          <a:prstGeom prst="rect">
            <a:avLst/>
          </a:prstGeom>
        </p:spPr>
        <p:txBody>
          <a:bodyPr wrap="none">
            <a:spAutoFit/>
          </a:bodyPr>
          <a:lstStyle/>
          <a:p>
            <a:pPr lvl="0"/>
            <a:r>
              <a:rPr lang="en-GB" sz="2800" dirty="0"/>
              <a:t>Legal Issues</a:t>
            </a:r>
          </a:p>
        </p:txBody>
      </p:sp>
    </p:spTree>
    <p:extLst>
      <p:ext uri="{BB962C8B-B14F-4D97-AF65-F5344CB8AC3E}">
        <p14:creationId xmlns:p14="http://schemas.microsoft.com/office/powerpoint/2010/main" val="2374273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r>
              <a:rPr lang="en-GB" b="1" dirty="0" smtClean="0">
                <a:effectLst>
                  <a:outerShdw blurRad="38100" dist="38100" dir="2700000" algn="tl">
                    <a:srgbClr val="000000">
                      <a:alpha val="43137"/>
                    </a:srgbClr>
                  </a:outerShdw>
                </a:effectLst>
              </a:rPr>
              <a:t>Legal</a:t>
            </a:r>
            <a:endParaRPr lang="en-GB" b="1" dirty="0">
              <a:effectLst>
                <a:outerShdw blurRad="38100" dist="38100" dir="2700000" algn="tl">
                  <a:srgbClr val="000000">
                    <a:alpha val="43137"/>
                  </a:srgbClr>
                </a:outerShdw>
              </a:effectLst>
            </a:endParaRPr>
          </a:p>
        </p:txBody>
      </p:sp>
      <p:sp>
        <p:nvSpPr>
          <p:cNvPr id="4" name="Text Placeholder 3"/>
          <p:cNvSpPr>
            <a:spLocks noGrp="1"/>
          </p:cNvSpPr>
          <p:nvPr>
            <p:ph idx="1"/>
          </p:nvPr>
        </p:nvSpPr>
        <p:spPr>
          <a:xfrm>
            <a:off x="457200" y="1166216"/>
            <a:ext cx="8389938" cy="5404266"/>
          </a:xfrm>
        </p:spPr>
        <p:txBody>
          <a:bodyPr/>
          <a:lstStyle/>
          <a:p>
            <a:pPr lvl="0"/>
            <a:r>
              <a:rPr lang="en-GB" sz="2400" dirty="0" smtClean="0"/>
              <a:t>Computer Science may be used to break a range of legislation</a:t>
            </a:r>
          </a:p>
          <a:p>
            <a:pPr lvl="0"/>
            <a:r>
              <a:rPr lang="en-GB" sz="2400" dirty="0" smtClean="0"/>
              <a:t>You must learn about 5 different legislations in Computer Science</a:t>
            </a:r>
          </a:p>
          <a:p>
            <a:pPr marL="914400" lvl="1" indent="-457200">
              <a:buFont typeface="+mj-lt"/>
              <a:buAutoNum type="arabicPeriod"/>
            </a:pPr>
            <a:r>
              <a:rPr lang="en-GB" dirty="0" smtClean="0"/>
              <a:t>The Data Protection Act 1998</a:t>
            </a:r>
          </a:p>
          <a:p>
            <a:pPr marL="914400" lvl="1" indent="-457200">
              <a:buFont typeface="+mj-lt"/>
              <a:buAutoNum type="arabicPeriod"/>
            </a:pPr>
            <a:r>
              <a:rPr lang="en-GB" dirty="0" smtClean="0"/>
              <a:t>Computer Misuse Act 1990</a:t>
            </a:r>
          </a:p>
          <a:p>
            <a:pPr marL="914400" lvl="1" indent="-457200">
              <a:buFont typeface="+mj-lt"/>
              <a:buAutoNum type="arabicPeriod"/>
            </a:pPr>
            <a:r>
              <a:rPr lang="en-GB" dirty="0" smtClean="0"/>
              <a:t>Copyright Designs and Patents Act 1988</a:t>
            </a:r>
          </a:p>
          <a:p>
            <a:pPr marL="914400" lvl="1" indent="-457200">
              <a:buFont typeface="+mj-lt"/>
              <a:buAutoNum type="arabicPeriod"/>
            </a:pPr>
            <a:r>
              <a:rPr lang="en-GB" dirty="0" smtClean="0"/>
              <a:t>Creative Commons Licensing</a:t>
            </a:r>
          </a:p>
          <a:p>
            <a:pPr marL="914400" lvl="1" indent="-457200">
              <a:buFont typeface="+mj-lt"/>
              <a:buAutoNum type="arabicPeriod"/>
            </a:pPr>
            <a:r>
              <a:rPr lang="en-GB" dirty="0" smtClean="0"/>
              <a:t>Freedom of Information Act 2000</a:t>
            </a:r>
          </a:p>
          <a:p>
            <a:pPr marL="457200" lvl="1" indent="0">
              <a:buNone/>
            </a:pPr>
            <a:endParaRPr lang="en-GB" dirty="0"/>
          </a:p>
          <a:p>
            <a:pPr marL="514350" indent="-457200"/>
            <a:r>
              <a:rPr lang="en-GB" sz="2400" dirty="0" smtClean="0"/>
              <a:t>You </a:t>
            </a:r>
            <a:r>
              <a:rPr lang="en-GB" sz="2400" dirty="0"/>
              <a:t>need to be able to discuss issues and state whether these legislations/acts would be </a:t>
            </a:r>
            <a:r>
              <a:rPr lang="en-GB" sz="2400" dirty="0" smtClean="0"/>
              <a:t>broken</a:t>
            </a:r>
          </a:p>
        </p:txBody>
      </p:sp>
    </p:spTree>
    <p:extLst>
      <p:ext uri="{BB962C8B-B14F-4D97-AF65-F5344CB8AC3E}">
        <p14:creationId xmlns:p14="http://schemas.microsoft.com/office/powerpoint/2010/main" val="281752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barn(inVertical)">
                                      <p:cBhvr>
                                        <p:cTn id="4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r>
              <a:rPr lang="en-GB" b="1" dirty="0" smtClean="0">
                <a:effectLst>
                  <a:outerShdw blurRad="38100" dist="38100" dir="2700000" algn="tl">
                    <a:srgbClr val="000000">
                      <a:alpha val="43137"/>
                    </a:srgbClr>
                  </a:outerShdw>
                </a:effectLst>
              </a:rPr>
              <a:t>Activity</a:t>
            </a:r>
            <a:endParaRPr lang="en-GB" b="1" dirty="0">
              <a:effectLst>
                <a:outerShdw blurRad="38100" dist="38100" dir="2700000" algn="tl">
                  <a:srgbClr val="000000">
                    <a:alpha val="43137"/>
                  </a:srgbClr>
                </a:outerShdw>
              </a:effectLst>
            </a:endParaRPr>
          </a:p>
        </p:txBody>
      </p:sp>
      <p:sp>
        <p:nvSpPr>
          <p:cNvPr id="4" name="Text Placeholder 3"/>
          <p:cNvSpPr>
            <a:spLocks noGrp="1"/>
          </p:cNvSpPr>
          <p:nvPr>
            <p:ph idx="1"/>
          </p:nvPr>
        </p:nvSpPr>
        <p:spPr/>
        <p:txBody>
          <a:bodyPr/>
          <a:lstStyle/>
          <a:p>
            <a:pPr marL="514350" indent="-514350">
              <a:buFont typeface="+mj-lt"/>
              <a:buAutoNum type="arabicPeriod"/>
            </a:pPr>
            <a:r>
              <a:rPr lang="en-GB" dirty="0" smtClean="0"/>
              <a:t>Find </a:t>
            </a:r>
            <a:r>
              <a:rPr lang="en-GB" dirty="0"/>
              <a:t>out what The Data Protection Act </a:t>
            </a:r>
            <a:r>
              <a:rPr lang="en-GB" dirty="0" smtClean="0"/>
              <a:t>1998 (DPA) and what the legislation cover</a:t>
            </a:r>
          </a:p>
          <a:p>
            <a:pPr marL="514350" indent="-514350">
              <a:buFont typeface="+mj-lt"/>
              <a:buAutoNum type="arabicPeriod"/>
            </a:pPr>
            <a:r>
              <a:rPr lang="en-GB" dirty="0"/>
              <a:t>D</a:t>
            </a:r>
            <a:r>
              <a:rPr lang="en-GB" dirty="0" smtClean="0"/>
              <a:t>escribe the 8 principles of </a:t>
            </a:r>
            <a:r>
              <a:rPr lang="en-GB" dirty="0"/>
              <a:t>The Data Protection Act 1998 </a:t>
            </a:r>
          </a:p>
          <a:p>
            <a:pPr marL="0" lvl="0" indent="0">
              <a:buNone/>
            </a:pPr>
            <a:endParaRPr lang="en-GB" dirty="0" smtClean="0"/>
          </a:p>
        </p:txBody>
      </p:sp>
    </p:spTree>
    <p:extLst>
      <p:ext uri="{BB962C8B-B14F-4D97-AF65-F5344CB8AC3E}">
        <p14:creationId xmlns:p14="http://schemas.microsoft.com/office/powerpoint/2010/main" val="3509718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37226"/>
            <a:ext cx="8389938" cy="667449"/>
          </a:xfrm>
          <a:solidFill>
            <a:schemeClr val="accent3">
              <a:lumMod val="40000"/>
              <a:lumOff val="60000"/>
            </a:schemeClr>
          </a:solidFill>
        </p:spPr>
        <p:txBody>
          <a:bodyPr/>
          <a:lstStyle/>
          <a:p>
            <a:pPr eaLnBrk="1" hangingPunct="1"/>
            <a:r>
              <a:rPr lang="en-US" altLang="en-US" b="1" dirty="0" smtClean="0">
                <a:effectLst>
                  <a:outerShdw blurRad="38100" dist="38100" dir="2700000" algn="tl">
                    <a:srgbClr val="000000">
                      <a:alpha val="43137"/>
                    </a:srgbClr>
                  </a:outerShdw>
                </a:effectLst>
                <a:latin typeface="Calibri" pitchFamily="34" charset="0"/>
              </a:rPr>
              <a:t>The Data Protection Act 1998</a:t>
            </a:r>
          </a:p>
        </p:txBody>
      </p:sp>
      <p:sp>
        <p:nvSpPr>
          <p:cNvPr id="27651" name="Content Placeholder 2"/>
          <p:cNvSpPr>
            <a:spLocks noGrp="1"/>
          </p:cNvSpPr>
          <p:nvPr>
            <p:ph idx="1"/>
          </p:nvPr>
        </p:nvSpPr>
        <p:spPr>
          <a:xfrm>
            <a:off x="346076" y="810236"/>
            <a:ext cx="8501062" cy="5255003"/>
          </a:xfrm>
        </p:spPr>
        <p:txBody>
          <a:bodyPr/>
          <a:lstStyle/>
          <a:p>
            <a:pPr eaLnBrk="1" hangingPunct="1">
              <a:lnSpc>
                <a:spcPct val="95000"/>
              </a:lnSpc>
              <a:buFontTx/>
              <a:buChar char="•"/>
            </a:pPr>
            <a:r>
              <a:rPr lang="en-US" altLang="en-US" sz="2200" b="1" dirty="0" smtClean="0">
                <a:latin typeface="Calibri" pitchFamily="34" charset="0"/>
              </a:rPr>
              <a:t>Data is valuable and must be protected,</a:t>
            </a:r>
            <a:r>
              <a:rPr lang="en-US" altLang="en-US" sz="2200" dirty="0" smtClean="0">
                <a:latin typeface="Calibri" pitchFamily="34" charset="0"/>
              </a:rPr>
              <a:t> and the Data Protection Act (1998) attempts to regulate </a:t>
            </a:r>
            <a:r>
              <a:rPr lang="en-US" altLang="en-US" sz="2200" dirty="0" err="1" smtClean="0">
                <a:latin typeface="Calibri" pitchFamily="34" charset="0"/>
              </a:rPr>
              <a:t>organisations</a:t>
            </a:r>
            <a:r>
              <a:rPr lang="en-US" altLang="en-US" sz="2200" dirty="0" smtClean="0">
                <a:latin typeface="Calibri" pitchFamily="34" charset="0"/>
              </a:rPr>
              <a:t> that store data.</a:t>
            </a:r>
          </a:p>
          <a:p>
            <a:pPr eaLnBrk="1" hangingPunct="1">
              <a:lnSpc>
                <a:spcPct val="80000"/>
              </a:lnSpc>
              <a:buFontTx/>
              <a:buChar char="•"/>
            </a:pPr>
            <a:r>
              <a:rPr lang="en-US" altLang="en-US" sz="2200" dirty="0" smtClean="0">
                <a:latin typeface="Calibri" pitchFamily="34" charset="0"/>
              </a:rPr>
              <a:t>Data should:</a:t>
            </a:r>
          </a:p>
          <a:p>
            <a:pPr marL="914400" lvl="1" indent="-457200" eaLnBrk="1" hangingPunct="1">
              <a:lnSpc>
                <a:spcPct val="80000"/>
              </a:lnSpc>
              <a:spcBef>
                <a:spcPts val="0"/>
              </a:spcBef>
              <a:spcAft>
                <a:spcPts val="1000"/>
              </a:spcAft>
              <a:buFontTx/>
              <a:buAutoNum type="arabicPeriod"/>
            </a:pPr>
            <a:r>
              <a:rPr lang="en-US" altLang="en-US" sz="2200" dirty="0" smtClean="0">
                <a:latin typeface="+mn-lt"/>
              </a:rPr>
              <a:t>be processed fairly and lawfully;</a:t>
            </a:r>
          </a:p>
          <a:p>
            <a:pPr marL="914400" lvl="1" indent="-457200" eaLnBrk="1" hangingPunct="1">
              <a:lnSpc>
                <a:spcPct val="80000"/>
              </a:lnSpc>
              <a:spcBef>
                <a:spcPts val="0"/>
              </a:spcBef>
              <a:spcAft>
                <a:spcPts val="1000"/>
              </a:spcAft>
              <a:buFontTx/>
              <a:buAutoNum type="arabicPeriod"/>
            </a:pPr>
            <a:r>
              <a:rPr lang="en-US" altLang="en-US" sz="2200" dirty="0" smtClean="0">
                <a:latin typeface="+mn-lt"/>
              </a:rPr>
              <a:t>be obtained for a specified and lawful purpose and used accordingly;</a:t>
            </a:r>
          </a:p>
          <a:p>
            <a:pPr marL="914400" lvl="1" indent="-457200" eaLnBrk="1" hangingPunct="1">
              <a:lnSpc>
                <a:spcPct val="80000"/>
              </a:lnSpc>
              <a:spcBef>
                <a:spcPts val="0"/>
              </a:spcBef>
              <a:spcAft>
                <a:spcPts val="1000"/>
              </a:spcAft>
              <a:buFontTx/>
              <a:buAutoNum type="arabicPeriod"/>
            </a:pPr>
            <a:r>
              <a:rPr lang="en-US" altLang="en-US" sz="2200" dirty="0" smtClean="0">
                <a:latin typeface="+mn-lt"/>
              </a:rPr>
              <a:t>be limited to the specified data and be adequate</a:t>
            </a:r>
            <a:r>
              <a:rPr lang="en-US" altLang="en-US" sz="2200" dirty="0">
                <a:latin typeface="+mn-lt"/>
              </a:rPr>
              <a:t>.</a:t>
            </a:r>
            <a:endParaRPr lang="en-US" altLang="en-US" sz="2200" dirty="0" smtClean="0">
              <a:latin typeface="+mn-lt"/>
            </a:endParaRPr>
          </a:p>
          <a:p>
            <a:pPr marL="914400" lvl="1" indent="-457200" eaLnBrk="1" hangingPunct="1">
              <a:lnSpc>
                <a:spcPct val="80000"/>
              </a:lnSpc>
              <a:spcBef>
                <a:spcPts val="0"/>
              </a:spcBef>
              <a:spcAft>
                <a:spcPts val="1000"/>
              </a:spcAft>
              <a:buFontTx/>
              <a:buAutoNum type="arabicPeriod"/>
            </a:pPr>
            <a:r>
              <a:rPr lang="en-US" sz="2200" dirty="0">
                <a:latin typeface="+mn-lt"/>
              </a:rPr>
              <a:t>Accurate and up to date.</a:t>
            </a:r>
            <a:endParaRPr lang="en-US" altLang="en-US" sz="2200" dirty="0" smtClean="0">
              <a:latin typeface="+mn-lt"/>
            </a:endParaRPr>
          </a:p>
          <a:p>
            <a:pPr marL="914400" lvl="1" indent="-457200" eaLnBrk="1" hangingPunct="1">
              <a:lnSpc>
                <a:spcPct val="80000"/>
              </a:lnSpc>
              <a:spcBef>
                <a:spcPts val="0"/>
              </a:spcBef>
              <a:spcAft>
                <a:spcPts val="1000"/>
              </a:spcAft>
              <a:buFontTx/>
              <a:buAutoNum type="arabicPeriod"/>
            </a:pPr>
            <a:r>
              <a:rPr lang="en-US" altLang="en-US" sz="2200" dirty="0" smtClean="0">
                <a:latin typeface="+mn-lt"/>
              </a:rPr>
              <a:t>be kept only for as long as necessary for the specified purpose;</a:t>
            </a:r>
          </a:p>
          <a:p>
            <a:pPr marL="914400" lvl="1" indent="-457200" eaLnBrk="1" hangingPunct="1">
              <a:lnSpc>
                <a:spcPct val="80000"/>
              </a:lnSpc>
              <a:spcBef>
                <a:spcPts val="0"/>
              </a:spcBef>
              <a:spcAft>
                <a:spcPts val="1000"/>
              </a:spcAft>
              <a:buFontTx/>
              <a:buAutoNum type="arabicPeriod"/>
            </a:pPr>
            <a:r>
              <a:rPr lang="en-US" sz="2200" dirty="0">
                <a:latin typeface="+mn-lt"/>
              </a:rPr>
              <a:t>Processed in accordance with the “data subject’s” (the individual’s) rights.</a:t>
            </a:r>
            <a:endParaRPr lang="en-US" altLang="en-US" sz="2200" dirty="0" smtClean="0">
              <a:latin typeface="+mn-lt"/>
            </a:endParaRPr>
          </a:p>
          <a:p>
            <a:pPr marL="914400" lvl="1" indent="-457200" eaLnBrk="1" hangingPunct="1">
              <a:lnSpc>
                <a:spcPct val="80000"/>
              </a:lnSpc>
              <a:spcBef>
                <a:spcPts val="0"/>
              </a:spcBef>
              <a:spcAft>
                <a:spcPts val="1000"/>
              </a:spcAft>
              <a:buFontTx/>
              <a:buAutoNum type="arabicPeriod"/>
            </a:pPr>
            <a:r>
              <a:rPr lang="en-US" altLang="en-US" sz="2200" dirty="0" smtClean="0">
                <a:latin typeface="+mn-lt"/>
              </a:rPr>
              <a:t>be kept securely;</a:t>
            </a:r>
          </a:p>
          <a:p>
            <a:pPr marL="914400" lvl="1" indent="-457200" eaLnBrk="1" hangingPunct="1">
              <a:lnSpc>
                <a:spcPct val="80000"/>
              </a:lnSpc>
              <a:spcBef>
                <a:spcPts val="0"/>
              </a:spcBef>
              <a:spcAft>
                <a:spcPts val="1000"/>
              </a:spcAft>
              <a:buFontTx/>
              <a:buAutoNum type="arabicPeriod"/>
            </a:pPr>
            <a:r>
              <a:rPr lang="en-US" altLang="en-US" sz="2200" dirty="0" smtClean="0">
                <a:latin typeface="+mn-lt"/>
              </a:rPr>
              <a:t>not be transferred outside the EU.</a:t>
            </a:r>
          </a:p>
          <a:p>
            <a:pPr eaLnBrk="1" hangingPunct="1">
              <a:lnSpc>
                <a:spcPct val="80000"/>
              </a:lnSpc>
              <a:buFont typeface="Arial" charset="0"/>
              <a:buNone/>
            </a:pPr>
            <a:endParaRPr lang="en-US" altLang="en-US" sz="2200" dirty="0" smtClean="0">
              <a:latin typeface="Calibri" pitchFamily="34" charset="0"/>
            </a:endParaRPr>
          </a:p>
        </p:txBody>
      </p:sp>
    </p:spTree>
    <p:extLst>
      <p:ext uri="{BB962C8B-B14F-4D97-AF65-F5344CB8AC3E}">
        <p14:creationId xmlns:p14="http://schemas.microsoft.com/office/powerpoint/2010/main" val="396568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arn(inVertical)">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barn(inVertical)">
                                      <p:cBhvr>
                                        <p:cTn id="12" dur="5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barn(inVertical)">
                                      <p:cBhvr>
                                        <p:cTn id="17" dur="500"/>
                                        <p:tgtEl>
                                          <p:spTgt spid="276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barn(inVertical)">
                                      <p:cBhvr>
                                        <p:cTn id="22" dur="500"/>
                                        <p:tgtEl>
                                          <p:spTgt spid="276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barn(inVertical)">
                                      <p:cBhvr>
                                        <p:cTn id="27" dur="500"/>
                                        <p:tgtEl>
                                          <p:spTgt spid="276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7651">
                                            <p:txEl>
                                              <p:pRg st="5" end="5"/>
                                            </p:txEl>
                                          </p:spTgt>
                                        </p:tgtEl>
                                        <p:attrNameLst>
                                          <p:attrName>style.visibility</p:attrName>
                                        </p:attrNameLst>
                                      </p:cBhvr>
                                      <p:to>
                                        <p:strVal val="visible"/>
                                      </p:to>
                                    </p:set>
                                    <p:animEffect transition="in" filter="barn(inVertical)">
                                      <p:cBhvr>
                                        <p:cTn id="32" dur="500"/>
                                        <p:tgtEl>
                                          <p:spTgt spid="276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7651">
                                            <p:txEl>
                                              <p:pRg st="6" end="6"/>
                                            </p:txEl>
                                          </p:spTgt>
                                        </p:tgtEl>
                                        <p:attrNameLst>
                                          <p:attrName>style.visibility</p:attrName>
                                        </p:attrNameLst>
                                      </p:cBhvr>
                                      <p:to>
                                        <p:strVal val="visible"/>
                                      </p:to>
                                    </p:set>
                                    <p:animEffect transition="in" filter="barn(inVertical)">
                                      <p:cBhvr>
                                        <p:cTn id="37" dur="500"/>
                                        <p:tgtEl>
                                          <p:spTgt spid="276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7651">
                                            <p:txEl>
                                              <p:pRg st="7" end="7"/>
                                            </p:txEl>
                                          </p:spTgt>
                                        </p:tgtEl>
                                        <p:attrNameLst>
                                          <p:attrName>style.visibility</p:attrName>
                                        </p:attrNameLst>
                                      </p:cBhvr>
                                      <p:to>
                                        <p:strVal val="visible"/>
                                      </p:to>
                                    </p:set>
                                    <p:animEffect transition="in" filter="barn(inVertical)">
                                      <p:cBhvr>
                                        <p:cTn id="42" dur="500"/>
                                        <p:tgtEl>
                                          <p:spTgt spid="2765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7651">
                                            <p:txEl>
                                              <p:pRg st="8" end="8"/>
                                            </p:txEl>
                                          </p:spTgt>
                                        </p:tgtEl>
                                        <p:attrNameLst>
                                          <p:attrName>style.visibility</p:attrName>
                                        </p:attrNameLst>
                                      </p:cBhvr>
                                      <p:to>
                                        <p:strVal val="visible"/>
                                      </p:to>
                                    </p:set>
                                    <p:animEffect transition="in" filter="barn(inVertical)">
                                      <p:cBhvr>
                                        <p:cTn id="47" dur="500"/>
                                        <p:tgtEl>
                                          <p:spTgt spid="2765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7651">
                                            <p:txEl>
                                              <p:pRg st="9" end="9"/>
                                            </p:txEl>
                                          </p:spTgt>
                                        </p:tgtEl>
                                        <p:attrNameLst>
                                          <p:attrName>style.visibility</p:attrName>
                                        </p:attrNameLst>
                                      </p:cBhvr>
                                      <p:to>
                                        <p:strVal val="visible"/>
                                      </p:to>
                                    </p:set>
                                    <p:animEffect transition="in" filter="barn(inVertical)">
                                      <p:cBhvr>
                                        <p:cTn id="52" dur="500"/>
                                        <p:tgtEl>
                                          <p:spTgt spid="276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r>
              <a:rPr lang="en-GB" b="1" dirty="0" smtClean="0">
                <a:effectLst>
                  <a:outerShdw blurRad="38100" dist="38100" dir="2700000" algn="tl">
                    <a:srgbClr val="000000">
                      <a:alpha val="43137"/>
                    </a:srgbClr>
                  </a:outerShdw>
                </a:effectLst>
              </a:rPr>
              <a:t>Activity</a:t>
            </a:r>
            <a:endParaRPr lang="en-GB" b="1" dirty="0">
              <a:effectLst>
                <a:outerShdw blurRad="38100" dist="38100" dir="2700000" algn="tl">
                  <a:srgbClr val="000000">
                    <a:alpha val="43137"/>
                  </a:srgbClr>
                </a:outerShdw>
              </a:effectLst>
            </a:endParaRPr>
          </a:p>
        </p:txBody>
      </p:sp>
      <p:sp>
        <p:nvSpPr>
          <p:cNvPr id="4" name="Text Placeholder 3"/>
          <p:cNvSpPr>
            <a:spLocks noGrp="1"/>
          </p:cNvSpPr>
          <p:nvPr>
            <p:ph idx="1"/>
          </p:nvPr>
        </p:nvSpPr>
        <p:spPr/>
        <p:txBody>
          <a:bodyPr/>
          <a:lstStyle/>
          <a:p>
            <a:pPr marL="514350" lvl="1" indent="-514350">
              <a:spcAft>
                <a:spcPts val="1200"/>
              </a:spcAft>
              <a:buFont typeface="+mj-lt"/>
              <a:buAutoNum type="arabicPeriod"/>
            </a:pPr>
            <a:r>
              <a:rPr lang="en-GB" sz="3200" dirty="0" smtClean="0">
                <a:latin typeface="+mn-lt"/>
              </a:rPr>
              <a:t>Find </a:t>
            </a:r>
            <a:r>
              <a:rPr lang="en-GB" sz="3200" dirty="0">
                <a:latin typeface="+mn-lt"/>
              </a:rPr>
              <a:t>out what Computer Misuse Act </a:t>
            </a:r>
            <a:r>
              <a:rPr lang="en-GB" sz="3200" dirty="0" smtClean="0">
                <a:latin typeface="+mn-lt"/>
              </a:rPr>
              <a:t>1990</a:t>
            </a:r>
          </a:p>
          <a:p>
            <a:pPr marL="514350" lvl="1" indent="-514350">
              <a:spcAft>
                <a:spcPts val="1200"/>
              </a:spcAft>
              <a:buFont typeface="+mj-lt"/>
              <a:buAutoNum type="arabicPeriod"/>
            </a:pPr>
            <a:r>
              <a:rPr lang="en-GB" sz="3200" dirty="0" smtClean="0">
                <a:latin typeface="+mn-lt"/>
              </a:rPr>
              <a:t>Describe the </a:t>
            </a:r>
            <a:r>
              <a:rPr lang="en-US" altLang="en-US" sz="3200" dirty="0" smtClean="0">
                <a:latin typeface="+mn-lt"/>
              </a:rPr>
              <a:t>four </a:t>
            </a:r>
            <a:r>
              <a:rPr lang="en-US" altLang="en-US" sz="3200" dirty="0">
                <a:latin typeface="+mn-lt"/>
              </a:rPr>
              <a:t>major offences </a:t>
            </a:r>
            <a:r>
              <a:rPr lang="en-US" altLang="en-US" sz="3200" dirty="0" smtClean="0">
                <a:latin typeface="+mn-lt"/>
              </a:rPr>
              <a:t>covered by </a:t>
            </a:r>
            <a:r>
              <a:rPr lang="en-GB" sz="3200" dirty="0" smtClean="0">
                <a:latin typeface="+mn-lt"/>
              </a:rPr>
              <a:t>Computer </a:t>
            </a:r>
            <a:r>
              <a:rPr lang="en-GB" sz="3200" dirty="0">
                <a:latin typeface="+mn-lt"/>
              </a:rPr>
              <a:t>Misuse Act </a:t>
            </a:r>
            <a:r>
              <a:rPr lang="en-GB" sz="3200" dirty="0" smtClean="0">
                <a:latin typeface="+mn-lt"/>
              </a:rPr>
              <a:t>1990 </a:t>
            </a:r>
          </a:p>
        </p:txBody>
      </p:sp>
    </p:spTree>
    <p:extLst>
      <p:ext uri="{BB962C8B-B14F-4D97-AF65-F5344CB8AC3E}">
        <p14:creationId xmlns:p14="http://schemas.microsoft.com/office/powerpoint/2010/main" val="821660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Office Theme">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3566</TotalTime>
  <Words>1490</Words>
  <Application>Microsoft Office PowerPoint</Application>
  <PresentationFormat>On-screen Show (4:3)</PresentationFormat>
  <Paragraphs>187</Paragraphs>
  <Slides>29</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Slide Titles</vt:lpstr>
      </vt:variant>
      <vt:variant>
        <vt:i4>29</vt:i4>
      </vt:variant>
      <vt:variant>
        <vt:lpstr>Custom Shows</vt:lpstr>
      </vt:variant>
      <vt:variant>
        <vt:i4>6</vt:i4>
      </vt:variant>
    </vt:vector>
  </HeadingPairs>
  <TitlesOfParts>
    <vt:vector size="39" baseType="lpstr">
      <vt:lpstr>MS PGothic</vt:lpstr>
      <vt:lpstr>Arial</vt:lpstr>
      <vt:lpstr>Calibri</vt:lpstr>
      <vt:lpstr>3_Office Theme</vt:lpstr>
      <vt:lpstr>Computer System</vt:lpstr>
      <vt:lpstr>Big Picture</vt:lpstr>
      <vt:lpstr>Regulation</vt:lpstr>
      <vt:lpstr>Regulation</vt:lpstr>
      <vt:lpstr>Learning Intentions</vt:lpstr>
      <vt:lpstr>Legal</vt:lpstr>
      <vt:lpstr>Activity</vt:lpstr>
      <vt:lpstr>The Data Protection Act 1998</vt:lpstr>
      <vt:lpstr>Activity</vt:lpstr>
      <vt:lpstr>The Computer Misuse Act 1990</vt:lpstr>
      <vt:lpstr>Activity</vt:lpstr>
      <vt:lpstr>Regulation</vt:lpstr>
      <vt:lpstr>Copyright Designs and Patents Act</vt:lpstr>
      <vt:lpstr>Activity</vt:lpstr>
      <vt:lpstr>Creative Commons Licence</vt:lpstr>
      <vt:lpstr>Activity</vt:lpstr>
      <vt:lpstr>Freedom of Information Act 2000</vt:lpstr>
      <vt:lpstr>Freedom of Information Act</vt:lpstr>
      <vt:lpstr>Copyright Designs and Patents Act - Activity 2</vt:lpstr>
      <vt:lpstr>Privacy of Data</vt:lpstr>
      <vt:lpstr>Privacy of Data – Activity 4</vt:lpstr>
      <vt:lpstr>Privacy of Data – Activity 5</vt:lpstr>
      <vt:lpstr>Exam Style Questions</vt:lpstr>
      <vt:lpstr>Exam Style Questions - Answer</vt:lpstr>
      <vt:lpstr>Exam Style Questions – Data Security</vt:lpstr>
      <vt:lpstr>Exam Questions – Data Security Answer 1</vt:lpstr>
      <vt:lpstr>Exam Style Questions – Data Security 2</vt:lpstr>
      <vt:lpstr>Exam Questions – Data Security Answers 2</vt:lpstr>
      <vt:lpstr>Plenary</vt:lpstr>
      <vt:lpstr>Systems</vt:lpstr>
      <vt:lpstr>Embedded Systems</vt:lpstr>
      <vt:lpstr>Reliability</vt:lpstr>
      <vt:lpstr>Standards</vt:lpstr>
      <vt:lpstr>Regulation</vt:lpstr>
      <vt:lpstr>Environment</vt:lpstr>
    </vt:vector>
  </TitlesOfParts>
  <Company>Hodder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Jalloh</dc:creator>
  <cp:lastModifiedBy>Ahmad Jalloh</cp:lastModifiedBy>
  <cp:revision>109</cp:revision>
  <dcterms:created xsi:type="dcterms:W3CDTF">2012-09-03T13:24:17Z</dcterms:created>
  <dcterms:modified xsi:type="dcterms:W3CDTF">2018-01-04T20:56:55Z</dcterms:modified>
</cp:coreProperties>
</file>