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38"/>
  </p:notesMasterIdLst>
  <p:sldIdLst>
    <p:sldId id="266" r:id="rId2"/>
    <p:sldId id="267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8" r:id="rId13"/>
    <p:sldId id="295" r:id="rId14"/>
    <p:sldId id="269" r:id="rId15"/>
    <p:sldId id="270" r:id="rId16"/>
    <p:sldId id="276" r:id="rId17"/>
    <p:sldId id="285" r:id="rId18"/>
    <p:sldId id="297" r:id="rId19"/>
    <p:sldId id="287" r:id="rId20"/>
    <p:sldId id="288" r:id="rId21"/>
    <p:sldId id="300" r:id="rId22"/>
    <p:sldId id="271" r:id="rId23"/>
    <p:sldId id="272" r:id="rId24"/>
    <p:sldId id="273" r:id="rId25"/>
    <p:sldId id="274" r:id="rId26"/>
    <p:sldId id="290" r:id="rId27"/>
    <p:sldId id="302" r:id="rId28"/>
    <p:sldId id="291" r:id="rId29"/>
    <p:sldId id="292" r:id="rId30"/>
    <p:sldId id="293" r:id="rId31"/>
    <p:sldId id="294" r:id="rId32"/>
    <p:sldId id="289" r:id="rId33"/>
    <p:sldId id="298" r:id="rId34"/>
    <p:sldId id="299" r:id="rId35"/>
    <p:sldId id="296" r:id="rId36"/>
    <p:sldId id="286" r:id="rId37"/>
  </p:sldIdLst>
  <p:sldSz cx="9144000" cy="6858000" type="screen4x3"/>
  <p:notesSz cx="6858000" cy="9144000"/>
  <p:custShowLst>
    <p:custShow name="CPU &amp; FE" id="0">
      <p:sldLst/>
    </p:custShow>
    <p:custShow name="Performance" id="1">
      <p:sldLst/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B26E66-6505-42A7-856B-D8D5302C4D02}" type="datetimeFigureOut">
              <a:rPr lang="en-GB" altLang="en-US"/>
              <a:pPr/>
              <a:t>10/10/2019</a:t>
            </a:fld>
            <a:endParaRPr lang="en-GB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EB6EFF2-2AF1-44A9-9595-0998F0455F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396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8D9B31D7-1C5F-4375-ABC6-2D74963C80E4}" type="slidenum">
              <a:rPr lang="en-GB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46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1C70FF72-21B9-4A7F-8A4F-5647A19E585A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8524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6813"/>
            <a:ext cx="8229600" cy="4959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7375" y="6173788"/>
            <a:ext cx="8099425" cy="365125"/>
          </a:xfrm>
          <a:prstGeom prst="roundRect">
            <a:avLst/>
          </a:pr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F0DB9EC7-A2A3-4BA9-ADF7-24B29DE4EE74}" type="slidenum">
              <a:rPr lang="en-GB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ogic.ly/dem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ogic.ly/demo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logic.ly/demo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Binary Logic Brief History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GB" altLang="en-US" dirty="0" smtClean="0">
                <a:latin typeface="Calibri" pitchFamily="34" charset="0"/>
              </a:rPr>
              <a:t>In 1945 John von Neumann published a document that identified the principles behind the modern computer:</a:t>
            </a:r>
          </a:p>
          <a:p>
            <a:pPr marL="742950" lvl="2" indent="-342900" eaLnBrk="1" hangingPunct="1"/>
            <a:r>
              <a:rPr lang="en-GB" altLang="en-US" dirty="0" smtClean="0">
                <a:latin typeface="Calibri" pitchFamily="34" charset="0"/>
              </a:rPr>
              <a:t>Both data and programs are stored in the same place in the computer’s memory</a:t>
            </a:r>
          </a:p>
          <a:p>
            <a:pPr marL="742950" lvl="2" indent="-342900" eaLnBrk="1" hangingPunct="1"/>
            <a:r>
              <a:rPr lang="en-GB" altLang="en-US" dirty="0" smtClean="0">
                <a:latin typeface="Calibri" pitchFamily="34" charset="0"/>
              </a:rPr>
              <a:t>Both data and instructions are stored in binary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GB" altLang="en-US" b="1" dirty="0" smtClean="0">
                <a:latin typeface="Calibri" pitchFamily="34" charset="0"/>
              </a:rPr>
              <a:t>Binary</a:t>
            </a:r>
            <a:r>
              <a:rPr lang="en-GB" altLang="en-US" dirty="0" smtClean="0">
                <a:latin typeface="Calibri" pitchFamily="34" charset="0"/>
              </a:rPr>
              <a:t> is a number system using only 0 and 1 to represent all numbers.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GB" altLang="en-US" dirty="0" smtClean="0">
                <a:latin typeface="Calibri" pitchFamily="34" charset="0"/>
              </a:rPr>
              <a:t>Computers use binary because 1 and 0 can be represented very easily using simple electronic components set into the ON or OFF state (a </a:t>
            </a:r>
            <a:r>
              <a:rPr lang="en-GB" altLang="en-US" b="1" dirty="0" smtClean="0">
                <a:latin typeface="Calibri" pitchFamily="34" charset="0"/>
              </a:rPr>
              <a:t>switch</a:t>
            </a:r>
            <a:r>
              <a:rPr lang="en-GB" altLang="en-US" dirty="0" smtClean="0">
                <a:latin typeface="Calibri" pitchFamily="34" charset="0"/>
              </a:rPr>
              <a:t>).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8524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Predictable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467" y="1007534"/>
            <a:ext cx="8382000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Binary logic must be predictable. 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That means that if you asked anyone you would always get the same true or false answer. 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We must be able to predict the outcome.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 posh name for </a:t>
            </a:r>
            <a:r>
              <a:rPr lang="en-GB" sz="2000" dirty="0"/>
              <a:t>Binary logic is </a:t>
            </a:r>
            <a:r>
              <a:rPr lang="en-GB" sz="2000" b="1" dirty="0">
                <a:solidFill>
                  <a:srgbClr val="FF0000"/>
                </a:solidFill>
              </a:rPr>
              <a:t>deterministic</a:t>
            </a:r>
            <a:r>
              <a:rPr lang="en-GB" sz="20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i="1" dirty="0"/>
              <a:t>You do not need to know that word but it may be good way to confuse your mates! </a:t>
            </a:r>
            <a:endParaRPr lang="en-GB" sz="2000" i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Computers are deterministic.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That means that their </a:t>
            </a:r>
            <a:r>
              <a:rPr lang="en-GB" sz="2000" b="1" dirty="0">
                <a:solidFill>
                  <a:srgbClr val="FF0000"/>
                </a:solidFill>
              </a:rPr>
              <a:t>behaviour must be predictable</a:t>
            </a:r>
            <a:r>
              <a:rPr lang="en-GB" sz="2000" dirty="0"/>
              <a:t> given the same </a:t>
            </a:r>
            <a:r>
              <a:rPr lang="en-GB" sz="2000" b="1" dirty="0">
                <a:solidFill>
                  <a:srgbClr val="FF0000"/>
                </a:solidFill>
              </a:rPr>
              <a:t>input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circumstances</a:t>
            </a:r>
            <a:r>
              <a:rPr lang="en-GB" sz="20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As I have already said you may think computers have a mind of their own and are NOT predictable.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 can assure you they are and there are reasons why they act the way they do. More on that later</a:t>
            </a:r>
            <a:r>
              <a:rPr lang="en-GB" sz="2000" dirty="0" smtClean="0"/>
              <a:t>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69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Activity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565554"/>
            <a:ext cx="8534400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Some students like to travel on trains. Not all students like cheese.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293203"/>
            <a:ext cx="8534400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Discuss in groups which of the following statements are true based on the statements above.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09030"/>
            <a:ext cx="8534400" cy="15696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latin typeface="Tw Cen MT" panose="020B0602020104020603" pitchFamily="34" charset="0"/>
              </a:rPr>
              <a:t>Students who like cheese do not like to travel on a train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latin typeface="Tw Cen MT" panose="020B0602020104020603" pitchFamily="34" charset="0"/>
              </a:rPr>
              <a:t>Student who travel by train like eating cheese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latin typeface="Tw Cen MT" panose="020B0602020104020603" pitchFamily="34" charset="0"/>
              </a:rPr>
              <a:t>Some students who travel by train will like cheese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latin typeface="Tw Cen MT" panose="020B0602020104020603" pitchFamily="34" charset="0"/>
              </a:rPr>
              <a:t>Students who do not like cheese may still like the train.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769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3"/>
            </a:pPr>
            <a:r>
              <a:rPr lang="en-GB" sz="2400" dirty="0">
                <a:solidFill>
                  <a:srgbClr val="FF0000"/>
                </a:solidFill>
                <a:latin typeface="Tw Cen MT" panose="020B0602020104020603" pitchFamily="34" charset="0"/>
              </a:rPr>
              <a:t>Some students who travel by train will like cheese</a:t>
            </a:r>
          </a:p>
          <a:p>
            <a:pPr marL="457200" indent="-457200">
              <a:buFont typeface="+mj-lt"/>
              <a:buAutoNum type="alphaLcParenR" startAt="3"/>
            </a:pPr>
            <a:r>
              <a:rPr lang="en-GB" sz="2400" dirty="0">
                <a:solidFill>
                  <a:srgbClr val="FF0000"/>
                </a:solidFill>
                <a:latin typeface="Tw Cen MT" panose="020B0602020104020603" pitchFamily="34" charset="0"/>
              </a:rPr>
              <a:t>Students who do not like cheese may still like the train</a:t>
            </a:r>
            <a:r>
              <a:rPr lang="en-GB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.</a:t>
            </a:r>
            <a:endParaRPr lang="en-GB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dirty="0">
                <a:latin typeface="Calibri" pitchFamily="34" charset="0"/>
              </a:rPr>
              <a:t>Open “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Logic Gates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Activities</a:t>
            </a:r>
            <a:r>
              <a:rPr lang="en-US" altLang="en-US" dirty="0" smtClean="0">
                <a:latin typeface="Calibri" pitchFamily="34" charset="0"/>
              </a:rPr>
              <a:t>” Folder</a:t>
            </a: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Open “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1 - Understanding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logic</a:t>
            </a:r>
            <a:r>
              <a:rPr lang="en-US" altLang="en-US" dirty="0" smtClean="0">
                <a:latin typeface="Calibri" pitchFamily="34" charset="0"/>
              </a:rPr>
              <a:t>” 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Complete all activities </a:t>
            </a:r>
            <a:endParaRPr lang="en-US" altLang="en-US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Logic Gates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There are three main logic gates.</a:t>
            </a:r>
          </a:p>
          <a:p>
            <a:pPr lvl="1" eaLnBrk="1" hangingPunct="1"/>
            <a:r>
              <a:rPr lang="en-US" altLang="en-US" b="1" dirty="0" smtClean="0">
                <a:latin typeface="Calibri" pitchFamily="34" charset="0"/>
              </a:rPr>
              <a:t>NOT: </a:t>
            </a:r>
          </a:p>
          <a:p>
            <a:pPr lvl="1" eaLnBrk="1" hangingPunct="1"/>
            <a:r>
              <a:rPr lang="en-US" altLang="en-US" b="1" dirty="0" smtClean="0">
                <a:latin typeface="Calibri" pitchFamily="34" charset="0"/>
              </a:rPr>
              <a:t>AND</a:t>
            </a:r>
            <a:endParaRPr lang="en-US" altLang="en-US" b="1" dirty="0">
              <a:latin typeface="Calibri" pitchFamily="34" charset="0"/>
            </a:endParaRPr>
          </a:p>
          <a:p>
            <a:pPr lvl="1" eaLnBrk="1" hangingPunct="1"/>
            <a:r>
              <a:rPr lang="en-US" altLang="en-US" b="1" dirty="0" smtClean="0">
                <a:latin typeface="Calibri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82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Gate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AND: 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The AND gate outputs 1 only if both inputs are 1.</a:t>
            </a: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4822825" y="3586163"/>
            <a:ext cx="3352800" cy="1477962"/>
            <a:chOff x="4823209" y="3586815"/>
            <a:chExt cx="3352039" cy="1476812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flipH="1">
              <a:off x="4823209" y="3959587"/>
              <a:ext cx="1053861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073773" y="4372016"/>
              <a:ext cx="763415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4" name="TextBox 10"/>
            <p:cNvSpPr txBox="1">
              <a:spLocks noChangeArrowheads="1"/>
            </p:cNvSpPr>
            <p:nvPr/>
          </p:nvSpPr>
          <p:spPr bwMode="auto">
            <a:xfrm>
              <a:off x="4823209" y="3586815"/>
              <a:ext cx="1053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alibri" pitchFamily="34" charset="0"/>
                </a:rPr>
                <a:t>INPUT A</a:t>
              </a:r>
            </a:p>
          </p:txBody>
        </p:sp>
        <p:sp>
          <p:nvSpPr>
            <p:cNvPr id="9225" name="TextBox 11"/>
            <p:cNvSpPr txBox="1">
              <a:spLocks noChangeArrowheads="1"/>
            </p:cNvSpPr>
            <p:nvPr/>
          </p:nvSpPr>
          <p:spPr bwMode="auto">
            <a:xfrm>
              <a:off x="7073858" y="3992316"/>
              <a:ext cx="11013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Calibri" pitchFamily="34" charset="0"/>
                </a:rPr>
                <a:t>OUTPUT</a:t>
              </a:r>
            </a:p>
          </p:txBody>
        </p:sp>
        <p:sp>
          <p:nvSpPr>
            <p:cNvPr id="6" name="Delay 5"/>
            <p:cNvSpPr>
              <a:spLocks noChangeArrowheads="1"/>
            </p:cNvSpPr>
            <p:nvPr/>
          </p:nvSpPr>
          <p:spPr bwMode="auto">
            <a:xfrm>
              <a:off x="5877070" y="3648679"/>
              <a:ext cx="1196703" cy="1414948"/>
            </a:xfrm>
            <a:prstGeom prst="flowChartDelay">
              <a:avLst/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>
              <a:off x="4823209" y="4771754"/>
              <a:ext cx="1053861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8" name="TextBox 13"/>
            <p:cNvSpPr txBox="1">
              <a:spLocks noChangeArrowheads="1"/>
            </p:cNvSpPr>
            <p:nvPr/>
          </p:nvSpPr>
          <p:spPr bwMode="auto">
            <a:xfrm>
              <a:off x="4823209" y="4375279"/>
              <a:ext cx="1053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alibri" pitchFamily="34" charset="0"/>
                </a:rPr>
                <a:t>INPUT B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3320" y="3314513"/>
          <a:ext cx="2784733" cy="2123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OUTPUT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Gate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b="1" smtClean="0">
                <a:latin typeface="Calibri" pitchFamily="34" charset="0"/>
              </a:rPr>
              <a:t>OR: 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The OR gate outputs 1 if either of the inputs is 1.</a:t>
            </a:r>
          </a:p>
        </p:txBody>
      </p: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4822825" y="3560763"/>
            <a:ext cx="3352800" cy="1565275"/>
            <a:chOff x="4823209" y="3561248"/>
            <a:chExt cx="3352039" cy="1565217"/>
          </a:xfrm>
        </p:grpSpPr>
        <p:grpSp>
          <p:nvGrpSpPr>
            <p:cNvPr id="10246" name="Group 7"/>
            <p:cNvGrpSpPr>
              <a:grpSpLocks/>
            </p:cNvGrpSpPr>
            <p:nvPr/>
          </p:nvGrpSpPr>
          <p:grpSpPr bwMode="auto">
            <a:xfrm>
              <a:off x="4823209" y="3561248"/>
              <a:ext cx="3352039" cy="1185847"/>
              <a:chOff x="4823209" y="3586815"/>
              <a:chExt cx="3352039" cy="1185847"/>
            </a:xfrm>
          </p:grpSpPr>
          <p:cxnSp>
            <p:nvCxnSpPr>
              <p:cNvPr id="7" name="Straight Connector 6"/>
              <p:cNvCxnSpPr>
                <a:cxnSpLocks noChangeShapeType="1"/>
              </p:cNvCxnSpPr>
              <p:nvPr/>
            </p:nvCxnSpPr>
            <p:spPr bwMode="auto">
              <a:xfrm flipH="1" flipV="1">
                <a:off x="4823209" y="3961451"/>
                <a:ext cx="1172897" cy="3016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7073773" y="4372598"/>
                <a:ext cx="763415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50" name="TextBox 10"/>
              <p:cNvSpPr txBox="1">
                <a:spLocks noChangeArrowheads="1"/>
              </p:cNvSpPr>
              <p:nvPr/>
            </p:nvSpPr>
            <p:spPr bwMode="auto">
              <a:xfrm>
                <a:off x="4823209" y="3586815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INPUT A</a:t>
                </a:r>
              </a:p>
            </p:txBody>
          </p:sp>
          <p:sp>
            <p:nvSpPr>
              <p:cNvPr id="10251" name="TextBox 11"/>
              <p:cNvSpPr txBox="1">
                <a:spLocks noChangeArrowheads="1"/>
              </p:cNvSpPr>
              <p:nvPr/>
            </p:nvSpPr>
            <p:spPr bwMode="auto">
              <a:xfrm>
                <a:off x="7073858" y="3992316"/>
                <a:ext cx="110139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OUTPUT</a:t>
                </a:r>
              </a:p>
            </p:txBody>
          </p: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 flipH="1">
                <a:off x="4823209" y="4772633"/>
                <a:ext cx="117289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53" name="TextBox 13"/>
              <p:cNvSpPr txBox="1">
                <a:spLocks noChangeArrowheads="1"/>
              </p:cNvSpPr>
              <p:nvPr/>
            </p:nvSpPr>
            <p:spPr bwMode="auto">
              <a:xfrm>
                <a:off x="4823209" y="4375279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INPUT B</a:t>
                </a:r>
              </a:p>
            </p:txBody>
          </p:sp>
        </p:grpSp>
        <p:sp>
          <p:nvSpPr>
            <p:cNvPr id="5" name="Stored Data 4"/>
            <p:cNvSpPr>
              <a:spLocks noChangeArrowheads="1"/>
            </p:cNvSpPr>
            <p:nvPr/>
          </p:nvSpPr>
          <p:spPr bwMode="auto">
            <a:xfrm flipH="1">
              <a:off x="5659231" y="3628870"/>
              <a:ext cx="1414625" cy="1497595"/>
            </a:xfrm>
            <a:custGeom>
              <a:avLst/>
              <a:gdLst>
                <a:gd name="T0" fmla="*/ 91233127 w 10000"/>
                <a:gd name="T1" fmla="*/ 9582548 h 10032"/>
                <a:gd name="T2" fmla="*/ 200116389 w 10000"/>
                <a:gd name="T3" fmla="*/ 0 h 10032"/>
                <a:gd name="T4" fmla="*/ 158011915 w 10000"/>
                <a:gd name="T5" fmla="*/ 105408326 h 10032"/>
                <a:gd name="T6" fmla="*/ 197975213 w 10000"/>
                <a:gd name="T7" fmla="*/ 222850555 h 10032"/>
                <a:gd name="T8" fmla="*/ 80346739 w 10000"/>
                <a:gd name="T9" fmla="*/ 215652486 h 10032"/>
                <a:gd name="T10" fmla="*/ 19946 w 10000"/>
                <a:gd name="T11" fmla="*/ 105408326 h 10032"/>
                <a:gd name="T12" fmla="*/ 91233127 w 10000"/>
                <a:gd name="T13" fmla="*/ 9582548 h 10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00"/>
                <a:gd name="T22" fmla="*/ 0 h 10032"/>
                <a:gd name="T23" fmla="*/ 10000 w 10000"/>
                <a:gd name="T24" fmla="*/ 10032 h 10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00" h="10032">
                  <a:moveTo>
                    <a:pt x="4559" y="430"/>
                  </a:moveTo>
                  <a:cubicBezTo>
                    <a:pt x="6108" y="-108"/>
                    <a:pt x="8451" y="215"/>
                    <a:pt x="10000" y="0"/>
                  </a:cubicBezTo>
                  <a:cubicBezTo>
                    <a:pt x="9099" y="0"/>
                    <a:pt x="7914" y="3064"/>
                    <a:pt x="7896" y="4730"/>
                  </a:cubicBezTo>
                  <a:cubicBezTo>
                    <a:pt x="7878" y="6397"/>
                    <a:pt x="8992" y="10000"/>
                    <a:pt x="9893" y="10000"/>
                  </a:cubicBezTo>
                  <a:cubicBezTo>
                    <a:pt x="8275" y="9641"/>
                    <a:pt x="5420" y="10467"/>
                    <a:pt x="4015" y="9677"/>
                  </a:cubicBezTo>
                  <a:cubicBezTo>
                    <a:pt x="3112" y="9677"/>
                    <a:pt x="-90" y="6271"/>
                    <a:pt x="1" y="4730"/>
                  </a:cubicBezTo>
                  <a:cubicBezTo>
                    <a:pt x="92" y="3189"/>
                    <a:pt x="3659" y="430"/>
                    <a:pt x="4559" y="4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GB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57757" y="3133538"/>
          <a:ext cx="2784733" cy="2123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OUTPUT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 Gate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The NOT gate is a converter: 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If 0 is input then it outputs 1;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If 1 is input then it outputs 0.</a:t>
            </a:r>
          </a:p>
        </p:txBody>
      </p: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4822825" y="3614738"/>
            <a:ext cx="3649663" cy="1511300"/>
            <a:chOff x="4823209" y="3615351"/>
            <a:chExt cx="3649561" cy="1511273"/>
          </a:xfrm>
        </p:grpSpPr>
        <p:sp>
          <p:nvSpPr>
            <p:cNvPr id="5" name="Extract 4"/>
            <p:cNvSpPr>
              <a:spLocks noChangeArrowheads="1"/>
            </p:cNvSpPr>
            <p:nvPr/>
          </p:nvSpPr>
          <p:spPr bwMode="auto">
            <a:xfrm rot="5400000">
              <a:off x="5739164" y="3751880"/>
              <a:ext cx="1511273" cy="1238215"/>
            </a:xfrm>
            <a:prstGeom prst="flowChartExtract">
              <a:avLst/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7" name="Straight Connector 6"/>
            <p:cNvCxnSpPr>
              <a:cxnSpLocks noChangeShapeType="1"/>
              <a:stCxn id="5" idx="2"/>
            </p:cNvCxnSpPr>
            <p:nvPr/>
          </p:nvCxnSpPr>
          <p:spPr bwMode="auto">
            <a:xfrm flipH="1">
              <a:off x="4823209" y="4370988"/>
              <a:ext cx="1052484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339327" y="4372574"/>
              <a:ext cx="76356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Donut 9"/>
            <p:cNvSpPr>
              <a:spLocks noChangeArrowheads="1"/>
            </p:cNvSpPr>
            <p:nvPr/>
          </p:nvSpPr>
          <p:spPr bwMode="auto">
            <a:xfrm>
              <a:off x="7073858" y="4227020"/>
              <a:ext cx="265367" cy="287936"/>
            </a:xfrm>
            <a:custGeom>
              <a:avLst/>
              <a:gdLst>
                <a:gd name="T0" fmla="*/ 132684 w 265367"/>
                <a:gd name="T1" fmla="*/ 0 h 287936"/>
                <a:gd name="T2" fmla="*/ 38862 w 265367"/>
                <a:gd name="T3" fmla="*/ 42167 h 287936"/>
                <a:gd name="T4" fmla="*/ 0 w 265367"/>
                <a:gd name="T5" fmla="*/ 143968 h 287936"/>
                <a:gd name="T6" fmla="*/ 38862 w 265367"/>
                <a:gd name="T7" fmla="*/ 245769 h 287936"/>
                <a:gd name="T8" fmla="*/ 132684 w 265367"/>
                <a:gd name="T9" fmla="*/ 287936 h 287936"/>
                <a:gd name="T10" fmla="*/ 226505 w 265367"/>
                <a:gd name="T11" fmla="*/ 245769 h 287936"/>
                <a:gd name="T12" fmla="*/ 265367 w 265367"/>
                <a:gd name="T13" fmla="*/ 143968 h 287936"/>
                <a:gd name="T14" fmla="*/ 226505 w 265367"/>
                <a:gd name="T15" fmla="*/ 42167 h 287936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38862 w 265367"/>
                <a:gd name="T25" fmla="*/ 42167 h 287936"/>
                <a:gd name="T26" fmla="*/ 226505 w 265367"/>
                <a:gd name="T27" fmla="*/ 245769 h 287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367" h="287936">
                  <a:moveTo>
                    <a:pt x="0" y="143968"/>
                  </a:moveTo>
                  <a:lnTo>
                    <a:pt x="-1" y="143967"/>
                  </a:lnTo>
                  <a:cubicBezTo>
                    <a:pt x="-1" y="64456"/>
                    <a:pt x="59404" y="-1"/>
                    <a:pt x="132684" y="-1"/>
                  </a:cubicBezTo>
                  <a:cubicBezTo>
                    <a:pt x="205963" y="-1"/>
                    <a:pt x="265368" y="64456"/>
                    <a:pt x="265368" y="143968"/>
                  </a:cubicBezTo>
                  <a:cubicBezTo>
                    <a:pt x="265368" y="223479"/>
                    <a:pt x="205963" y="287935"/>
                    <a:pt x="132684" y="287935"/>
                  </a:cubicBezTo>
                  <a:cubicBezTo>
                    <a:pt x="59404" y="287935"/>
                    <a:pt x="-1" y="223479"/>
                    <a:pt x="-1" y="143967"/>
                  </a:cubicBezTo>
                  <a:lnTo>
                    <a:pt x="0" y="143968"/>
                  </a:lnTo>
                  <a:close/>
                  <a:moveTo>
                    <a:pt x="66342" y="143968"/>
                  </a:moveTo>
                  <a:lnTo>
                    <a:pt x="66341" y="143967"/>
                  </a:lnTo>
                  <a:cubicBezTo>
                    <a:pt x="66341" y="186839"/>
                    <a:pt x="96044" y="221594"/>
                    <a:pt x="132683" y="221594"/>
                  </a:cubicBezTo>
                  <a:lnTo>
                    <a:pt x="132684" y="221593"/>
                  </a:lnTo>
                  <a:cubicBezTo>
                    <a:pt x="169323" y="221593"/>
                    <a:pt x="199026" y="186839"/>
                    <a:pt x="199026" y="143968"/>
                  </a:cubicBezTo>
                  <a:cubicBezTo>
                    <a:pt x="199026" y="101096"/>
                    <a:pt x="169323" y="66342"/>
                    <a:pt x="132684" y="66342"/>
                  </a:cubicBezTo>
                  <a:lnTo>
                    <a:pt x="132684" y="66341"/>
                  </a:lnTo>
                  <a:cubicBezTo>
                    <a:pt x="96044" y="66341"/>
                    <a:pt x="66341" y="101096"/>
                    <a:pt x="66341" y="143967"/>
                  </a:cubicBezTo>
                  <a:lnTo>
                    <a:pt x="66342" y="143968"/>
                  </a:ln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8202" name="TextBox 10"/>
            <p:cNvSpPr txBox="1">
              <a:spLocks noChangeArrowheads="1"/>
            </p:cNvSpPr>
            <p:nvPr/>
          </p:nvSpPr>
          <p:spPr bwMode="auto">
            <a:xfrm>
              <a:off x="4823209" y="4012612"/>
              <a:ext cx="771713" cy="37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alibri" pitchFamily="34" charset="0"/>
                </a:rPr>
                <a:t>INPUT</a:t>
              </a:r>
            </a:p>
          </p:txBody>
        </p:sp>
        <p:sp>
          <p:nvSpPr>
            <p:cNvPr id="8203" name="TextBox 11"/>
            <p:cNvSpPr txBox="1">
              <a:spLocks noChangeArrowheads="1"/>
            </p:cNvSpPr>
            <p:nvPr/>
          </p:nvSpPr>
          <p:spPr bwMode="auto">
            <a:xfrm>
              <a:off x="7371380" y="4001656"/>
              <a:ext cx="11013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alibri" pitchFamily="34" charset="0"/>
                </a:rPr>
                <a:t>OUTPUT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57757" y="3615351"/>
          <a:ext cx="2543572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7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Activity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055522"/>
            <a:ext cx="8375176" cy="1815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itchFamily="34" charset="0"/>
              </a:rPr>
              <a:t>For all of these questions assume that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 Cen MT" pitchFamily="34" charset="0"/>
              </a:rPr>
              <a:t>A = True (1)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 Cen MT" pitchFamily="34" charset="0"/>
              </a:rPr>
              <a:t>B = False (0) </a:t>
            </a:r>
          </a:p>
          <a:p>
            <a:r>
              <a:rPr lang="en-GB" sz="2800" dirty="0" smtClean="0">
                <a:latin typeface="Tw Cen MT" pitchFamily="34" charset="0"/>
              </a:rPr>
              <a:t>Write down if the result will be true or false.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971423"/>
            <a:ext cx="8375176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A AND B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NOT B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NOT A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A OR B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NOT (A AND B)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NOT (A AND B) OR (A AND B)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(A AND B) OR (A OR B)</a:t>
            </a:r>
          </a:p>
          <a:p>
            <a:pPr marL="342900" indent="-342900">
              <a:buAutoNum type="arabicParenR"/>
            </a:pPr>
            <a:r>
              <a:rPr lang="en-GB" sz="2800" dirty="0" smtClean="0">
                <a:latin typeface="Tw Cen MT" pitchFamily="34" charset="0"/>
              </a:rPr>
              <a:t>NOT (A OR B) AND (A OR B)</a:t>
            </a:r>
          </a:p>
        </p:txBody>
      </p:sp>
    </p:spTree>
    <p:extLst>
      <p:ext uri="{BB962C8B-B14F-4D97-AF65-F5344CB8AC3E}">
        <p14:creationId xmlns:p14="http://schemas.microsoft.com/office/powerpoint/2010/main" val="18896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"/>
            <a:ext cx="8458200" cy="55517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720786"/>
            <a:ext cx="8458200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Log on  and complete the following in your book</a:t>
            </a:r>
          </a:p>
          <a:p>
            <a:r>
              <a:rPr lang="en-GB" sz="2400" dirty="0" smtClean="0"/>
              <a:t>For all of these questions assume that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False (0)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  <a:p>
            <a:r>
              <a:rPr lang="en-GB" sz="2400" dirty="0" smtClean="0"/>
              <a:t>Write down if the result will be true or false.</a:t>
            </a:r>
          </a:p>
          <a:p>
            <a:r>
              <a:rPr lang="en-GB" sz="2400" dirty="0" smtClean="0"/>
              <a:t>Draw the Gate in </a:t>
            </a:r>
            <a:r>
              <a:rPr lang="en-GB" u="sng" dirty="0" smtClean="0">
                <a:hlinkClick r:id="rId2"/>
              </a:rPr>
              <a:t>http</a:t>
            </a:r>
            <a:r>
              <a:rPr lang="en-GB" u="sng" dirty="0">
                <a:hlinkClick r:id="rId2"/>
              </a:rPr>
              <a:t>://logic.ly/demo/</a:t>
            </a:r>
            <a:r>
              <a:rPr lang="en-GB" dirty="0"/>
              <a:t> </a:t>
            </a:r>
            <a:r>
              <a:rPr lang="en-GB" sz="2400" dirty="0" smtClean="0"/>
              <a:t>and Truth Table in power point or word document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555893"/>
            <a:ext cx="8458200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200" dirty="0" smtClean="0"/>
              <a:t>A OR B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NOT A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NOT B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A AND B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NOT (A OR B)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NOT (A  AND B) OR (A OR B)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(A  AND B) AND (A OR B)</a:t>
            </a:r>
          </a:p>
          <a:p>
            <a:pPr marL="342900" indent="-342900">
              <a:buAutoNum type="arabicParenR"/>
            </a:pPr>
            <a:r>
              <a:rPr lang="en-GB" sz="2200" dirty="0" smtClean="0"/>
              <a:t>X = NOT (A OR B) OR (A OR B)</a:t>
            </a:r>
          </a:p>
        </p:txBody>
      </p:sp>
    </p:spTree>
    <p:extLst>
      <p:ext uri="{BB962C8B-B14F-4D97-AF65-F5344CB8AC3E}">
        <p14:creationId xmlns:p14="http://schemas.microsoft.com/office/powerpoint/2010/main" val="31581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Logic gates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137988"/>
            <a:ext cx="8229600" cy="21236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Now that we have an idea of truth and understand this on / off / 1 / 0 malarkey we can move onto logic gates.</a:t>
            </a:r>
          </a:p>
          <a:p>
            <a:endParaRPr lang="en-GB" sz="2200" dirty="0" smtClean="0"/>
          </a:p>
          <a:p>
            <a:r>
              <a:rPr lang="en-GB" sz="2200" dirty="0" smtClean="0"/>
              <a:t>You will need to be able to read them, append to them and create them. You will also be expected to create truth tables from them.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161" y="3450170"/>
            <a:ext cx="8221639" cy="43088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GB" sz="2200" dirty="0" smtClean="0"/>
              <a:t>Below are what AND / OR and NOT look like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7" y="4011191"/>
            <a:ext cx="3095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0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Binary Logic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The digital computer uses an arrangement of tiny electronic switches (transistors) called </a:t>
            </a:r>
            <a:r>
              <a:rPr lang="en-US" altLang="en-US" b="1" dirty="0" smtClean="0">
                <a:latin typeface="Calibri" pitchFamily="34" charset="0"/>
              </a:rPr>
              <a:t>logic gates </a:t>
            </a:r>
            <a:r>
              <a:rPr lang="en-US" altLang="en-US" dirty="0" smtClean="0">
                <a:latin typeface="Calibri" pitchFamily="34" charset="0"/>
              </a:rPr>
              <a:t>connected together.  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These logic gates are used to manipulate the signals within the processor.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The arrangement of the switches in the logic gate determines what it does to the input signal.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The logic gates are all connected to allow the processor to receive and pass on electronic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Remembering them!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657" y="1295400"/>
            <a:ext cx="8283243" cy="7694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You need to remember these symbols. Let us use some memory techniques to help.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2000" t="54286" r="26154"/>
          <a:stretch>
            <a:fillRect/>
          </a:stretch>
        </p:blipFill>
        <p:spPr bwMode="auto">
          <a:xfrm>
            <a:off x="551525" y="3883925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616" b="57143"/>
          <a:stretch>
            <a:fillRect/>
          </a:stretch>
        </p:blipFill>
        <p:spPr bwMode="auto">
          <a:xfrm>
            <a:off x="568657" y="259080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58154" b="57143"/>
          <a:stretch>
            <a:fillRect/>
          </a:stretch>
        </p:blipFill>
        <p:spPr bwMode="auto">
          <a:xfrm>
            <a:off x="571500" y="548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67718" y="2562135"/>
            <a:ext cx="5398827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OR looks a bit like a badge. There is lots of badges to choose from but your only allowed to wear one. So could it be that one OR that one OR that one 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6346" y="4170359"/>
            <a:ext cx="5410200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NOT has a circle at the end which is a bit like a full stop. You are NOT having that, full stop!!!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7719" y="5596235"/>
            <a:ext cx="5398827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AND looks a bit like a </a:t>
            </a:r>
            <a:r>
              <a:rPr lang="en-GB" dirty="0" err="1" smtClean="0"/>
              <a:t>pac</a:t>
            </a:r>
            <a:r>
              <a:rPr lang="en-GB" dirty="0" smtClean="0"/>
              <a:t> man ghost. </a:t>
            </a:r>
            <a:r>
              <a:rPr lang="en-GB" dirty="0" err="1" smtClean="0"/>
              <a:t>Pacman</a:t>
            </a:r>
            <a:r>
              <a:rPr lang="en-GB" dirty="0" smtClean="0"/>
              <a:t> needs to eat power kills AND avoid ghosts.</a:t>
            </a:r>
          </a:p>
        </p:txBody>
      </p:sp>
      <p:pic>
        <p:nvPicPr>
          <p:cNvPr id="25602" name="Picture 2" descr="http://open.salon.com/blog/kerry_lauerman/2008/10/30/files/nes_ms_pac_man_ghost-copy1225379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181600"/>
            <a:ext cx="1066800" cy="1066800"/>
          </a:xfrm>
          <a:prstGeom prst="rect">
            <a:avLst/>
          </a:prstGeom>
          <a:noFill/>
        </p:spPr>
      </p:pic>
      <p:pic>
        <p:nvPicPr>
          <p:cNvPr id="25604" name="Picture 4" descr="http://www.comparestoreprices.co.uk/images/sc/scp-boca-juniors-pin-bad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209800"/>
            <a:ext cx="1308100" cy="130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3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Activity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dirty="0">
                <a:latin typeface="Calibri" pitchFamily="34" charset="0"/>
              </a:rPr>
              <a:t>Open “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Logic Gates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Activities</a:t>
            </a:r>
            <a:r>
              <a:rPr lang="en-US" altLang="en-US" dirty="0" smtClean="0">
                <a:latin typeface="Calibri" pitchFamily="34" charset="0"/>
              </a:rPr>
              <a:t>” Folder</a:t>
            </a: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Open </a:t>
            </a:r>
            <a:r>
              <a:rPr lang="en-US" altLang="en-US" dirty="0" smtClean="0">
                <a:latin typeface="Calibri" pitchFamily="34" charset="0"/>
              </a:rPr>
              <a:t>“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2- truth table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r>
              <a:rPr lang="en-US" altLang="en-US" dirty="0">
                <a:latin typeface="Calibri" pitchFamily="34" charset="0"/>
              </a:rPr>
              <a:t>and </a:t>
            </a:r>
            <a:r>
              <a:rPr lang="en-US" altLang="en-US" dirty="0" smtClean="0">
                <a:latin typeface="Calibri" pitchFamily="34" charset="0"/>
              </a:rPr>
              <a:t>“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3- Logic Gate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Tasksheet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3</a:t>
            </a:r>
            <a:r>
              <a:rPr lang="en-US" altLang="en-US" dirty="0" smtClean="0">
                <a:latin typeface="Calibri" pitchFamily="34" charset="0"/>
              </a:rPr>
              <a:t>” 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Complete all activities </a:t>
            </a:r>
            <a:endParaRPr lang="en-US" alt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Combining Binary Logic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864100"/>
          </a:xfrm>
        </p:spPr>
        <p:txBody>
          <a:bodyPr vert="horz"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These logic circuits can be combined to make more complex ones: for example, AND and NOT.</a:t>
            </a:r>
          </a:p>
        </p:txBody>
      </p:sp>
      <p:grpSp>
        <p:nvGrpSpPr>
          <p:cNvPr id="11270" name="Group 23"/>
          <p:cNvGrpSpPr>
            <a:grpSpLocks/>
          </p:cNvGrpSpPr>
          <p:nvPr/>
        </p:nvGrpSpPr>
        <p:grpSpPr bwMode="auto">
          <a:xfrm>
            <a:off x="2149475" y="2465388"/>
            <a:ext cx="4945063" cy="1360487"/>
            <a:chOff x="2150121" y="2464831"/>
            <a:chExt cx="4944801" cy="1361067"/>
          </a:xfrm>
        </p:grpSpPr>
        <p:grpSp>
          <p:nvGrpSpPr>
            <p:cNvPr id="11274" name="Group 7"/>
            <p:cNvGrpSpPr>
              <a:grpSpLocks/>
            </p:cNvGrpSpPr>
            <p:nvPr/>
          </p:nvGrpSpPr>
          <p:grpSpPr bwMode="auto">
            <a:xfrm>
              <a:off x="2150121" y="2464831"/>
              <a:ext cx="3108702" cy="1196586"/>
              <a:chOff x="4823209" y="3586815"/>
              <a:chExt cx="3408965" cy="1476812"/>
            </a:xfrm>
          </p:grpSpPr>
          <p:cxnSp>
            <p:nvCxnSpPr>
              <p:cNvPr id="7" name="Straight Connector 6"/>
              <p:cNvCxnSpPr>
                <a:cxnSpLocks noChangeShapeType="1"/>
              </p:cNvCxnSpPr>
              <p:nvPr/>
            </p:nvCxnSpPr>
            <p:spPr bwMode="auto">
              <a:xfrm flipH="1">
                <a:off x="4823209" y="3959236"/>
                <a:ext cx="1053149" cy="195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Connector 8"/>
              <p:cNvCxnSpPr>
                <a:cxnSpLocks noChangeShapeType="1"/>
                <a:stCxn id="6" idx="3"/>
                <a:endCxn id="16" idx="2"/>
              </p:cNvCxnSpPr>
              <p:nvPr/>
            </p:nvCxnSpPr>
            <p:spPr bwMode="auto">
              <a:xfrm flipV="1">
                <a:off x="7073988" y="4333616"/>
                <a:ext cx="1157592" cy="2156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4" name="TextBox 10"/>
              <p:cNvSpPr txBox="1">
                <a:spLocks noChangeArrowheads="1"/>
              </p:cNvSpPr>
              <p:nvPr/>
            </p:nvSpPr>
            <p:spPr bwMode="auto">
              <a:xfrm>
                <a:off x="4823209" y="3586815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Calibri" pitchFamily="34" charset="0"/>
                  </a:rPr>
                  <a:t>INPUT A</a:t>
                </a:r>
              </a:p>
            </p:txBody>
          </p:sp>
          <p:sp>
            <p:nvSpPr>
              <p:cNvPr id="6" name="Delay 5"/>
              <p:cNvSpPr>
                <a:spLocks noChangeArrowheads="1"/>
              </p:cNvSpPr>
              <p:nvPr/>
            </p:nvSpPr>
            <p:spPr bwMode="auto">
              <a:xfrm>
                <a:off x="5876358" y="3649538"/>
                <a:ext cx="1197630" cy="1413238"/>
              </a:xfrm>
              <a:prstGeom prst="flowChartDelay">
                <a:avLst/>
              </a:prstGeom>
              <a:gradFill rotWithShape="1"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  <a:lin ang="162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 flipH="1">
                <a:off x="4823209" y="4770721"/>
                <a:ext cx="1053149" cy="195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7" name="TextBox 13"/>
              <p:cNvSpPr txBox="1">
                <a:spLocks noChangeArrowheads="1"/>
              </p:cNvSpPr>
              <p:nvPr/>
            </p:nvSpPr>
            <p:spPr bwMode="auto">
              <a:xfrm>
                <a:off x="4823209" y="4375279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latin typeface="Calibri" pitchFamily="34" charset="0"/>
                  </a:rPr>
                  <a:t>INPUT B</a:t>
                </a:r>
              </a:p>
            </p:txBody>
          </p:sp>
        </p:grpSp>
        <p:grpSp>
          <p:nvGrpSpPr>
            <p:cNvPr id="11275" name="Group 14"/>
            <p:cNvGrpSpPr>
              <a:grpSpLocks/>
            </p:cNvGrpSpPr>
            <p:nvPr/>
          </p:nvGrpSpPr>
          <p:grpSpPr bwMode="auto">
            <a:xfrm>
              <a:off x="5258823" y="2705459"/>
              <a:ext cx="1836099" cy="728904"/>
              <a:chOff x="5876367" y="3615351"/>
              <a:chExt cx="3172116" cy="1511273"/>
            </a:xfrm>
          </p:grpSpPr>
          <p:sp>
            <p:nvSpPr>
              <p:cNvPr id="16" name="Extract 15"/>
              <p:cNvSpPr>
                <a:spLocks noChangeArrowheads="1"/>
              </p:cNvSpPr>
              <p:nvPr/>
            </p:nvSpPr>
            <p:spPr bwMode="auto">
              <a:xfrm rot="5400000">
                <a:off x="5739799" y="3752591"/>
                <a:ext cx="1508124" cy="1236860"/>
              </a:xfrm>
              <a:prstGeom prst="flowChartExtract">
                <a:avLst/>
              </a:prstGeom>
              <a:gradFill rotWithShape="1"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  <a:lin ang="162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7339916" y="4371020"/>
                <a:ext cx="762410" cy="329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Donut 18"/>
              <p:cNvSpPr>
                <a:spLocks noChangeArrowheads="1"/>
              </p:cNvSpPr>
              <p:nvPr/>
            </p:nvSpPr>
            <p:spPr bwMode="auto">
              <a:xfrm>
                <a:off x="7073858" y="4227020"/>
                <a:ext cx="265367" cy="287936"/>
              </a:xfrm>
              <a:custGeom>
                <a:avLst/>
                <a:gdLst>
                  <a:gd name="T0" fmla="*/ 132684 w 265367"/>
                  <a:gd name="T1" fmla="*/ 0 h 287936"/>
                  <a:gd name="T2" fmla="*/ 38862 w 265367"/>
                  <a:gd name="T3" fmla="*/ 42167 h 287936"/>
                  <a:gd name="T4" fmla="*/ 0 w 265367"/>
                  <a:gd name="T5" fmla="*/ 143968 h 287936"/>
                  <a:gd name="T6" fmla="*/ 38862 w 265367"/>
                  <a:gd name="T7" fmla="*/ 245769 h 287936"/>
                  <a:gd name="T8" fmla="*/ 132684 w 265367"/>
                  <a:gd name="T9" fmla="*/ 287936 h 287936"/>
                  <a:gd name="T10" fmla="*/ 226505 w 265367"/>
                  <a:gd name="T11" fmla="*/ 245769 h 287936"/>
                  <a:gd name="T12" fmla="*/ 265367 w 265367"/>
                  <a:gd name="T13" fmla="*/ 143968 h 287936"/>
                  <a:gd name="T14" fmla="*/ 226505 w 265367"/>
                  <a:gd name="T15" fmla="*/ 42167 h 287936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38862 w 265367"/>
                  <a:gd name="T25" fmla="*/ 42167 h 287936"/>
                  <a:gd name="T26" fmla="*/ 226505 w 265367"/>
                  <a:gd name="T27" fmla="*/ 245769 h 287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5367" h="287936">
                    <a:moveTo>
                      <a:pt x="0" y="143968"/>
                    </a:moveTo>
                    <a:lnTo>
                      <a:pt x="-1" y="143967"/>
                    </a:lnTo>
                    <a:cubicBezTo>
                      <a:pt x="-1" y="64456"/>
                      <a:pt x="59404" y="-1"/>
                      <a:pt x="132684" y="-1"/>
                    </a:cubicBezTo>
                    <a:cubicBezTo>
                      <a:pt x="205963" y="-1"/>
                      <a:pt x="265368" y="64456"/>
                      <a:pt x="265368" y="143968"/>
                    </a:cubicBezTo>
                    <a:cubicBezTo>
                      <a:pt x="265368" y="223479"/>
                      <a:pt x="205963" y="287935"/>
                      <a:pt x="132684" y="287935"/>
                    </a:cubicBezTo>
                    <a:cubicBezTo>
                      <a:pt x="59404" y="287935"/>
                      <a:pt x="-1" y="223479"/>
                      <a:pt x="-1" y="143967"/>
                    </a:cubicBezTo>
                    <a:lnTo>
                      <a:pt x="0" y="143968"/>
                    </a:lnTo>
                    <a:close/>
                    <a:moveTo>
                      <a:pt x="66342" y="143968"/>
                    </a:moveTo>
                    <a:lnTo>
                      <a:pt x="66341" y="143967"/>
                    </a:lnTo>
                    <a:cubicBezTo>
                      <a:pt x="66341" y="186839"/>
                      <a:pt x="96044" y="221594"/>
                      <a:pt x="132683" y="221594"/>
                    </a:cubicBezTo>
                    <a:lnTo>
                      <a:pt x="132684" y="221593"/>
                    </a:lnTo>
                    <a:cubicBezTo>
                      <a:pt x="169323" y="221593"/>
                      <a:pt x="199026" y="186839"/>
                      <a:pt x="199026" y="143968"/>
                    </a:cubicBezTo>
                    <a:cubicBezTo>
                      <a:pt x="199026" y="101096"/>
                      <a:pt x="169323" y="66342"/>
                      <a:pt x="132684" y="66342"/>
                    </a:cubicBezTo>
                    <a:lnTo>
                      <a:pt x="132684" y="66341"/>
                    </a:lnTo>
                    <a:cubicBezTo>
                      <a:pt x="96044" y="66341"/>
                      <a:pt x="66341" y="101096"/>
                      <a:pt x="66341" y="143967"/>
                    </a:cubicBezTo>
                    <a:lnTo>
                      <a:pt x="66342" y="1439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11281" name="TextBox 20"/>
              <p:cNvSpPr txBox="1">
                <a:spLocks noChangeArrowheads="1"/>
              </p:cNvSpPr>
              <p:nvPr/>
            </p:nvSpPr>
            <p:spPr bwMode="auto">
              <a:xfrm>
                <a:off x="7339225" y="3631401"/>
                <a:ext cx="1709258" cy="62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OUTPUT</a:t>
                </a:r>
              </a:p>
            </p:txBody>
          </p:sp>
        </p:grp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3964538" y="3139806"/>
              <a:ext cx="401616" cy="68609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>
              <a:off x="6547263" y="3139806"/>
              <a:ext cx="547659" cy="68609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3960813" y="4484688"/>
            <a:ext cx="1565275" cy="900112"/>
          </a:xfrm>
          <a:prstGeom prst="rightArrow">
            <a:avLst>
              <a:gd name="adj1" fmla="val 50000"/>
              <a:gd name="adj2" fmla="val 5001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3963988" y="5283200"/>
            <a:ext cx="156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Output used as next INPUT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4887913" y="3140075"/>
            <a:ext cx="638175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76639" y="3825898"/>
          <a:ext cx="2784733" cy="2123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OUTPUT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26423" y="3825898"/>
          <a:ext cx="1936876" cy="2123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40489" marB="40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OUTPUT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0489" marB="404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0489" marB="404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4202112" y="2411465"/>
            <a:ext cx="10249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700" b="1" dirty="0" smtClean="0">
                <a:latin typeface="Calibri" pitchFamily="34" charset="0"/>
              </a:rPr>
              <a:t>OUTPUT A AND B</a:t>
            </a:r>
            <a:endParaRPr lang="en-US" altLang="en-US" sz="17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28" grpId="0" animBg="1"/>
      <p:bldP spid="1127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Combining Binary Logic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This circuit contains a AND gate and a NOT gate: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The inputs A and B are processed first by the AND gate.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That output is then processed by the NOT gate. 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write this combination as NOT(A AND B).</a:t>
            </a: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2149475" y="2165350"/>
            <a:ext cx="4229100" cy="1196975"/>
            <a:chOff x="2150121" y="2165789"/>
            <a:chExt cx="4228346" cy="1196586"/>
          </a:xfrm>
        </p:grpSpPr>
        <p:grpSp>
          <p:nvGrpSpPr>
            <p:cNvPr id="12293" name="Group 4"/>
            <p:cNvGrpSpPr>
              <a:grpSpLocks/>
            </p:cNvGrpSpPr>
            <p:nvPr/>
          </p:nvGrpSpPr>
          <p:grpSpPr bwMode="auto">
            <a:xfrm>
              <a:off x="2150121" y="2165789"/>
              <a:ext cx="2392246" cy="1196586"/>
              <a:chOff x="4823209" y="3586815"/>
              <a:chExt cx="2623308" cy="1476812"/>
            </a:xfrm>
          </p:grpSpPr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flipH="1">
                <a:off x="4823209" y="3958956"/>
                <a:ext cx="1053017" cy="195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1"/>
              <p:cNvCxnSpPr>
                <a:cxnSpLocks noChangeShapeType="1"/>
                <a:endCxn id="7" idx="2"/>
              </p:cNvCxnSpPr>
              <p:nvPr/>
            </p:nvCxnSpPr>
            <p:spPr bwMode="auto">
              <a:xfrm>
                <a:off x="6473224" y="4295841"/>
                <a:ext cx="972953" cy="3721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301" name="TextBox 12"/>
              <p:cNvSpPr txBox="1">
                <a:spLocks noChangeArrowheads="1"/>
              </p:cNvSpPr>
              <p:nvPr/>
            </p:nvSpPr>
            <p:spPr bwMode="auto">
              <a:xfrm>
                <a:off x="4823209" y="3586815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INPUT A</a:t>
                </a:r>
              </a:p>
            </p:txBody>
          </p:sp>
          <p:sp>
            <p:nvSpPr>
              <p:cNvPr id="14" name="Delay 13"/>
              <p:cNvSpPr>
                <a:spLocks noChangeArrowheads="1"/>
              </p:cNvSpPr>
              <p:nvPr/>
            </p:nvSpPr>
            <p:spPr bwMode="auto">
              <a:xfrm>
                <a:off x="5876226" y="3649491"/>
                <a:ext cx="1197480" cy="1414136"/>
              </a:xfrm>
              <a:prstGeom prst="flowChartDelay">
                <a:avLst/>
              </a:prstGeom>
              <a:gradFill rotWithShape="1"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  <a:lin ang="162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4823209" y="4771791"/>
                <a:ext cx="105301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304" name="TextBox 15"/>
              <p:cNvSpPr txBox="1">
                <a:spLocks noChangeArrowheads="1"/>
              </p:cNvSpPr>
              <p:nvPr/>
            </p:nvSpPr>
            <p:spPr bwMode="auto">
              <a:xfrm>
                <a:off x="4823209" y="4375279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INPUT B</a:t>
                </a:r>
              </a:p>
            </p:txBody>
          </p:sp>
        </p:grpSp>
        <p:grpSp>
          <p:nvGrpSpPr>
            <p:cNvPr id="12294" name="Group 5"/>
            <p:cNvGrpSpPr>
              <a:grpSpLocks/>
            </p:cNvGrpSpPr>
            <p:nvPr/>
          </p:nvGrpSpPr>
          <p:grpSpPr bwMode="auto">
            <a:xfrm>
              <a:off x="4542368" y="2406417"/>
              <a:ext cx="1836099" cy="728904"/>
              <a:chOff x="5876367" y="3615351"/>
              <a:chExt cx="3172116" cy="1511273"/>
            </a:xfrm>
          </p:grpSpPr>
          <p:sp>
            <p:nvSpPr>
              <p:cNvPr id="7" name="Extract 6"/>
              <p:cNvSpPr>
                <a:spLocks noChangeArrowheads="1"/>
              </p:cNvSpPr>
              <p:nvPr/>
            </p:nvSpPr>
            <p:spPr bwMode="auto">
              <a:xfrm rot="5400000">
                <a:off x="5739040" y="3753373"/>
                <a:ext cx="1510282" cy="1236704"/>
              </a:xfrm>
              <a:prstGeom prst="flowChartExtract">
                <a:avLst/>
              </a:prstGeom>
              <a:gradFill rotWithShape="1"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  <a:lin ang="162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7340132" y="4373368"/>
                <a:ext cx="762314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Donut 8"/>
              <p:cNvSpPr>
                <a:spLocks noChangeArrowheads="1"/>
              </p:cNvSpPr>
              <p:nvPr/>
            </p:nvSpPr>
            <p:spPr bwMode="auto">
              <a:xfrm>
                <a:off x="7073858" y="4227020"/>
                <a:ext cx="265367" cy="287936"/>
              </a:xfrm>
              <a:custGeom>
                <a:avLst/>
                <a:gdLst>
                  <a:gd name="T0" fmla="*/ 132684 w 265367"/>
                  <a:gd name="T1" fmla="*/ 0 h 287936"/>
                  <a:gd name="T2" fmla="*/ 38862 w 265367"/>
                  <a:gd name="T3" fmla="*/ 42167 h 287936"/>
                  <a:gd name="T4" fmla="*/ 0 w 265367"/>
                  <a:gd name="T5" fmla="*/ 143968 h 287936"/>
                  <a:gd name="T6" fmla="*/ 38862 w 265367"/>
                  <a:gd name="T7" fmla="*/ 245769 h 287936"/>
                  <a:gd name="T8" fmla="*/ 132684 w 265367"/>
                  <a:gd name="T9" fmla="*/ 287936 h 287936"/>
                  <a:gd name="T10" fmla="*/ 226505 w 265367"/>
                  <a:gd name="T11" fmla="*/ 245769 h 287936"/>
                  <a:gd name="T12" fmla="*/ 265367 w 265367"/>
                  <a:gd name="T13" fmla="*/ 143968 h 287936"/>
                  <a:gd name="T14" fmla="*/ 226505 w 265367"/>
                  <a:gd name="T15" fmla="*/ 42167 h 287936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38862 w 265367"/>
                  <a:gd name="T25" fmla="*/ 42167 h 287936"/>
                  <a:gd name="T26" fmla="*/ 226505 w 265367"/>
                  <a:gd name="T27" fmla="*/ 245769 h 287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5367" h="287936">
                    <a:moveTo>
                      <a:pt x="0" y="143968"/>
                    </a:moveTo>
                    <a:lnTo>
                      <a:pt x="-1" y="143967"/>
                    </a:lnTo>
                    <a:cubicBezTo>
                      <a:pt x="-1" y="64456"/>
                      <a:pt x="59404" y="-1"/>
                      <a:pt x="132684" y="-1"/>
                    </a:cubicBezTo>
                    <a:cubicBezTo>
                      <a:pt x="205963" y="-1"/>
                      <a:pt x="265368" y="64456"/>
                      <a:pt x="265368" y="143968"/>
                    </a:cubicBezTo>
                    <a:cubicBezTo>
                      <a:pt x="265368" y="223479"/>
                      <a:pt x="205963" y="287935"/>
                      <a:pt x="132684" y="287935"/>
                    </a:cubicBezTo>
                    <a:cubicBezTo>
                      <a:pt x="59404" y="287935"/>
                      <a:pt x="-1" y="223479"/>
                      <a:pt x="-1" y="143967"/>
                    </a:cubicBezTo>
                    <a:lnTo>
                      <a:pt x="0" y="143968"/>
                    </a:lnTo>
                    <a:close/>
                    <a:moveTo>
                      <a:pt x="66342" y="143968"/>
                    </a:moveTo>
                    <a:lnTo>
                      <a:pt x="66341" y="143967"/>
                    </a:lnTo>
                    <a:cubicBezTo>
                      <a:pt x="66341" y="186839"/>
                      <a:pt x="96044" y="221594"/>
                      <a:pt x="132683" y="221594"/>
                    </a:cubicBezTo>
                    <a:lnTo>
                      <a:pt x="132684" y="221593"/>
                    </a:lnTo>
                    <a:cubicBezTo>
                      <a:pt x="169323" y="221593"/>
                      <a:pt x="199026" y="186839"/>
                      <a:pt x="199026" y="143968"/>
                    </a:cubicBezTo>
                    <a:cubicBezTo>
                      <a:pt x="199026" y="101096"/>
                      <a:pt x="169323" y="66342"/>
                      <a:pt x="132684" y="66342"/>
                    </a:cubicBezTo>
                    <a:lnTo>
                      <a:pt x="132684" y="66341"/>
                    </a:lnTo>
                    <a:cubicBezTo>
                      <a:pt x="96044" y="66341"/>
                      <a:pt x="66341" y="101096"/>
                      <a:pt x="66341" y="143967"/>
                    </a:cubicBezTo>
                    <a:lnTo>
                      <a:pt x="66342" y="1439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12298" name="TextBox 9"/>
              <p:cNvSpPr txBox="1">
                <a:spLocks noChangeArrowheads="1"/>
              </p:cNvSpPr>
              <p:nvPr/>
            </p:nvSpPr>
            <p:spPr bwMode="auto">
              <a:xfrm>
                <a:off x="7339225" y="3631401"/>
                <a:ext cx="1709258" cy="62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OUTPUT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Combining Binary Logic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eaLnBrk="1" hangingPunct="1"/>
            <a:r>
              <a:rPr lang="en-US" altLang="en-US" sz="2600" dirty="0" smtClean="0">
                <a:latin typeface="Calibri" pitchFamily="34" charset="0"/>
              </a:rPr>
              <a:t>George Boole, an English mathematician, developed this way of writing down logical expressions (</a:t>
            </a:r>
            <a:r>
              <a:rPr lang="en-US" altLang="en-US" sz="2600" b="1" dirty="0" smtClean="0">
                <a:latin typeface="Calibri" pitchFamily="34" charset="0"/>
              </a:rPr>
              <a:t>Boolean algebra</a:t>
            </a:r>
            <a:r>
              <a:rPr lang="en-US" altLang="en-US" sz="2600" dirty="0" smtClean="0">
                <a:latin typeface="Calibri" pitchFamily="34" charset="0"/>
              </a:rPr>
              <a:t>).</a:t>
            </a:r>
          </a:p>
          <a:p>
            <a:pPr marL="0" indent="0" eaLnBrk="1" hangingPunct="1"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2600" dirty="0" smtClean="0">
                <a:latin typeface="Calibri" pitchFamily="34" charset="0"/>
              </a:rPr>
              <a:t>The expression NOT(A OR B) refers to this diagram:</a:t>
            </a:r>
          </a:p>
          <a:p>
            <a:pPr eaLnBrk="1" hangingPunct="1"/>
            <a:endParaRPr lang="en-US" altLang="en-US" sz="2600" dirty="0" smtClean="0">
              <a:latin typeface="Calibri" pitchFamily="34" charset="0"/>
            </a:endParaRPr>
          </a:p>
          <a:p>
            <a:pPr eaLnBrk="1" hangingPunct="1"/>
            <a:endParaRPr lang="en-US" altLang="en-US" sz="2600" dirty="0" smtClean="0">
              <a:latin typeface="Calibri" pitchFamily="34" charset="0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549400" y="4211638"/>
            <a:ext cx="3014663" cy="1565275"/>
            <a:chOff x="4823209" y="3561248"/>
            <a:chExt cx="3014415" cy="1565217"/>
          </a:xfrm>
        </p:grpSpPr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4823209" y="3561248"/>
              <a:ext cx="3014415" cy="1185847"/>
              <a:chOff x="4823209" y="3586815"/>
              <a:chExt cx="3014415" cy="1185847"/>
            </a:xfrm>
          </p:grpSpPr>
          <p:cxnSp>
            <p:nvCxnSpPr>
              <p:cNvPr id="7" name="Straight Connector 6"/>
              <p:cNvCxnSpPr>
                <a:cxnSpLocks noChangeShapeType="1"/>
              </p:cNvCxnSpPr>
              <p:nvPr/>
            </p:nvCxnSpPr>
            <p:spPr bwMode="auto">
              <a:xfrm flipH="1" flipV="1">
                <a:off x="4823209" y="3961451"/>
                <a:ext cx="1173066" cy="3016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7074099" y="4372598"/>
                <a:ext cx="763525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6" name="TextBox 8"/>
              <p:cNvSpPr txBox="1">
                <a:spLocks noChangeArrowheads="1"/>
              </p:cNvSpPr>
              <p:nvPr/>
            </p:nvSpPr>
            <p:spPr bwMode="auto">
              <a:xfrm>
                <a:off x="4823209" y="3586815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INPUT A</a:t>
                </a:r>
              </a:p>
            </p:txBody>
          </p: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flipH="1">
                <a:off x="4823209" y="4772633"/>
                <a:ext cx="1173066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28" name="TextBox 11"/>
              <p:cNvSpPr txBox="1">
                <a:spLocks noChangeArrowheads="1"/>
              </p:cNvSpPr>
              <p:nvPr/>
            </p:nvSpPr>
            <p:spPr bwMode="auto">
              <a:xfrm>
                <a:off x="4823209" y="4375279"/>
                <a:ext cx="1053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alibri" pitchFamily="34" charset="0"/>
                  </a:rPr>
                  <a:t>INPUT B</a:t>
                </a:r>
              </a:p>
            </p:txBody>
          </p:sp>
        </p:grpSp>
        <p:sp>
          <p:nvSpPr>
            <p:cNvPr id="6" name="Stored Data 4"/>
            <p:cNvSpPr>
              <a:spLocks noChangeArrowheads="1"/>
            </p:cNvSpPr>
            <p:nvPr/>
          </p:nvSpPr>
          <p:spPr bwMode="auto">
            <a:xfrm flipH="1">
              <a:off x="5659231" y="3628870"/>
              <a:ext cx="1414625" cy="1497595"/>
            </a:xfrm>
            <a:custGeom>
              <a:avLst/>
              <a:gdLst>
                <a:gd name="T0" fmla="*/ 91233127 w 10000"/>
                <a:gd name="T1" fmla="*/ 9582548 h 10032"/>
                <a:gd name="T2" fmla="*/ 200116389 w 10000"/>
                <a:gd name="T3" fmla="*/ 0 h 10032"/>
                <a:gd name="T4" fmla="*/ 158011915 w 10000"/>
                <a:gd name="T5" fmla="*/ 105408326 h 10032"/>
                <a:gd name="T6" fmla="*/ 197975213 w 10000"/>
                <a:gd name="T7" fmla="*/ 222850555 h 10032"/>
                <a:gd name="T8" fmla="*/ 80346739 w 10000"/>
                <a:gd name="T9" fmla="*/ 215652486 h 10032"/>
                <a:gd name="T10" fmla="*/ 19946 w 10000"/>
                <a:gd name="T11" fmla="*/ 105408326 h 10032"/>
                <a:gd name="T12" fmla="*/ 91233127 w 10000"/>
                <a:gd name="T13" fmla="*/ 9582548 h 10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00"/>
                <a:gd name="T22" fmla="*/ 0 h 10032"/>
                <a:gd name="T23" fmla="*/ 10000 w 10000"/>
                <a:gd name="T24" fmla="*/ 10032 h 10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00" h="10032">
                  <a:moveTo>
                    <a:pt x="4559" y="430"/>
                  </a:moveTo>
                  <a:cubicBezTo>
                    <a:pt x="6108" y="-108"/>
                    <a:pt x="8451" y="215"/>
                    <a:pt x="10000" y="0"/>
                  </a:cubicBezTo>
                  <a:cubicBezTo>
                    <a:pt x="9099" y="0"/>
                    <a:pt x="7914" y="3064"/>
                    <a:pt x="7896" y="4730"/>
                  </a:cubicBezTo>
                  <a:cubicBezTo>
                    <a:pt x="7878" y="6397"/>
                    <a:pt x="8992" y="10000"/>
                    <a:pt x="9893" y="10000"/>
                  </a:cubicBezTo>
                  <a:cubicBezTo>
                    <a:pt x="8275" y="9641"/>
                    <a:pt x="5420" y="10467"/>
                    <a:pt x="4015" y="9677"/>
                  </a:cubicBezTo>
                  <a:cubicBezTo>
                    <a:pt x="3112" y="9677"/>
                    <a:pt x="-90" y="6271"/>
                    <a:pt x="1" y="4730"/>
                  </a:cubicBezTo>
                  <a:cubicBezTo>
                    <a:pt x="92" y="3189"/>
                    <a:pt x="3659" y="430"/>
                    <a:pt x="4559" y="4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GB"/>
            </a:p>
          </p:txBody>
        </p:sp>
      </p:grpSp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4356100" y="4632325"/>
            <a:ext cx="1835150" cy="730250"/>
            <a:chOff x="5876367" y="3615351"/>
            <a:chExt cx="3172116" cy="1511273"/>
          </a:xfrm>
        </p:grpSpPr>
        <p:sp>
          <p:nvSpPr>
            <p:cNvPr id="14" name="Extract 13"/>
            <p:cNvSpPr>
              <a:spLocks noChangeArrowheads="1"/>
            </p:cNvSpPr>
            <p:nvPr/>
          </p:nvSpPr>
          <p:spPr bwMode="auto">
            <a:xfrm rot="5400000">
              <a:off x="5739514" y="3752204"/>
              <a:ext cx="1511273" cy="1237565"/>
            </a:xfrm>
            <a:prstGeom prst="flowChartExtract">
              <a:avLst/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7338944" y="4370987"/>
              <a:ext cx="762845" cy="32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Donut 15"/>
            <p:cNvSpPr>
              <a:spLocks noChangeArrowheads="1"/>
            </p:cNvSpPr>
            <p:nvPr/>
          </p:nvSpPr>
          <p:spPr bwMode="auto">
            <a:xfrm>
              <a:off x="7073858" y="4227020"/>
              <a:ext cx="265367" cy="287936"/>
            </a:xfrm>
            <a:custGeom>
              <a:avLst/>
              <a:gdLst>
                <a:gd name="T0" fmla="*/ 132684 w 265367"/>
                <a:gd name="T1" fmla="*/ 0 h 287936"/>
                <a:gd name="T2" fmla="*/ 38862 w 265367"/>
                <a:gd name="T3" fmla="*/ 42167 h 287936"/>
                <a:gd name="T4" fmla="*/ 0 w 265367"/>
                <a:gd name="T5" fmla="*/ 143968 h 287936"/>
                <a:gd name="T6" fmla="*/ 38862 w 265367"/>
                <a:gd name="T7" fmla="*/ 245769 h 287936"/>
                <a:gd name="T8" fmla="*/ 132684 w 265367"/>
                <a:gd name="T9" fmla="*/ 287936 h 287936"/>
                <a:gd name="T10" fmla="*/ 226505 w 265367"/>
                <a:gd name="T11" fmla="*/ 245769 h 287936"/>
                <a:gd name="T12" fmla="*/ 265367 w 265367"/>
                <a:gd name="T13" fmla="*/ 143968 h 287936"/>
                <a:gd name="T14" fmla="*/ 226505 w 265367"/>
                <a:gd name="T15" fmla="*/ 42167 h 287936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38862 w 265367"/>
                <a:gd name="T25" fmla="*/ 42167 h 287936"/>
                <a:gd name="T26" fmla="*/ 226505 w 265367"/>
                <a:gd name="T27" fmla="*/ 245769 h 287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367" h="287936">
                  <a:moveTo>
                    <a:pt x="0" y="143968"/>
                  </a:moveTo>
                  <a:lnTo>
                    <a:pt x="-1" y="143967"/>
                  </a:lnTo>
                  <a:cubicBezTo>
                    <a:pt x="-1" y="64456"/>
                    <a:pt x="59404" y="-1"/>
                    <a:pt x="132684" y="-1"/>
                  </a:cubicBezTo>
                  <a:cubicBezTo>
                    <a:pt x="205963" y="-1"/>
                    <a:pt x="265368" y="64456"/>
                    <a:pt x="265368" y="143968"/>
                  </a:cubicBezTo>
                  <a:cubicBezTo>
                    <a:pt x="265368" y="223479"/>
                    <a:pt x="205963" y="287935"/>
                    <a:pt x="132684" y="287935"/>
                  </a:cubicBezTo>
                  <a:cubicBezTo>
                    <a:pt x="59404" y="287935"/>
                    <a:pt x="-1" y="223479"/>
                    <a:pt x="-1" y="143967"/>
                  </a:cubicBezTo>
                  <a:lnTo>
                    <a:pt x="0" y="143968"/>
                  </a:lnTo>
                  <a:close/>
                  <a:moveTo>
                    <a:pt x="66342" y="143968"/>
                  </a:moveTo>
                  <a:lnTo>
                    <a:pt x="66341" y="143967"/>
                  </a:lnTo>
                  <a:cubicBezTo>
                    <a:pt x="66341" y="186839"/>
                    <a:pt x="96044" y="221594"/>
                    <a:pt x="132683" y="221594"/>
                  </a:cubicBezTo>
                  <a:lnTo>
                    <a:pt x="132684" y="221593"/>
                  </a:lnTo>
                  <a:cubicBezTo>
                    <a:pt x="169323" y="221593"/>
                    <a:pt x="199026" y="186839"/>
                    <a:pt x="199026" y="143968"/>
                  </a:cubicBezTo>
                  <a:cubicBezTo>
                    <a:pt x="199026" y="101096"/>
                    <a:pt x="169323" y="66342"/>
                    <a:pt x="132684" y="66342"/>
                  </a:cubicBezTo>
                  <a:lnTo>
                    <a:pt x="132684" y="66341"/>
                  </a:lnTo>
                  <a:cubicBezTo>
                    <a:pt x="96044" y="66341"/>
                    <a:pt x="66341" y="101096"/>
                    <a:pt x="66341" y="143967"/>
                  </a:cubicBezTo>
                  <a:lnTo>
                    <a:pt x="66342" y="143968"/>
                  </a:ln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3321" name="TextBox 16"/>
            <p:cNvSpPr txBox="1">
              <a:spLocks noChangeArrowheads="1"/>
            </p:cNvSpPr>
            <p:nvPr/>
          </p:nvSpPr>
          <p:spPr bwMode="auto">
            <a:xfrm>
              <a:off x="7339225" y="3631401"/>
              <a:ext cx="1709258" cy="62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alibri" pitchFamily="34" charset="0"/>
                </a:rPr>
                <a:t>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4582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Combining Binary Logic Truth Table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458200" cy="4959350"/>
          </a:xfrm>
        </p:spPr>
        <p:txBody>
          <a:bodyPr vert="horz"/>
          <a:lstStyle/>
          <a:p>
            <a:pPr eaLnBrk="1" hangingPunct="1"/>
            <a:r>
              <a:rPr lang="en-US" altLang="en-US" sz="2600" smtClean="0">
                <a:latin typeface="Calibri" pitchFamily="34" charset="0"/>
              </a:rPr>
              <a:t>We use a table showing all the possible inputs and the resulting outputs to describe what the logic circuit does. This is called a truth table.</a:t>
            </a:r>
          </a:p>
          <a:p>
            <a:pPr eaLnBrk="1" hangingPunct="1"/>
            <a:r>
              <a:rPr lang="en-US" altLang="en-US" sz="2600" smtClean="0">
                <a:latin typeface="Calibri" pitchFamily="34" charset="0"/>
              </a:rPr>
              <a:t>For the expression P = NOT(A OR B) the </a:t>
            </a:r>
            <a:r>
              <a:rPr lang="en-US" altLang="en-US" sz="2600" b="1" smtClean="0">
                <a:latin typeface="Calibri" pitchFamily="34" charset="0"/>
              </a:rPr>
              <a:t>truth table </a:t>
            </a:r>
            <a:r>
              <a:rPr lang="en-US" altLang="en-US" sz="2600" smtClean="0">
                <a:latin typeface="Calibri" pitchFamily="34" charset="0"/>
              </a:rPr>
              <a:t>can be derived:</a:t>
            </a:r>
          </a:p>
          <a:p>
            <a:pPr eaLnBrk="1" hangingPunct="1"/>
            <a:endParaRPr lang="en-US" altLang="en-US" sz="2600" smtClean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17799" y="3825898"/>
          <a:ext cx="5495467" cy="2123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4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</a:p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OR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dirty="0" smtClean="0"/>
                        <a:t>NOT(A OR 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8"/>
            <a:ext cx="8629650" cy="6724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Starter</a:t>
            </a:r>
            <a:endParaRPr lang="en-GB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8" y="792539"/>
            <a:ext cx="8629652" cy="156966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diagram below shows three inputs (A, B and 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a your revision power point state the equation the diagram below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Create the truth table for the diagram below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2" t="17135" r="17525" b="32215"/>
          <a:stretch/>
        </p:blipFill>
        <p:spPr>
          <a:xfrm>
            <a:off x="574216" y="2580924"/>
            <a:ext cx="7860817" cy="42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780"/>
            <a:ext cx="8229600" cy="8524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Than 2 Inputs</a:t>
            </a:r>
            <a:endParaRPr lang="en-GB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8" y="1159932"/>
            <a:ext cx="8492067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is possible to have more than 2 inputs.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diagram below shows three inputs (A, B and 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equation is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(A OR B) AND (NOT C)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44741"/>
              </p:ext>
            </p:extLst>
          </p:nvPr>
        </p:nvGraphicFramePr>
        <p:xfrm>
          <a:off x="345616" y="2463904"/>
          <a:ext cx="381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86399" y="2675467"/>
            <a:ext cx="35475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So how did I make this? </a:t>
            </a:r>
          </a:p>
          <a:p>
            <a:r>
              <a:rPr lang="en-GB" sz="2400" dirty="0" smtClean="0"/>
              <a:t>Let go through the steps </a:t>
            </a:r>
          </a:p>
        </p:txBody>
      </p:sp>
    </p:spTree>
    <p:extLst>
      <p:ext uri="{BB962C8B-B14F-4D97-AF65-F5344CB8AC3E}">
        <p14:creationId xmlns:p14="http://schemas.microsoft.com/office/powerpoint/2010/main" val="9034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1 – Write out all the permutations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176866"/>
            <a:ext cx="8077200" cy="70788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first step is write down all of the possibilities.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As there are now 3 inputs there are extra rows.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17779"/>
              </p:ext>
            </p:extLst>
          </p:nvPr>
        </p:nvGraphicFramePr>
        <p:xfrm>
          <a:off x="609600" y="2379133"/>
          <a:ext cx="28575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19133" y="2032000"/>
            <a:ext cx="3979334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Every possibility must be written down. As a rule of thumb</a:t>
            </a:r>
          </a:p>
          <a:p>
            <a:endParaRPr lang="en-GB" sz="2000" dirty="0" smtClean="0"/>
          </a:p>
          <a:p>
            <a:r>
              <a:rPr lang="en-GB" sz="2000" dirty="0" smtClean="0"/>
              <a:t>1 input = 2 rows</a:t>
            </a:r>
          </a:p>
          <a:p>
            <a:r>
              <a:rPr lang="en-GB" sz="2000" dirty="0" smtClean="0"/>
              <a:t>2 inputs = 4 rows</a:t>
            </a:r>
          </a:p>
          <a:p>
            <a:r>
              <a:rPr lang="en-GB" sz="2000" dirty="0" smtClean="0"/>
              <a:t>3 inputs = 8 rows</a:t>
            </a:r>
          </a:p>
          <a:p>
            <a:r>
              <a:rPr lang="en-GB" sz="2000" dirty="0" smtClean="0"/>
              <a:t>4 inputs = 16 rows..</a:t>
            </a:r>
          </a:p>
          <a:p>
            <a:endParaRPr lang="en-GB" sz="2000" dirty="0" smtClean="0"/>
          </a:p>
          <a:p>
            <a:r>
              <a:rPr lang="en-GB" sz="2000" dirty="0" smtClean="0"/>
              <a:t>They double each time! </a:t>
            </a:r>
          </a:p>
          <a:p>
            <a:endParaRPr lang="en-GB" sz="2000" dirty="0" smtClean="0"/>
          </a:p>
          <a:p>
            <a:r>
              <a:rPr lang="en-GB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Tip: </a:t>
            </a:r>
          </a:p>
          <a:p>
            <a:r>
              <a:rPr lang="en-GB" sz="2000" dirty="0" smtClean="0"/>
              <a:t>When you add a extra output copy all of the rows and then add 0’s in the new input for the first half and 1’s for the second half.</a:t>
            </a:r>
          </a:p>
        </p:txBody>
      </p:sp>
    </p:spTree>
    <p:extLst>
      <p:ext uri="{BB962C8B-B14F-4D97-AF65-F5344CB8AC3E}">
        <p14:creationId xmlns:p14="http://schemas.microsoft.com/office/powerpoint/2010/main" val="12273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2 – Perform the First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ogic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7" y="1295400"/>
            <a:ext cx="7840133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Now we create a new column for the first logic 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That will help us work out the output of that 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will then be the input to the next!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85106"/>
              </p:ext>
            </p:extLst>
          </p:nvPr>
        </p:nvGraphicFramePr>
        <p:xfrm>
          <a:off x="821266" y="2971800"/>
          <a:ext cx="4114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OR 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9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79917"/>
            <a:ext cx="8229600" cy="85248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Binary Logic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959350"/>
          </a:xfrm>
        </p:spPr>
        <p:txBody>
          <a:bodyPr vert="horz"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GB" altLang="en-US" dirty="0" smtClean="0">
                <a:latin typeface="Calibri" pitchFamily="34" charset="0"/>
              </a:rPr>
              <a:t>The circuit to store a single bit of data is made from a transistor and a capacitor.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GB" altLang="en-US" dirty="0" smtClean="0">
                <a:latin typeface="Calibri" pitchFamily="34" charset="0"/>
              </a:rPr>
              <a:t>A capacitor can store electrons, and it can be in one of two states:</a:t>
            </a:r>
          </a:p>
          <a:p>
            <a:pPr marL="742950" lvl="2" indent="-342900" eaLnBrk="1" hangingPunct="1"/>
            <a:r>
              <a:rPr lang="en-GB" altLang="en-US" sz="2400" dirty="0" smtClean="0">
                <a:latin typeface="Calibri" pitchFamily="34" charset="0"/>
              </a:rPr>
              <a:t>‘charged’, full of electrons;</a:t>
            </a:r>
          </a:p>
          <a:p>
            <a:pPr marL="742950" lvl="2" indent="-342900" eaLnBrk="1" hangingPunct="1"/>
            <a:r>
              <a:rPr lang="en-GB" altLang="en-US" sz="2400" dirty="0" smtClean="0">
                <a:latin typeface="Calibri" pitchFamily="34" charset="0"/>
              </a:rPr>
              <a:t>‘discharged’, empty.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GB" altLang="en-US" dirty="0" smtClean="0">
                <a:latin typeface="Calibri" pitchFamily="34" charset="0"/>
              </a:rPr>
              <a:t>A transistor is a switch that allows the control circuit to:</a:t>
            </a:r>
          </a:p>
          <a:p>
            <a:pPr marL="742950" lvl="2" indent="-342900" eaLnBrk="1" hangingPunct="1"/>
            <a:r>
              <a:rPr lang="en-GB" altLang="en-US" sz="2400" dirty="0" smtClean="0">
                <a:latin typeface="Calibri" pitchFamily="34" charset="0"/>
              </a:rPr>
              <a:t>check if there is a charge stored in the capacitor or not;</a:t>
            </a:r>
          </a:p>
          <a:p>
            <a:pPr marL="742950" lvl="2" indent="-342900" eaLnBrk="1" hangingPunct="1"/>
            <a:r>
              <a:rPr lang="en-GB" altLang="en-US" sz="2400" dirty="0" smtClean="0">
                <a:latin typeface="Calibri" pitchFamily="34" charset="0"/>
              </a:rPr>
              <a:t>change the state of the capacitor.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GB" altLang="en-US" dirty="0" smtClean="0">
              <a:latin typeface="Calibri" pitchFamily="34" charset="0"/>
            </a:endParaRPr>
          </a:p>
          <a:p>
            <a:pPr eaLnBrk="1" hangingPunct="1"/>
            <a:endParaRPr lang="en-US" alt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49"/>
            <a:ext cx="8229600" cy="9497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3 – Do the Same for the Next </a:t>
            </a: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ogic </a:t>
            </a: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</a:t>
            </a:r>
            <a:endParaRPr lang="en-GB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467" y="1264622"/>
            <a:ext cx="7086600" cy="8309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w Cen MT" pitchFamily="34" charset="0"/>
              </a:rPr>
              <a:t>We just add a new column for each logic gate.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w Cen MT" pitchFamily="34" charset="0"/>
              </a:rPr>
              <a:t>Things are starting to take shape!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90711"/>
              </p:ext>
            </p:extLst>
          </p:nvPr>
        </p:nvGraphicFramePr>
        <p:xfrm>
          <a:off x="1828800" y="2514600"/>
          <a:ext cx="4724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OR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6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4 – The Result!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320926"/>
            <a:ext cx="7086600" cy="4616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itchFamily="34" charset="0"/>
              </a:rPr>
              <a:t>Z = (NOT C) AND (A OR B)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3634"/>
              </p:ext>
            </p:extLst>
          </p:nvPr>
        </p:nvGraphicFramePr>
        <p:xfrm>
          <a:off x="1752600" y="2438400"/>
          <a:ext cx="4724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OR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1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11398"/>
            <a:ext cx="4902684" cy="31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" y="1136691"/>
            <a:ext cx="7772400" cy="8309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itchFamily="34" charset="0"/>
              </a:rPr>
              <a:t>Write down the equation related to this diagram and then create a truth table.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6470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9946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5989320"/>
            <a:ext cx="81153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itchFamily="34" charset="0"/>
              </a:rPr>
              <a:t>The key to success here is HOW you do it, not the answer!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8257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2" y="97972"/>
            <a:ext cx="8499241" cy="8280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4400" b="1" i="1" dirty="0" smtClean="0">
                <a:latin typeface="+mn-lt"/>
              </a:rPr>
              <a:t>Answers: Truth Table</a:t>
            </a:r>
            <a:endParaRPr lang="en-GB" sz="4400" b="1" i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742" y="1136691"/>
            <a:ext cx="8391738" cy="169277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Equation is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 = (NOT (L AND D)) AND (NOT 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Step 1: </a:t>
            </a:r>
            <a:r>
              <a:rPr lang="en-GB" sz="2000" dirty="0" smtClean="0">
                <a:solidFill>
                  <a:schemeClr val="tx1"/>
                </a:solidFill>
              </a:rPr>
              <a:t>To create a truth table; we find out all the possibilities for three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 find out all the possibilities we find out binary representation of 0 – 7 in 3-bit Example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38293"/>
              </p:ext>
            </p:extLst>
          </p:nvPr>
        </p:nvGraphicFramePr>
        <p:xfrm>
          <a:off x="755576" y="2996952"/>
          <a:ext cx="28346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9244" y="3358809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0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6479" y="3726324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1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03343" y="4086364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2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79244" y="4490536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3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79244" y="4859868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4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79244" y="5229200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5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03343" y="5651956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6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9244" y="6021288"/>
            <a:ext cx="7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= 7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80030"/>
              </p:ext>
            </p:extLst>
          </p:nvPr>
        </p:nvGraphicFramePr>
        <p:xfrm>
          <a:off x="5796136" y="3335515"/>
          <a:ext cx="24719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38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0"/>
            <a:ext cx="8629870" cy="8280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Answers: Truth Table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86" y="1136691"/>
            <a:ext cx="8382194" cy="169277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Equation is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 = NOT (L AND D) AND (NOT 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Step 2: </a:t>
            </a:r>
            <a:r>
              <a:rPr lang="en-GB" sz="2000" dirty="0" smtClean="0">
                <a:solidFill>
                  <a:schemeClr val="tx1"/>
                </a:solidFill>
              </a:rPr>
              <a:t>we find out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AND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Step 3: </a:t>
            </a:r>
            <a:r>
              <a:rPr lang="en-GB" sz="2000" dirty="0" smtClean="0">
                <a:solidFill>
                  <a:schemeClr val="tx1"/>
                </a:solidFill>
              </a:rPr>
              <a:t>we find out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Step 4: </a:t>
            </a:r>
            <a:r>
              <a:rPr lang="en-GB" sz="2000" dirty="0" smtClean="0">
                <a:solidFill>
                  <a:schemeClr val="tx1"/>
                </a:solidFill>
              </a:rPr>
              <a:t>we find out the outcome of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 AND D) AND (NOT 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Step 5: </a:t>
            </a:r>
            <a:r>
              <a:rPr lang="en-GB" sz="2000" dirty="0" smtClean="0">
                <a:solidFill>
                  <a:schemeClr val="tx1"/>
                </a:solidFill>
              </a:rPr>
              <a:t>We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finally workout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=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(L AND D) AND (NOT A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65908"/>
              </p:ext>
            </p:extLst>
          </p:nvPr>
        </p:nvGraphicFramePr>
        <p:xfrm>
          <a:off x="510286" y="3140968"/>
          <a:ext cx="18001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2760"/>
              </p:ext>
            </p:extLst>
          </p:nvPr>
        </p:nvGraphicFramePr>
        <p:xfrm>
          <a:off x="2310486" y="3140968"/>
          <a:ext cx="122413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 AND 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42209"/>
              </p:ext>
            </p:extLst>
          </p:nvPr>
        </p:nvGraphicFramePr>
        <p:xfrm>
          <a:off x="3534622" y="3140968"/>
          <a:ext cx="10081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22814"/>
              </p:ext>
            </p:extLst>
          </p:nvPr>
        </p:nvGraphicFramePr>
        <p:xfrm>
          <a:off x="7445828" y="3167741"/>
          <a:ext cx="1554155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1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25898"/>
              </p:ext>
            </p:extLst>
          </p:nvPr>
        </p:nvGraphicFramePr>
        <p:xfrm>
          <a:off x="4553619" y="3151050"/>
          <a:ext cx="289221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9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(L AND D) AND (NOT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2109"/>
            <a:ext cx="7327901" cy="8280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" y="1136691"/>
            <a:ext cx="7327901" cy="360098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w Cen MT" pitchFamily="34" charset="0"/>
              </a:rPr>
              <a:t>Complete the Logic Gate activity Cards, for each card;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Create this circuit on </a:t>
            </a:r>
            <a:r>
              <a:rPr lang="en-GB" sz="2400" u="sng" dirty="0">
                <a:hlinkClick r:id="rId2"/>
              </a:rPr>
              <a:t>http://logic.ly/demo/</a:t>
            </a:r>
            <a:r>
              <a:rPr lang="en-GB" sz="2400" dirty="0"/>
              <a:t> </a:t>
            </a:r>
            <a:endParaRPr lang="en-GB" sz="2400" dirty="0" smtClean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Copy </a:t>
            </a:r>
            <a:r>
              <a:rPr lang="en-GB" sz="2400" dirty="0" smtClean="0"/>
              <a:t>the </a:t>
            </a:r>
            <a:r>
              <a:rPr lang="en-GB" sz="2400" dirty="0"/>
              <a:t>truth </a:t>
            </a:r>
            <a:r>
              <a:rPr lang="en-GB" sz="2400" dirty="0" smtClean="0"/>
              <a:t>Table and complete it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Describe how this gate </a:t>
            </a:r>
            <a:r>
              <a:rPr lang="en-GB" sz="2400" dirty="0" smtClean="0"/>
              <a:t>works</a:t>
            </a:r>
            <a:endParaRPr lang="en-GB" sz="24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Tw Cen MT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77699"/>
            <a:ext cx="8229600" cy="2164215"/>
          </a:xfrm>
        </p:spPr>
        <p:txBody>
          <a:bodyPr/>
          <a:lstStyle/>
          <a:p>
            <a:pPr marL="457200" lvl="1" indent="-457200" eaLnBrk="1" hangingPunct="1"/>
            <a:r>
              <a:rPr lang="en-US" altLang="en-US" sz="2800" dirty="0" smtClean="0"/>
              <a:t>Open the “Logic Gates Activities” Folder </a:t>
            </a:r>
          </a:p>
          <a:p>
            <a:pPr marL="457200" lvl="1" indent="-457200" eaLnBrk="1" hangingPunct="1"/>
            <a:r>
              <a:rPr lang="en-US" altLang="en-US" sz="2800" dirty="0" smtClean="0"/>
              <a:t>Work through the worksheet</a:t>
            </a:r>
          </a:p>
          <a:p>
            <a:pPr marL="457200" lvl="1" indent="-457200" eaLnBrk="1" hangingPunct="1"/>
            <a:r>
              <a:rPr lang="en-US" altLang="en-US" sz="2800" dirty="0"/>
              <a:t>Start with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BinaryLogic_Exercises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and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BinaryLogic_Assessment</a:t>
            </a:r>
            <a:endParaRPr lang="en-US" alt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2" y="4141147"/>
            <a:ext cx="7507516" cy="240065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Complete the Logic Gate activity Cards, for each card;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Create this circuit on </a:t>
            </a:r>
            <a:r>
              <a:rPr lang="en-GB" sz="2400" u="sng" dirty="0">
                <a:hlinkClick r:id="rId2"/>
              </a:rPr>
              <a:t>http://logic.ly/demo/</a:t>
            </a:r>
            <a:r>
              <a:rPr lang="en-GB" sz="2400" dirty="0"/>
              <a:t> </a:t>
            </a:r>
            <a:endParaRPr lang="en-GB" sz="2400" dirty="0" smtClean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Copy </a:t>
            </a:r>
            <a:r>
              <a:rPr lang="en-GB" sz="2400" dirty="0" smtClean="0"/>
              <a:t>the </a:t>
            </a:r>
            <a:r>
              <a:rPr lang="en-GB" sz="2400" dirty="0"/>
              <a:t>truth </a:t>
            </a:r>
            <a:r>
              <a:rPr lang="en-GB" sz="2400" dirty="0" smtClean="0"/>
              <a:t>Table and complete it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Describe how this gate </a:t>
            </a:r>
            <a:r>
              <a:rPr lang="en-GB" sz="2400" dirty="0" smtClean="0"/>
              <a:t>works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74410" y="3582106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41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23" y="79171"/>
            <a:ext cx="8229600" cy="8524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1 or 0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146496"/>
            <a:ext cx="8581938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Computer </a:t>
            </a:r>
            <a:r>
              <a:rPr lang="en-GB" sz="2200" dirty="0" smtClean="0">
                <a:solidFill>
                  <a:srgbClr val="C00000"/>
                </a:solidFill>
              </a:rPr>
              <a:t>ONLY</a:t>
            </a:r>
            <a:r>
              <a:rPr lang="en-GB" sz="2200" b="1" dirty="0" smtClean="0">
                <a:solidFill>
                  <a:srgbClr val="C00000"/>
                </a:solidFill>
              </a:rPr>
              <a:t> understand binary</a:t>
            </a:r>
            <a:r>
              <a:rPr lang="en-GB" sz="2200" dirty="0" smtClean="0"/>
              <a:t>. A binary digit can only be either </a:t>
            </a:r>
            <a:r>
              <a:rPr lang="en-GB" sz="2200" b="1" dirty="0" smtClean="0">
                <a:solidFill>
                  <a:srgbClr val="C00000"/>
                </a:solidFill>
              </a:rPr>
              <a:t>1 or 0</a:t>
            </a:r>
            <a:r>
              <a:rPr lang="en-GB" sz="2200" dirty="0" smtClean="0">
                <a:solidFill>
                  <a:srgbClr val="C00000"/>
                </a:solidFill>
              </a:rPr>
              <a:t>. </a:t>
            </a:r>
          </a:p>
          <a:p>
            <a:endParaRPr lang="en-GB" sz="2200" dirty="0" smtClean="0"/>
          </a:p>
          <a:p>
            <a:r>
              <a:rPr lang="en-GB" sz="2200" dirty="0" smtClean="0"/>
              <a:t>By arranging 1’s and 0’s together in special ways we can create anything!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Numbers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Letters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Pictures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Music</a:t>
            </a:r>
            <a:endParaRPr lang="en-GB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Software!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081487"/>
            <a:ext cx="8458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When you read text on a screen the computer sees a series of 1’s and 0’s!</a:t>
            </a:r>
          </a:p>
        </p:txBody>
      </p:sp>
    </p:spTree>
    <p:extLst>
      <p:ext uri="{BB962C8B-B14F-4D97-AF65-F5344CB8AC3E}">
        <p14:creationId xmlns:p14="http://schemas.microsoft.com/office/powerpoint/2010/main" val="9611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2051050" y="1062038"/>
            <a:ext cx="8610600" cy="946150"/>
            <a:chOff x="-193" y="0"/>
            <a:chExt cx="5760" cy="596"/>
          </a:xfrm>
        </p:grpSpPr>
        <p:sp>
          <p:nvSpPr>
            <p:cNvPr id="1024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altLang="en-US"/>
            </a:p>
          </p:txBody>
        </p:sp>
        <p:sp>
          <p:nvSpPr>
            <p:cNvPr id="10246" name="Rectangle 3"/>
            <p:cNvSpPr>
              <a:spLocks noChangeArrowheads="1"/>
            </p:cNvSpPr>
            <p:nvPr/>
          </p:nvSpPr>
          <p:spPr bwMode="auto">
            <a:xfrm>
              <a:off x="-193" y="266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endParaRPr lang="en-US" altLang="en-US"/>
            </a:p>
          </p:txBody>
        </p:sp>
      </p:grpSp>
      <p:sp>
        <p:nvSpPr>
          <p:cNvPr id="3075" name="Title 7"/>
          <p:cNvSpPr>
            <a:spLocks noGrp="1"/>
          </p:cNvSpPr>
          <p:nvPr>
            <p:ph type="title"/>
          </p:nvPr>
        </p:nvSpPr>
        <p:spPr>
          <a:xfrm>
            <a:off x="323850" y="0"/>
            <a:ext cx="8518146" cy="9810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Why is Data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epresented in Computer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ystems in Binary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orm?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Content Placeholder 8"/>
          <p:cNvSpPr>
            <a:spLocks noGrp="1"/>
          </p:cNvSpPr>
          <p:nvPr>
            <p:ph sz="quarter" idx="1"/>
          </p:nvPr>
        </p:nvSpPr>
        <p:spPr>
          <a:xfrm>
            <a:off x="419450" y="1023020"/>
            <a:ext cx="8581936" cy="5399087"/>
          </a:xfrm>
          <a:noFill/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"/>
              <a:buChar char="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The </a:t>
            </a:r>
            <a:r>
              <a:rPr lang="en-GB" altLang="en-US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denary</a:t>
            </a:r>
            <a:r>
              <a:rPr lang="en-GB" alt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en-GB" altLang="en-US" sz="2000" i="1" dirty="0" smtClean="0">
                <a:ea typeface="Verdana" pitchFamily="34" charset="0"/>
                <a:cs typeface="Verdana" pitchFamily="34" charset="0"/>
              </a:rPr>
              <a:t>decimal</a:t>
            </a: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) system that we use has 10 digits (</a:t>
            </a:r>
            <a:r>
              <a:rPr lang="en-GB" altLang="en-US" sz="2000" i="1" dirty="0" smtClean="0">
                <a:ea typeface="Verdana" pitchFamily="34" charset="0"/>
                <a:cs typeface="Verdana" pitchFamily="34" charset="0"/>
              </a:rPr>
              <a:t>0-9</a:t>
            </a: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).</a:t>
            </a: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"/>
              <a:buChar char="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For a computer systems to use denary it would need to be able to store and transmit 10 different ‘states’.</a:t>
            </a: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"/>
              <a:buChar char="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It is therefore much simpler for computer systems to use the </a:t>
            </a:r>
            <a:r>
              <a:rPr lang="en-GB" altLang="en-US" sz="20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binary</a:t>
            </a:r>
            <a:r>
              <a:rPr lang="en-GB" altLang="en-US" sz="20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number system because it has just </a:t>
            </a:r>
            <a:r>
              <a:rPr lang="en-GB" altLang="en-US" sz="20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2 digits </a:t>
            </a: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(0-1) which can easily be represented and stored as </a:t>
            </a:r>
            <a:r>
              <a:rPr lang="en-GB" altLang="en-US" sz="20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2 different states</a:t>
            </a: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"/>
              <a:buChar char="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Examples of different ‘states’ used to store/transmit binary data:</a:t>
            </a:r>
          </a:p>
          <a:p>
            <a:pPr marL="640080" lvl="1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ON / OFF (a semi-conductor switch, used in computer memory)</a:t>
            </a:r>
          </a:p>
          <a:p>
            <a:pPr marL="640080" lvl="1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TRANSMIT / DON’T TRANSMIT (an electrical signal, used to transfer binary data)</a:t>
            </a:r>
          </a:p>
          <a:p>
            <a:pPr marL="640080" lvl="1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NORTH / SOUTH (areas with different magnetic polarity, used to store binary data on magnetic media)</a:t>
            </a:r>
          </a:p>
          <a:p>
            <a:pPr marL="640080" lvl="1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GB" altLang="en-US" sz="2000" dirty="0" smtClean="0">
                <a:ea typeface="Verdana" pitchFamily="34" charset="0"/>
                <a:cs typeface="Verdana" pitchFamily="34" charset="0"/>
              </a:rPr>
              <a:t>REFLECT / NON-REFLECT (reflective and non-reflective areas, used to store binary data on optical media)</a:t>
            </a:r>
          </a:p>
        </p:txBody>
      </p:sp>
    </p:spTree>
    <p:extLst>
      <p:ext uri="{BB962C8B-B14F-4D97-AF65-F5344CB8AC3E}">
        <p14:creationId xmlns:p14="http://schemas.microsoft.com/office/powerpoint/2010/main" val="1778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Binary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424969"/>
            <a:ext cx="8458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Ever wondered why computer memory has odd sizes? Like 256 Mb or 512 Mb or 1024 Mb?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868990"/>
            <a:ext cx="84712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We already know computers use binary...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32467"/>
            <a:ext cx="8458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This means we use binary or “base 2” for sizes.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91254"/>
            <a:ext cx="84582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ALL</a:t>
            </a:r>
            <a:r>
              <a:rPr lang="en-GB" sz="2400" dirty="0" smtClean="0">
                <a:latin typeface="+mj-lt"/>
              </a:rPr>
              <a:t> sizes on computers are 2</a:t>
            </a:r>
            <a:r>
              <a:rPr lang="en-GB" sz="2400" baseline="30000" dirty="0" smtClean="0">
                <a:latin typeface="+mj-lt"/>
              </a:rPr>
              <a:t>x</a:t>
            </a:r>
            <a:r>
              <a:rPr lang="en-GB" sz="2400" dirty="0" smtClean="0">
                <a:latin typeface="+mj-lt"/>
              </a:rPr>
              <a:t> So……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the </a:t>
            </a:r>
            <a:r>
              <a:rPr lang="en-GB" sz="2400" dirty="0">
                <a:latin typeface="+mj-lt"/>
              </a:rPr>
              <a:t>pattern will be 2, 4, 8, 16, 32, 64, 128, 256, 512, 1024, 2048 and so on.</a:t>
            </a:r>
          </a:p>
          <a:p>
            <a:r>
              <a:rPr lang="en-GB" sz="24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0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GB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337734"/>
            <a:ext cx="8001000" cy="23083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Add a new section to your revision notes called binary logic. Explain</a:t>
            </a:r>
          </a:p>
          <a:p>
            <a:endParaRPr lang="en-GB" sz="2400" dirty="0" smtClean="0"/>
          </a:p>
          <a:p>
            <a:pPr marL="9017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is binary?</a:t>
            </a:r>
          </a:p>
          <a:p>
            <a:pPr marL="9017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017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do computers use binary?</a:t>
            </a:r>
          </a:p>
        </p:txBody>
      </p:sp>
    </p:spTree>
    <p:extLst>
      <p:ext uri="{BB962C8B-B14F-4D97-AF65-F5344CB8AC3E}">
        <p14:creationId xmlns:p14="http://schemas.microsoft.com/office/powerpoint/2010/main" val="26924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65" y="0"/>
            <a:ext cx="8556767" cy="67733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165" y="956732"/>
            <a:ext cx="8458200" cy="169277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w Cen MT" panose="020B0602020104020603" pitchFamily="34" charset="0"/>
              </a:rPr>
              <a:t>What is a binary</a:t>
            </a:r>
          </a:p>
          <a:p>
            <a:r>
              <a:rPr lang="en-US" sz="2400" b="1" dirty="0">
                <a:latin typeface="Tw Cen MT" pitchFamily="34" charset="0"/>
              </a:rPr>
              <a:t>Binary</a:t>
            </a:r>
            <a:r>
              <a:rPr lang="en-US" sz="2400" dirty="0">
                <a:latin typeface="Tw Cen MT" pitchFamily="34" charset="0"/>
              </a:rPr>
              <a:t> is a </a:t>
            </a:r>
            <a:r>
              <a:rPr lang="en-US" sz="2400" b="1" dirty="0">
                <a:latin typeface="Tw Cen MT" pitchFamily="34" charset="0"/>
              </a:rPr>
              <a:t>base 2</a:t>
            </a:r>
            <a:r>
              <a:rPr lang="en-US" sz="2400" dirty="0">
                <a:latin typeface="Tw Cen MT" pitchFamily="34" charset="0"/>
              </a:rPr>
              <a:t> 8-bit number system represented by the numeric values of 0 or 1, also known as </a:t>
            </a:r>
            <a:r>
              <a:rPr lang="en-US" sz="2400" b="1" dirty="0">
                <a:latin typeface="Tw Cen MT" pitchFamily="34" charset="0"/>
              </a:rPr>
              <a:t>OFF</a:t>
            </a:r>
            <a:r>
              <a:rPr lang="en-US" sz="2400" dirty="0">
                <a:latin typeface="Tw Cen MT" pitchFamily="34" charset="0"/>
              </a:rPr>
              <a:t> or </a:t>
            </a:r>
            <a:r>
              <a:rPr lang="en-US" sz="2400" b="1" dirty="0">
                <a:latin typeface="Tw Cen MT" pitchFamily="34" charset="0"/>
              </a:rPr>
              <a:t>ON</a:t>
            </a:r>
            <a:r>
              <a:rPr lang="en-US" sz="2400" dirty="0">
                <a:latin typeface="Tw Cen MT" pitchFamily="34" charset="0"/>
              </a:rPr>
              <a:t>, and is the primary language that computers use to communicate</a:t>
            </a:r>
            <a:r>
              <a:rPr lang="en-US" sz="2400" dirty="0" smtClean="0">
                <a:latin typeface="Tw Cen M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165" y="3035968"/>
            <a:ext cx="8458200" cy="31700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w Cen MT" panose="020B0602020104020603" pitchFamily="34" charset="0"/>
              </a:rPr>
              <a:t>Why do computer use binary?</a:t>
            </a:r>
          </a:p>
          <a:p>
            <a:r>
              <a:rPr lang="en-US" sz="2400" dirty="0">
                <a:latin typeface="Tw Cen MT" pitchFamily="34" charset="0"/>
              </a:rPr>
              <a:t>C</a:t>
            </a:r>
            <a:r>
              <a:rPr lang="en-US" sz="2400" dirty="0" smtClean="0">
                <a:latin typeface="Tw Cen MT" pitchFamily="34" charset="0"/>
              </a:rPr>
              <a:t>omputers use </a:t>
            </a:r>
            <a:r>
              <a:rPr lang="en-US" sz="2400" dirty="0">
                <a:latin typeface="Tw Cen MT" pitchFamily="34" charset="0"/>
              </a:rPr>
              <a:t>binary </a:t>
            </a:r>
            <a:r>
              <a:rPr lang="en-US" sz="2400" dirty="0" smtClean="0">
                <a:latin typeface="Tw Cen MT" pitchFamily="34" charset="0"/>
              </a:rPr>
              <a:t>because;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w Cen MT" pitchFamily="34" charset="0"/>
              </a:rPr>
              <a:t>I</a:t>
            </a:r>
            <a:r>
              <a:rPr lang="en-US" sz="2400" dirty="0" smtClean="0">
                <a:latin typeface="Tw Cen MT" pitchFamily="34" charset="0"/>
              </a:rPr>
              <a:t>t </a:t>
            </a:r>
            <a:r>
              <a:rPr lang="en-US" sz="2400" dirty="0">
                <a:latin typeface="Tw Cen MT" pitchFamily="34" charset="0"/>
              </a:rPr>
              <a:t>is the easiest and most efficient method of detecting an electrical signal as being either off or on</a:t>
            </a:r>
            <a:r>
              <a:rPr lang="en-US" sz="2400" dirty="0" smtClean="0">
                <a:latin typeface="Tw Cen MT" pitchFamily="34" charset="0"/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w Cen MT" pitchFamily="34" charset="0"/>
              </a:rPr>
              <a:t>It is the most efficient way of detecting </a:t>
            </a:r>
            <a:r>
              <a:rPr lang="en-US" sz="2400" dirty="0">
                <a:latin typeface="Tw Cen MT" pitchFamily="34" charset="0"/>
              </a:rPr>
              <a:t>magnetic poles with </a:t>
            </a:r>
            <a:r>
              <a:rPr lang="en-US" sz="2400" dirty="0" smtClean="0">
                <a:latin typeface="Tw Cen MT" pitchFamily="34" charset="0"/>
              </a:rPr>
              <a:t>magnetic </a:t>
            </a:r>
            <a:r>
              <a:rPr lang="en-US" sz="2400" dirty="0">
                <a:latin typeface="Tw Cen MT" pitchFamily="34" charset="0"/>
              </a:rPr>
              <a:t>media like a hard drive, </a:t>
            </a:r>
            <a:r>
              <a:rPr lang="en-US" sz="2400" dirty="0" smtClean="0">
                <a:latin typeface="Tw Cen MT" pitchFamily="34" charset="0"/>
              </a:rPr>
              <a:t>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w Cen MT" pitchFamily="34" charset="0"/>
              </a:rPr>
              <a:t>I</a:t>
            </a:r>
            <a:r>
              <a:rPr lang="en-US" sz="2400" dirty="0" smtClean="0">
                <a:latin typeface="Tw Cen MT" pitchFamily="34" charset="0"/>
              </a:rPr>
              <a:t>t </a:t>
            </a:r>
            <a:r>
              <a:rPr lang="en-US" sz="2400" dirty="0">
                <a:latin typeface="Tw Cen MT" pitchFamily="34" charset="0"/>
              </a:rPr>
              <a:t>is the most efficient way to control logic circuits.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pPr marL="558800"/>
            <a:endParaRPr lang="en-GB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6" y="35983"/>
            <a:ext cx="8229600" cy="85248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Binary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ogic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266" y="1109134"/>
            <a:ext cx="8339666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Computers use </a:t>
            </a:r>
            <a:r>
              <a:rPr lang="en-GB" sz="2200" b="1" dirty="0" smtClean="0">
                <a:solidFill>
                  <a:srgbClr val="FF0000"/>
                </a:solidFill>
              </a:rPr>
              <a:t>binary logic </a:t>
            </a:r>
            <a:r>
              <a:rPr lang="en-GB" sz="2200" dirty="0" smtClean="0"/>
              <a:t>to do many great things.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It is one of the key skills needed in order to be able to </a:t>
            </a:r>
            <a:r>
              <a:rPr lang="en-GB" sz="2200" b="1" dirty="0" smtClean="0">
                <a:solidFill>
                  <a:srgbClr val="FF0000"/>
                </a:solidFill>
              </a:rPr>
              <a:t>program</a:t>
            </a:r>
            <a:r>
              <a:rPr lang="en-GB" sz="2200" dirty="0" smtClean="0"/>
              <a:t> a computer.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It also helps to understand why computers can be a “bit thick” sometimes. More on that later </a:t>
            </a:r>
            <a:r>
              <a:rPr lang="en-GB" sz="2200" dirty="0" smtClean="0">
                <a:sym typeface="Wingdings" pitchFamily="2" charset="2"/>
              </a:rPr>
              <a:t></a:t>
            </a:r>
            <a:r>
              <a:rPr lang="en-GB" sz="22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266" y="3400353"/>
            <a:ext cx="81534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dirty="0" smtClean="0"/>
              <a:t>Binary logic is where we say if something is either </a:t>
            </a:r>
            <a:r>
              <a:rPr lang="en-GB" sz="2200" b="1" dirty="0" smtClean="0">
                <a:solidFill>
                  <a:srgbClr val="FF0000"/>
                </a:solidFill>
              </a:rPr>
              <a:t>true</a:t>
            </a:r>
            <a:r>
              <a:rPr lang="en-GB" sz="2200" dirty="0" smtClean="0"/>
              <a:t> or </a:t>
            </a:r>
            <a:r>
              <a:rPr lang="en-GB" sz="2200" b="1" dirty="0" smtClean="0">
                <a:solidFill>
                  <a:srgbClr val="FF0000"/>
                </a:solidFill>
              </a:rPr>
              <a:t>false.</a:t>
            </a:r>
            <a:r>
              <a:rPr lang="en-GB" sz="2200" dirty="0" smtClean="0"/>
              <a:t> There is no maybes or kind of. Just true or false.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266" y="4597399"/>
            <a:ext cx="81534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For example “Is that a car?” would result in true or false. 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Or “Mr Jalloh has a beard today”.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Statements like “Is Mr Jalloh is awesome?” would NOT be binary logic as the answer will not be answered the same by different people. </a:t>
            </a:r>
          </a:p>
        </p:txBody>
      </p:sp>
    </p:spTree>
    <p:extLst>
      <p:ext uri="{BB962C8B-B14F-4D97-AF65-F5344CB8AC3E}">
        <p14:creationId xmlns:p14="http://schemas.microsoft.com/office/powerpoint/2010/main" val="3399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Hodder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Hodder final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Hodder final.thmx</Template>
  <TotalTime>2449</TotalTime>
  <Words>2583</Words>
  <Application>Microsoft Office PowerPoint</Application>
  <PresentationFormat>On-screen Show (4:3)</PresentationFormat>
  <Paragraphs>637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2</vt:i4>
      </vt:variant>
    </vt:vector>
  </HeadingPairs>
  <TitlesOfParts>
    <vt:vector size="46" baseType="lpstr">
      <vt:lpstr>ＭＳ Ｐゴシック</vt:lpstr>
      <vt:lpstr>Arial</vt:lpstr>
      <vt:lpstr>Calibri</vt:lpstr>
      <vt:lpstr>Tw Cen MT</vt:lpstr>
      <vt:lpstr>Verdana</vt:lpstr>
      <vt:lpstr>Wingdings</vt:lpstr>
      <vt:lpstr>Wingdings 2</vt:lpstr>
      <vt:lpstr>12_Hodder final</vt:lpstr>
      <vt:lpstr>Binary Logic Brief History</vt:lpstr>
      <vt:lpstr>Binary Logic</vt:lpstr>
      <vt:lpstr>Binary Logic</vt:lpstr>
      <vt:lpstr>Binary 1 or 0</vt:lpstr>
      <vt:lpstr>Why is Data Represented in Computer Systems in Binary Form?</vt:lpstr>
      <vt:lpstr>Implications of Binary</vt:lpstr>
      <vt:lpstr>Activity</vt:lpstr>
      <vt:lpstr>Answers</vt:lpstr>
      <vt:lpstr>What is Binary Logic</vt:lpstr>
      <vt:lpstr>Predictable</vt:lpstr>
      <vt:lpstr>Activity</vt:lpstr>
      <vt:lpstr>Activity</vt:lpstr>
      <vt:lpstr>Types of Logic Gates</vt:lpstr>
      <vt:lpstr>AND Gate</vt:lpstr>
      <vt:lpstr>OR Gate</vt:lpstr>
      <vt:lpstr>NOT Gate</vt:lpstr>
      <vt:lpstr>Activity</vt:lpstr>
      <vt:lpstr>Starter</vt:lpstr>
      <vt:lpstr>Logic gates</vt:lpstr>
      <vt:lpstr>Remembering them!</vt:lpstr>
      <vt:lpstr>Activity</vt:lpstr>
      <vt:lpstr>Combining Binary Logic</vt:lpstr>
      <vt:lpstr>Combining Binary Logic</vt:lpstr>
      <vt:lpstr>Combining Binary Logic</vt:lpstr>
      <vt:lpstr>Combining Binary Logic Truth Table </vt:lpstr>
      <vt:lpstr>Starter</vt:lpstr>
      <vt:lpstr>More Than 2 Inputs</vt:lpstr>
      <vt:lpstr>Step 1 – Write out all the permutations </vt:lpstr>
      <vt:lpstr>Step 2 – Perform the First Logic Gate</vt:lpstr>
      <vt:lpstr>Step 3 – Do the Same for the Next Logic Gate</vt:lpstr>
      <vt:lpstr>Step 4 – The Result!</vt:lpstr>
      <vt:lpstr>Activity</vt:lpstr>
      <vt:lpstr>Answers: Truth Table</vt:lpstr>
      <vt:lpstr>Answers: Truth Table</vt:lpstr>
      <vt:lpstr>Activity</vt:lpstr>
      <vt:lpstr>Activity</vt:lpstr>
      <vt:lpstr>CPU &amp; FE</vt:lpstr>
      <vt:lpstr>Performance</vt:lpstr>
    </vt:vector>
  </TitlesOfParts>
  <Company>Hodder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Computing</dc:title>
  <dc:creator>Ahmad Jalloh</dc:creator>
  <cp:lastModifiedBy>Ahmad Jalloh</cp:lastModifiedBy>
  <cp:revision>105</cp:revision>
  <dcterms:created xsi:type="dcterms:W3CDTF">2012-09-05T11:31:18Z</dcterms:created>
  <dcterms:modified xsi:type="dcterms:W3CDTF">2019-10-10T19:50:10Z</dcterms:modified>
</cp:coreProperties>
</file>