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303" r:id="rId4"/>
    <p:sldId id="304" r:id="rId5"/>
    <p:sldId id="305" r:id="rId6"/>
    <p:sldId id="256" r:id="rId7"/>
    <p:sldId id="257" r:id="rId8"/>
    <p:sldId id="385" r:id="rId9"/>
    <p:sldId id="386" r:id="rId10"/>
    <p:sldId id="258" r:id="rId11"/>
    <p:sldId id="387"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6" r:id="rId34"/>
    <p:sldId id="307" r:id="rId35"/>
    <p:sldId id="311" r:id="rId36"/>
    <p:sldId id="312" r:id="rId37"/>
    <p:sldId id="313" r:id="rId38"/>
    <p:sldId id="314" r:id="rId39"/>
    <p:sldId id="315" r:id="rId40"/>
    <p:sldId id="316" r:id="rId41"/>
    <p:sldId id="319" r:id="rId42"/>
    <p:sldId id="320" r:id="rId43"/>
    <p:sldId id="321" r:id="rId44"/>
    <p:sldId id="322" r:id="rId45"/>
    <p:sldId id="323" r:id="rId46"/>
    <p:sldId id="324" r:id="rId47"/>
    <p:sldId id="326" r:id="rId48"/>
    <p:sldId id="327" r:id="rId49"/>
    <p:sldId id="328" r:id="rId50"/>
    <p:sldId id="329" r:id="rId51"/>
    <p:sldId id="330" r:id="rId52"/>
    <p:sldId id="331" r:id="rId53"/>
    <p:sldId id="332" r:id="rId54"/>
    <p:sldId id="261" r:id="rId55"/>
    <p:sldId id="259" r:id="rId56"/>
    <p:sldId id="260" r:id="rId57"/>
    <p:sldId id="262" r:id="rId58"/>
    <p:sldId id="263" r:id="rId59"/>
    <p:sldId id="264" r:id="rId60"/>
    <p:sldId id="265" r:id="rId61"/>
    <p:sldId id="266" r:id="rId62"/>
    <p:sldId id="267" r:id="rId63"/>
    <p:sldId id="268" r:id="rId64"/>
    <p:sldId id="269" r:id="rId65"/>
    <p:sldId id="270" r:id="rId66"/>
    <p:sldId id="271" r:id="rId67"/>
    <p:sldId id="272" r:id="rId68"/>
    <p:sldId id="273" r:id="rId69"/>
    <p:sldId id="274" r:id="rId70"/>
    <p:sldId id="275" r:id="rId71"/>
    <p:sldId id="276" r:id="rId72"/>
    <p:sldId id="277" r:id="rId73"/>
    <p:sldId id="278" r:id="rId74"/>
    <p:sldId id="279" r:id="rId75"/>
    <p:sldId id="317" r:id="rId76"/>
    <p:sldId id="318" r:id="rId77"/>
    <p:sldId id="325"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84"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8" r:id="rId131"/>
    <p:sldId id="389" r:id="rId132"/>
    <p:sldId id="390" r:id="rId133"/>
    <p:sldId id="391" r:id="rId134"/>
    <p:sldId id="392" r:id="rId135"/>
    <p:sldId id="393" r:id="rId136"/>
    <p:sldId id="394" r:id="rId137"/>
    <p:sldId id="395" r:id="rId138"/>
    <p:sldId id="396" r:id="rId139"/>
    <p:sldId id="397" r:id="rId140"/>
    <p:sldId id="401" r:id="rId141"/>
    <p:sldId id="399" r:id="rId142"/>
    <p:sldId id="400"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32" r:id="rId171"/>
    <p:sldId id="433" r:id="rId172"/>
    <p:sldId id="429" r:id="rId173"/>
    <p:sldId id="430" r:id="rId1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showGuides="1">
      <p:cViewPr varScale="1">
        <p:scale>
          <a:sx n="74" d="100"/>
          <a:sy n="74" d="100"/>
        </p:scale>
        <p:origin x="414"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BCC043-151B-491A-9F63-222ACC81F4E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303808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BCC043-151B-491A-9F63-222ACC81F4E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102377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BCC043-151B-491A-9F63-222ACC81F4E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123276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BCC043-151B-491A-9F63-222ACC81F4E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320580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CC043-151B-491A-9F63-222ACC81F4E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200046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BCC043-151B-491A-9F63-222ACC81F4E2}"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221161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BCC043-151B-491A-9F63-222ACC81F4E2}" type="datetimeFigureOut">
              <a:rPr lang="en-GB" smtClean="0"/>
              <a:t>15/03/2018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205994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BCC043-151B-491A-9F63-222ACC81F4E2}" type="datetimeFigureOut">
              <a:rPr lang="en-GB" smtClean="0"/>
              <a:t>15/03/2018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299938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CC043-151B-491A-9F63-222ACC81F4E2}" type="datetimeFigureOut">
              <a:rPr lang="en-GB" smtClean="0"/>
              <a:t>15/03/2018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83242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CC043-151B-491A-9F63-222ACC81F4E2}"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78316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CC043-151B-491A-9F63-222ACC81F4E2}"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A27D0E-8356-4F37-8B6B-A1E9475071E7}" type="slidenum">
              <a:rPr lang="en-GB" smtClean="0"/>
              <a:t>‹#›</a:t>
            </a:fld>
            <a:endParaRPr lang="en-GB"/>
          </a:p>
        </p:txBody>
      </p:sp>
    </p:spTree>
    <p:extLst>
      <p:ext uri="{BB962C8B-B14F-4D97-AF65-F5344CB8AC3E}">
        <p14:creationId xmlns:p14="http://schemas.microsoft.com/office/powerpoint/2010/main" val="159660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CC043-151B-491A-9F63-222ACC81F4E2}" type="datetimeFigureOut">
              <a:rPr lang="en-GB" smtClean="0"/>
              <a:t>15/03/2018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27D0E-8356-4F37-8B6B-A1E9475071E7}" type="slidenum">
              <a:rPr lang="en-GB" smtClean="0"/>
              <a:t>‹#›</a:t>
            </a:fld>
            <a:endParaRPr lang="en-GB"/>
          </a:p>
        </p:txBody>
      </p:sp>
    </p:spTree>
    <p:extLst>
      <p:ext uri="{BB962C8B-B14F-4D97-AF65-F5344CB8AC3E}">
        <p14:creationId xmlns:p14="http://schemas.microsoft.com/office/powerpoint/2010/main" val="81999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11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 Id="rId5" Type="http://schemas.openxmlformats.org/officeDocument/2006/relationships/image" Target="../media/image139.png"/><Relationship Id="rId4" Type="http://schemas.openxmlformats.org/officeDocument/2006/relationships/image" Target="../media/image138.png"/></Relationships>
</file>

<file path=ppt/slides/_rels/slide13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 Id="rId4" Type="http://schemas.openxmlformats.org/officeDocument/2006/relationships/image" Target="../media/image163.png"/></Relationships>
</file>

<file path=ppt/slides/_rels/slide16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7.xml"/><Relationship Id="rId4" Type="http://schemas.openxmlformats.org/officeDocument/2006/relationships/image" Target="../media/image168.png"/></Relationships>
</file>

<file path=ppt/slides/_rels/slide168.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8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8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8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9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9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9587" y="230188"/>
            <a:ext cx="11114674" cy="874712"/>
          </a:xfrm>
          <a:prstGeom prst="rect">
            <a:avLst/>
          </a:prstGeom>
        </p:spPr>
      </p:pic>
      <p:pic>
        <p:nvPicPr>
          <p:cNvPr id="5" name="Picture 4"/>
          <p:cNvPicPr>
            <a:picLocks noChangeAspect="1"/>
          </p:cNvPicPr>
          <p:nvPr/>
        </p:nvPicPr>
        <p:blipFill>
          <a:blip r:embed="rId3"/>
          <a:stretch>
            <a:fillRect/>
          </a:stretch>
        </p:blipFill>
        <p:spPr>
          <a:xfrm>
            <a:off x="3138487" y="1239837"/>
            <a:ext cx="8011975" cy="5294313"/>
          </a:xfrm>
          <a:prstGeom prst="rect">
            <a:avLst/>
          </a:prstGeom>
        </p:spPr>
      </p:pic>
    </p:spTree>
    <p:extLst>
      <p:ext uri="{BB962C8B-B14F-4D97-AF65-F5344CB8AC3E}">
        <p14:creationId xmlns:p14="http://schemas.microsoft.com/office/powerpoint/2010/main" val="333220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47687" y="131949"/>
            <a:ext cx="10277195" cy="6434761"/>
          </a:xfrm>
          <a:prstGeom prst="rect">
            <a:avLst/>
          </a:prstGeom>
        </p:spPr>
      </p:pic>
    </p:spTree>
    <p:extLst>
      <p:ext uri="{BB962C8B-B14F-4D97-AF65-F5344CB8AC3E}">
        <p14:creationId xmlns:p14="http://schemas.microsoft.com/office/powerpoint/2010/main" val="3637838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9639"/>
          <a:stretch/>
        </p:blipFill>
        <p:spPr>
          <a:xfrm>
            <a:off x="613759" y="136167"/>
            <a:ext cx="7847662" cy="6254059"/>
          </a:xfrm>
          <a:prstGeom prst="rect">
            <a:avLst/>
          </a:prstGeom>
        </p:spPr>
      </p:pic>
    </p:spTree>
    <p:extLst>
      <p:ext uri="{BB962C8B-B14F-4D97-AF65-F5344CB8AC3E}">
        <p14:creationId xmlns:p14="http://schemas.microsoft.com/office/powerpoint/2010/main" val="42463008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89" y="0"/>
            <a:ext cx="11543765" cy="92333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7)  Write a suitable algorithm for a program which has to store a pre-determined number of numbers picked by the user.  The number of numbers must not exceed 5 or be less than 0.  The program must output the highest and lowest numbers of the list of numbers and output also the average and totals.</a:t>
            </a:r>
            <a:endParaRPr lang="en-GB" dirty="0"/>
          </a:p>
        </p:txBody>
      </p:sp>
    </p:spTree>
    <p:extLst>
      <p:ext uri="{BB962C8B-B14F-4D97-AF65-F5344CB8AC3E}">
        <p14:creationId xmlns:p14="http://schemas.microsoft.com/office/powerpoint/2010/main" val="9730284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89" y="0"/>
            <a:ext cx="11543765" cy="92333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7)  Write a suitable algorithm for a program which has to store a pre-determined number of numbers picked by the user.  The number of numbers must not exceed 5 or be less than 0.  The program must output the highest and lowest numbers of the list of numbers and output also the average and totals.</a:t>
            </a:r>
            <a:endParaRPr lang="en-GB" dirty="0"/>
          </a:p>
        </p:txBody>
      </p:sp>
      <p:sp>
        <p:nvSpPr>
          <p:cNvPr id="3" name="Rectangle 2"/>
          <p:cNvSpPr/>
          <p:nvPr/>
        </p:nvSpPr>
        <p:spPr>
          <a:xfrm>
            <a:off x="279042" y="809196"/>
            <a:ext cx="6096000" cy="5909310"/>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Begin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Set Highest to 0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Set Lowest to 0</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Set Counter to 1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Input Number of Numbers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Number of Numbers &lt; 0 or Number of Numbers &gt; 7</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Print “out of range”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End if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For counter = 1 to Number of Numbers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Input </a:t>
            </a:r>
            <a:r>
              <a:rPr lang="en-GB" dirty="0" err="1">
                <a:latin typeface="Calibri" panose="020F0502020204030204" pitchFamily="34" charset="0"/>
                <a:ea typeface="Calibri" panose="020F0502020204030204" pitchFamily="34" charset="0"/>
                <a:cs typeface="Times New Roman" panose="02020603050405020304" pitchFamily="18" charset="0"/>
              </a:rPr>
              <a:t>mynumber</a:t>
            </a:r>
            <a:r>
              <a:rPr lang="en-GB" dirty="0">
                <a:latin typeface="Calibri" panose="020F0502020204030204" pitchFamily="34" charset="0"/>
                <a:ea typeface="Calibri" panose="020F0502020204030204" pitchFamily="34" charset="0"/>
                <a:cs typeface="Times New Roman" panose="02020603050405020304" pitchFamily="18" charset="0"/>
              </a:rPr>
              <a:t> (counter)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a:t>
            </a:r>
            <a:r>
              <a:rPr lang="en-GB" dirty="0" err="1">
                <a:latin typeface="Calibri" panose="020F0502020204030204" pitchFamily="34" charset="0"/>
                <a:ea typeface="Calibri" panose="020F0502020204030204" pitchFamily="34" charset="0"/>
                <a:cs typeface="Times New Roman" panose="02020603050405020304" pitchFamily="18" charset="0"/>
              </a:rPr>
              <a:t>mynumber</a:t>
            </a:r>
            <a:r>
              <a:rPr lang="en-GB" dirty="0">
                <a:latin typeface="Calibri" panose="020F0502020204030204" pitchFamily="34" charset="0"/>
                <a:ea typeface="Calibri" panose="020F0502020204030204" pitchFamily="34" charset="0"/>
                <a:cs typeface="Times New Roman" panose="02020603050405020304" pitchFamily="18" charset="0"/>
              </a:rPr>
              <a:t>(counter) &gt; Highest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Highest = </a:t>
            </a:r>
            <a:r>
              <a:rPr lang="en-GB" dirty="0" err="1">
                <a:latin typeface="Calibri" panose="020F0502020204030204" pitchFamily="34" charset="0"/>
                <a:ea typeface="Calibri" panose="020F0502020204030204" pitchFamily="34" charset="0"/>
                <a:cs typeface="Times New Roman" panose="02020603050405020304" pitchFamily="18" charset="0"/>
              </a:rPr>
              <a:t>mynumber</a:t>
            </a:r>
            <a:r>
              <a:rPr lang="en-GB" dirty="0">
                <a:latin typeface="Calibri" panose="020F0502020204030204" pitchFamily="34" charset="0"/>
                <a:ea typeface="Calibri" panose="020F0502020204030204" pitchFamily="34" charset="0"/>
                <a:cs typeface="Times New Roman" panose="02020603050405020304" pitchFamily="18" charset="0"/>
              </a:rPr>
              <a:t>(counter)</a:t>
            </a:r>
          </a:p>
          <a:p>
            <a:pPr>
              <a:spcAft>
                <a:spcPts val="0"/>
              </a:spcAft>
            </a:pPr>
            <a:r>
              <a:rPr lang="en-GB" dirty="0" err="1">
                <a:latin typeface="Calibri" panose="020F0502020204030204" pitchFamily="34" charset="0"/>
                <a:ea typeface="Calibri" panose="020F0502020204030204" pitchFamily="34" charset="0"/>
                <a:cs typeface="Times New Roman" panose="02020603050405020304" pitchFamily="18" charset="0"/>
              </a:rPr>
              <a:t>Elseif</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mynumber</a:t>
            </a:r>
            <a:r>
              <a:rPr lang="en-GB" dirty="0">
                <a:latin typeface="Calibri" panose="020F0502020204030204" pitchFamily="34" charset="0"/>
                <a:ea typeface="Calibri" panose="020F0502020204030204" pitchFamily="34" charset="0"/>
                <a:cs typeface="Times New Roman" panose="02020603050405020304" pitchFamily="18" charset="0"/>
              </a:rPr>
              <a:t>(counter) &lt; lowest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Lowest = </a:t>
            </a:r>
            <a:r>
              <a:rPr lang="en-GB" dirty="0" err="1">
                <a:latin typeface="Calibri" panose="020F0502020204030204" pitchFamily="34" charset="0"/>
                <a:ea typeface="Calibri" panose="020F0502020204030204" pitchFamily="34" charset="0"/>
                <a:cs typeface="Times New Roman" panose="02020603050405020304" pitchFamily="18" charset="0"/>
              </a:rPr>
              <a:t>Mynumber</a:t>
            </a:r>
            <a:r>
              <a:rPr lang="en-GB" dirty="0">
                <a:latin typeface="Calibri" panose="020F0502020204030204" pitchFamily="34" charset="0"/>
                <a:ea typeface="Calibri" panose="020F0502020204030204" pitchFamily="34" charset="0"/>
                <a:cs typeface="Times New Roman" panose="02020603050405020304" pitchFamily="18" charset="0"/>
              </a:rPr>
              <a:t>(counter)</a:t>
            </a:r>
          </a:p>
          <a:p>
            <a:pPr>
              <a:spcAft>
                <a:spcPts val="0"/>
              </a:spcAft>
            </a:pPr>
            <a:r>
              <a:rPr lang="en-GB" dirty="0" err="1">
                <a:latin typeface="Calibri" panose="020F0502020204030204" pitchFamily="34" charset="0"/>
                <a:ea typeface="Calibri" panose="020F0502020204030204" pitchFamily="34" charset="0"/>
                <a:cs typeface="Times New Roman" panose="02020603050405020304" pitchFamily="18" charset="0"/>
              </a:rPr>
              <a:t>Endif</a:t>
            </a: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Total = total + </a:t>
            </a:r>
            <a:r>
              <a:rPr lang="en-GB" dirty="0" err="1">
                <a:latin typeface="Calibri" panose="020F0502020204030204" pitchFamily="34" charset="0"/>
                <a:ea typeface="Calibri" panose="020F0502020204030204" pitchFamily="34" charset="0"/>
                <a:cs typeface="Times New Roman" panose="02020603050405020304" pitchFamily="18" charset="0"/>
              </a:rPr>
              <a:t>mynumber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Next counter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Average = total / number of numbers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Print “the total is” &amp; total, “the average is” &amp; average  “the highest is” &amp; highest &amp; “the lowest is” &amp; lowest”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End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3184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597" y="682581"/>
            <a:ext cx="11213205" cy="5935561"/>
          </a:xfrm>
          <a:prstGeom prst="rect">
            <a:avLst/>
          </a:prstGeom>
        </p:spPr>
      </p:pic>
    </p:spTree>
    <p:extLst>
      <p:ext uri="{BB962C8B-B14F-4D97-AF65-F5344CB8AC3E}">
        <p14:creationId xmlns:p14="http://schemas.microsoft.com/office/powerpoint/2010/main" val="37662778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209773" cy="5898524"/>
          </a:xfrm>
          <a:prstGeom prst="rect">
            <a:avLst/>
          </a:prstGeom>
        </p:spPr>
      </p:pic>
      <p:sp>
        <p:nvSpPr>
          <p:cNvPr id="3" name="Rectangle 2"/>
          <p:cNvSpPr/>
          <p:nvPr/>
        </p:nvSpPr>
        <p:spPr>
          <a:xfrm>
            <a:off x="111617" y="-148900"/>
            <a:ext cx="6096000" cy="2339102"/>
          </a:xfrm>
          <a:prstGeom prst="rect">
            <a:avLst/>
          </a:prstGeom>
        </p:spPr>
        <p:txBody>
          <a:bodyPr>
            <a:spAutoFit/>
          </a:bodyPr>
          <a:lstStyle/>
          <a:p>
            <a:endParaRPr lang="en-GB" sz="2000" dirty="0">
              <a:latin typeface="Arial" panose="020B0604020202020204" pitchFamily="34" charset="0"/>
            </a:endParaRPr>
          </a:p>
          <a:p>
            <a:r>
              <a:rPr lang="en-GB" dirty="0">
                <a:solidFill>
                  <a:srgbClr val="000000"/>
                </a:solidFill>
                <a:latin typeface="Arial" panose="020B0604020202020204" pitchFamily="34" charset="0"/>
              </a:rPr>
              <a:t>Team scores are initialised (prior to loop) (1). </a:t>
            </a:r>
          </a:p>
          <a:p>
            <a:r>
              <a:rPr lang="en-GB" dirty="0">
                <a:solidFill>
                  <a:srgbClr val="000000"/>
                </a:solidFill>
                <a:latin typeface="Arial" panose="020B0604020202020204" pitchFamily="34" charset="0"/>
              </a:rPr>
              <a:t>Iterates through array correct number of times (1). </a:t>
            </a:r>
          </a:p>
          <a:p>
            <a:r>
              <a:rPr lang="en-GB" dirty="0">
                <a:solidFill>
                  <a:srgbClr val="000000"/>
                </a:solidFill>
                <a:latin typeface="Arial" panose="020B0604020202020204" pitchFamily="34" charset="0"/>
              </a:rPr>
              <a:t>Checks the team the player is on (1). </a:t>
            </a:r>
          </a:p>
          <a:p>
            <a:r>
              <a:rPr lang="en-GB" dirty="0">
                <a:solidFill>
                  <a:srgbClr val="000000"/>
                </a:solidFill>
                <a:latin typeface="Arial" panose="020B0604020202020204" pitchFamily="34" charset="0"/>
              </a:rPr>
              <a:t>If the player is green adds score to the </a:t>
            </a:r>
            <a:r>
              <a:rPr lang="en-GB" dirty="0" err="1">
                <a:solidFill>
                  <a:srgbClr val="000000"/>
                </a:solidFill>
                <a:latin typeface="Arial" panose="020B0604020202020204" pitchFamily="34" charset="0"/>
              </a:rPr>
              <a:t>greenTeam</a:t>
            </a:r>
            <a:r>
              <a:rPr lang="en-GB" dirty="0">
                <a:solidFill>
                  <a:srgbClr val="000000"/>
                </a:solidFill>
                <a:latin typeface="Arial" panose="020B0604020202020204" pitchFamily="34" charset="0"/>
              </a:rPr>
              <a:t> (1). </a:t>
            </a:r>
          </a:p>
          <a:p>
            <a:r>
              <a:rPr lang="en-GB" dirty="0">
                <a:solidFill>
                  <a:srgbClr val="000000"/>
                </a:solidFill>
                <a:latin typeface="Arial" panose="020B0604020202020204" pitchFamily="34" charset="0"/>
              </a:rPr>
              <a:t>If the player is red adds score to the </a:t>
            </a:r>
            <a:r>
              <a:rPr lang="en-GB" dirty="0" err="1">
                <a:solidFill>
                  <a:srgbClr val="000000"/>
                </a:solidFill>
                <a:latin typeface="Arial" panose="020B0604020202020204" pitchFamily="34" charset="0"/>
              </a:rPr>
              <a:t>redTeam</a:t>
            </a:r>
            <a:r>
              <a:rPr lang="en-GB" dirty="0">
                <a:solidFill>
                  <a:srgbClr val="000000"/>
                </a:solidFill>
                <a:latin typeface="Arial" panose="020B0604020202020204" pitchFamily="34" charset="0"/>
              </a:rPr>
              <a:t> (1). </a:t>
            </a:r>
          </a:p>
          <a:p>
            <a:r>
              <a:rPr lang="en-GB" dirty="0">
                <a:solidFill>
                  <a:srgbClr val="000000"/>
                </a:solidFill>
                <a:latin typeface="Arial" panose="020B0604020202020204" pitchFamily="34" charset="0"/>
              </a:rPr>
              <a:t>Outputs result in a sensible manner (1). </a:t>
            </a:r>
          </a:p>
          <a:p>
            <a:r>
              <a:rPr lang="en-GB" dirty="0">
                <a:solidFill>
                  <a:srgbClr val="000000"/>
                </a:solidFill>
                <a:latin typeface="Arial" panose="020B0604020202020204" pitchFamily="34" charset="0"/>
              </a:rPr>
              <a:t>	</a:t>
            </a:r>
          </a:p>
        </p:txBody>
      </p:sp>
      <p:sp>
        <p:nvSpPr>
          <p:cNvPr id="4" name="Rectangle 3"/>
          <p:cNvSpPr/>
          <p:nvPr/>
        </p:nvSpPr>
        <p:spPr>
          <a:xfrm>
            <a:off x="64695" y="1920705"/>
            <a:ext cx="6096000" cy="4247317"/>
          </a:xfrm>
          <a:prstGeom prst="rect">
            <a:avLst/>
          </a:prstGeom>
        </p:spPr>
        <p:txBody>
          <a:bodyPr>
            <a:spAutoFit/>
          </a:bodyPr>
          <a:lstStyle/>
          <a:p>
            <a:r>
              <a:rPr lang="en-GB" dirty="0">
                <a:solidFill>
                  <a:srgbClr val="000000"/>
                </a:solidFill>
                <a:latin typeface="Arial" panose="020B0604020202020204" pitchFamily="34" charset="0"/>
              </a:rPr>
              <a:t>Up to 6 marks - 1 mark for each correct step in process. Any program with the specified functionality should receive full marks. </a:t>
            </a:r>
          </a:p>
          <a:p>
            <a:r>
              <a:rPr lang="en-GB" dirty="0">
                <a:solidFill>
                  <a:srgbClr val="000000"/>
                </a:solidFill>
                <a:latin typeface="Arial" panose="020B0604020202020204" pitchFamily="34" charset="0"/>
              </a:rPr>
              <a:t>Example: </a:t>
            </a:r>
          </a:p>
          <a:p>
            <a:r>
              <a:rPr lang="en-GB" dirty="0" err="1">
                <a:solidFill>
                  <a:srgbClr val="000000"/>
                </a:solidFill>
                <a:latin typeface="Courier New" panose="02070309020205020404" pitchFamily="49" charset="0"/>
              </a:rPr>
              <a:t>greenTeam</a:t>
            </a:r>
            <a:r>
              <a:rPr lang="en-GB" dirty="0">
                <a:solidFill>
                  <a:srgbClr val="000000"/>
                </a:solidFill>
                <a:latin typeface="Courier New" panose="02070309020205020404" pitchFamily="49" charset="0"/>
              </a:rPr>
              <a:t> = 0 </a:t>
            </a:r>
          </a:p>
          <a:p>
            <a:r>
              <a:rPr lang="en-GB" dirty="0" err="1">
                <a:solidFill>
                  <a:srgbClr val="000000"/>
                </a:solidFill>
                <a:latin typeface="Courier New" panose="02070309020205020404" pitchFamily="49" charset="0"/>
              </a:rPr>
              <a:t>redTeam</a:t>
            </a:r>
            <a:r>
              <a:rPr lang="en-GB" dirty="0">
                <a:solidFill>
                  <a:srgbClr val="000000"/>
                </a:solidFill>
                <a:latin typeface="Courier New" panose="02070309020205020404" pitchFamily="49" charset="0"/>
              </a:rPr>
              <a:t> = 0 </a:t>
            </a:r>
          </a:p>
          <a:p>
            <a:r>
              <a:rPr lang="en-GB" dirty="0">
                <a:solidFill>
                  <a:srgbClr val="000000"/>
                </a:solidFill>
                <a:latin typeface="Courier New" panose="02070309020205020404" pitchFamily="49" charset="0"/>
              </a:rPr>
              <a:t>for </a:t>
            </a:r>
            <a:r>
              <a:rPr lang="en-GB" dirty="0" err="1">
                <a:solidFill>
                  <a:srgbClr val="000000"/>
                </a:solidFill>
                <a:latin typeface="Courier New" panose="02070309020205020404" pitchFamily="49" charset="0"/>
              </a:rPr>
              <a:t>i</a:t>
            </a:r>
            <a:r>
              <a:rPr lang="en-GB" dirty="0">
                <a:solidFill>
                  <a:srgbClr val="000000"/>
                </a:solidFill>
                <a:latin typeface="Courier New" panose="02070309020205020404" pitchFamily="49" charset="0"/>
              </a:rPr>
              <a:t>=0 to 19 </a:t>
            </a:r>
          </a:p>
          <a:p>
            <a:r>
              <a:rPr lang="en-GB" dirty="0">
                <a:solidFill>
                  <a:srgbClr val="000000"/>
                </a:solidFill>
                <a:latin typeface="Arial" panose="020B0604020202020204" pitchFamily="34" charset="0"/>
              </a:rPr>
              <a:t>if player[i,0]==1 then </a:t>
            </a:r>
          </a:p>
          <a:p>
            <a:r>
              <a:rPr lang="en-GB" dirty="0" err="1">
                <a:solidFill>
                  <a:srgbClr val="000000"/>
                </a:solidFill>
                <a:latin typeface="Arial" panose="020B0604020202020204" pitchFamily="34" charset="0"/>
              </a:rPr>
              <a:t>greenTeam</a:t>
            </a:r>
            <a:r>
              <a:rPr lang="en-GB" dirty="0">
                <a:solidFill>
                  <a:srgbClr val="000000"/>
                </a:solidFill>
                <a:latin typeface="Arial" panose="020B0604020202020204" pitchFamily="34" charset="0"/>
              </a:rPr>
              <a:t>=</a:t>
            </a:r>
            <a:r>
              <a:rPr lang="en-GB" dirty="0" err="1">
                <a:solidFill>
                  <a:srgbClr val="000000"/>
                </a:solidFill>
                <a:latin typeface="Arial" panose="020B0604020202020204" pitchFamily="34" charset="0"/>
              </a:rPr>
              <a:t>greenTeam+players</a:t>
            </a:r>
            <a:r>
              <a:rPr lang="en-GB" dirty="0">
                <a:solidFill>
                  <a:srgbClr val="000000"/>
                </a:solidFill>
                <a:latin typeface="Arial" panose="020B0604020202020204" pitchFamily="34" charset="0"/>
              </a:rPr>
              <a:t>[i,1] </a:t>
            </a:r>
          </a:p>
          <a:p>
            <a:r>
              <a:rPr lang="en-GB" dirty="0">
                <a:solidFill>
                  <a:srgbClr val="000000"/>
                </a:solidFill>
                <a:latin typeface="Arial" panose="020B0604020202020204" pitchFamily="34" charset="0"/>
              </a:rPr>
              <a:t>else </a:t>
            </a:r>
          </a:p>
          <a:p>
            <a:r>
              <a:rPr lang="en-GB" dirty="0" err="1">
                <a:solidFill>
                  <a:srgbClr val="000000"/>
                </a:solidFill>
                <a:latin typeface="Arial" panose="020B0604020202020204" pitchFamily="34" charset="0"/>
              </a:rPr>
              <a:t>redTeam</a:t>
            </a:r>
            <a:r>
              <a:rPr lang="en-GB" dirty="0">
                <a:solidFill>
                  <a:srgbClr val="000000"/>
                </a:solidFill>
                <a:latin typeface="Arial" panose="020B0604020202020204" pitchFamily="34" charset="0"/>
              </a:rPr>
              <a:t>=</a:t>
            </a:r>
            <a:r>
              <a:rPr lang="en-GB" dirty="0" err="1">
                <a:solidFill>
                  <a:srgbClr val="000000"/>
                </a:solidFill>
                <a:latin typeface="Arial" panose="020B0604020202020204" pitchFamily="34" charset="0"/>
              </a:rPr>
              <a:t>redTeam+players</a:t>
            </a:r>
            <a:r>
              <a:rPr lang="en-GB" dirty="0">
                <a:solidFill>
                  <a:srgbClr val="000000"/>
                </a:solidFill>
                <a:latin typeface="Arial" panose="020B0604020202020204" pitchFamily="34" charset="0"/>
              </a:rPr>
              <a:t>[i,1] </a:t>
            </a:r>
          </a:p>
          <a:p>
            <a:r>
              <a:rPr lang="en-GB" dirty="0" err="1">
                <a:solidFill>
                  <a:srgbClr val="000000"/>
                </a:solidFill>
                <a:latin typeface="Arial" panose="020B0604020202020204" pitchFamily="34" charset="0"/>
              </a:rPr>
              <a:t>endif</a:t>
            </a:r>
            <a:r>
              <a:rPr lang="en-GB" dirty="0">
                <a:solidFill>
                  <a:srgbClr val="000000"/>
                </a:solidFill>
                <a:latin typeface="Arial" panose="020B0604020202020204" pitchFamily="34" charset="0"/>
              </a:rPr>
              <a:t> </a:t>
            </a:r>
          </a:p>
          <a:p>
            <a:r>
              <a:rPr lang="en-GB" dirty="0">
                <a:solidFill>
                  <a:srgbClr val="000000"/>
                </a:solidFill>
                <a:latin typeface="Courier New" panose="02070309020205020404" pitchFamily="49" charset="0"/>
              </a:rPr>
              <a:t>next </a:t>
            </a:r>
            <a:r>
              <a:rPr lang="en-GB" dirty="0" err="1">
                <a:solidFill>
                  <a:srgbClr val="000000"/>
                </a:solidFill>
                <a:latin typeface="Courier New" panose="02070309020205020404" pitchFamily="49" charset="0"/>
              </a:rPr>
              <a:t>i</a:t>
            </a:r>
            <a:r>
              <a:rPr lang="en-GB" dirty="0">
                <a:solidFill>
                  <a:srgbClr val="000000"/>
                </a:solidFill>
                <a:latin typeface="Courier New" panose="02070309020205020404" pitchFamily="49" charset="0"/>
              </a:rPr>
              <a:t> </a:t>
            </a:r>
          </a:p>
          <a:p>
            <a:r>
              <a:rPr lang="en-GB" dirty="0">
                <a:solidFill>
                  <a:srgbClr val="000000"/>
                </a:solidFill>
                <a:latin typeface="Courier New" panose="02070309020205020404" pitchFamily="49" charset="0"/>
              </a:rPr>
              <a:t>print(“Green Team: “+</a:t>
            </a:r>
            <a:r>
              <a:rPr lang="en-GB" dirty="0" err="1">
                <a:solidFill>
                  <a:srgbClr val="000000"/>
                </a:solidFill>
                <a:latin typeface="Courier New" panose="02070309020205020404" pitchFamily="49" charset="0"/>
              </a:rPr>
              <a:t>greenTeam</a:t>
            </a:r>
            <a:r>
              <a:rPr lang="en-GB" dirty="0">
                <a:solidFill>
                  <a:srgbClr val="000000"/>
                </a:solidFill>
                <a:latin typeface="Courier New" panose="02070309020205020404" pitchFamily="49" charset="0"/>
              </a:rPr>
              <a:t>) </a:t>
            </a:r>
            <a:endParaRPr lang="en-GB" dirty="0">
              <a:solidFill>
                <a:srgbClr val="000000"/>
              </a:solidFill>
              <a:latin typeface="Arial" panose="020B0604020202020204" pitchFamily="34" charset="0"/>
            </a:endParaRPr>
          </a:p>
          <a:p>
            <a:r>
              <a:rPr lang="en-GB" dirty="0">
                <a:solidFill>
                  <a:srgbClr val="000000"/>
                </a:solidFill>
                <a:latin typeface="Courier New" panose="02070309020205020404" pitchFamily="49" charset="0"/>
              </a:rPr>
              <a:t>print(“Red Team: “+</a:t>
            </a:r>
            <a:r>
              <a:rPr lang="en-GB" dirty="0" err="1">
                <a:solidFill>
                  <a:srgbClr val="000000"/>
                </a:solidFill>
                <a:latin typeface="Courier New" panose="02070309020205020404" pitchFamily="49" charset="0"/>
              </a:rPr>
              <a:t>redTeam</a:t>
            </a:r>
            <a:r>
              <a:rPr lang="en-GB" dirty="0">
                <a:solidFill>
                  <a:srgbClr val="000000"/>
                </a:solidFill>
                <a:latin typeface="Courier New" panose="02070309020205020404" pitchFamily="49" charset="0"/>
              </a:rPr>
              <a:t>) </a:t>
            </a:r>
            <a:r>
              <a:rPr lang="en-GB" dirty="0">
                <a:solidFill>
                  <a:srgbClr val="000000"/>
                </a:solidFill>
                <a:latin typeface="Arial" panose="020B0604020202020204" pitchFamily="34" charset="0"/>
              </a:rPr>
              <a:t>	</a:t>
            </a:r>
          </a:p>
        </p:txBody>
      </p:sp>
    </p:spTree>
    <p:extLst>
      <p:ext uri="{BB962C8B-B14F-4D97-AF65-F5344CB8AC3E}">
        <p14:creationId xmlns:p14="http://schemas.microsoft.com/office/powerpoint/2010/main" val="40685815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934" y="182315"/>
            <a:ext cx="11347294" cy="6173167"/>
          </a:xfrm>
          <a:prstGeom prst="rect">
            <a:avLst/>
          </a:prstGeom>
        </p:spPr>
      </p:pic>
    </p:spTree>
    <p:extLst>
      <p:ext uri="{BB962C8B-B14F-4D97-AF65-F5344CB8AC3E}">
        <p14:creationId xmlns:p14="http://schemas.microsoft.com/office/powerpoint/2010/main" val="413852952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649" y="0"/>
            <a:ext cx="7891731" cy="6770561"/>
          </a:xfrm>
          <a:prstGeom prst="rect">
            <a:avLst/>
          </a:prstGeom>
        </p:spPr>
      </p:pic>
      <p:sp>
        <p:nvSpPr>
          <p:cNvPr id="3" name="Rectangle 2"/>
          <p:cNvSpPr/>
          <p:nvPr/>
        </p:nvSpPr>
        <p:spPr>
          <a:xfrm>
            <a:off x="601014" y="365691"/>
            <a:ext cx="6096000" cy="5078313"/>
          </a:xfrm>
          <a:prstGeom prst="rect">
            <a:avLst/>
          </a:prstGeom>
        </p:spPr>
        <p:txBody>
          <a:bodyPr>
            <a:spAutoFit/>
          </a:bodyPr>
          <a:lstStyle/>
          <a:p>
            <a:r>
              <a:rPr lang="en-GB" dirty="0"/>
              <a:t>function takes in all three parameters and returns a string.</a:t>
            </a:r>
          </a:p>
          <a:p>
            <a:r>
              <a:rPr lang="en-GB" dirty="0"/>
              <a:t> Calculates file size correctly.</a:t>
            </a:r>
          </a:p>
          <a:p>
            <a:r>
              <a:rPr lang="en-GB" dirty="0"/>
              <a:t> Files under 1000MB quoted in MB</a:t>
            </a:r>
          </a:p>
          <a:p>
            <a:r>
              <a:rPr lang="en-GB" dirty="0"/>
              <a:t> Files 1000MB or over quoted in GB</a:t>
            </a:r>
          </a:p>
          <a:p>
            <a:r>
              <a:rPr lang="en-GB" dirty="0"/>
              <a:t>Example</a:t>
            </a:r>
          </a:p>
          <a:p>
            <a:r>
              <a:rPr lang="en-GB" dirty="0"/>
              <a:t>function </a:t>
            </a:r>
            <a:r>
              <a:rPr lang="en-GB" dirty="0" err="1"/>
              <a:t>estimateFileSize</a:t>
            </a:r>
            <a:r>
              <a:rPr lang="en-GB" dirty="0"/>
              <a:t>(pixels, </a:t>
            </a:r>
            <a:r>
              <a:rPr lang="en-GB" dirty="0" err="1"/>
              <a:t>framesPerSec</a:t>
            </a:r>
            <a:r>
              <a:rPr lang="en-GB" dirty="0"/>
              <a:t>, </a:t>
            </a:r>
            <a:r>
              <a:rPr lang="en-GB" dirty="0" err="1"/>
              <a:t>lengthMins</a:t>
            </a:r>
            <a:r>
              <a:rPr lang="en-GB" dirty="0"/>
              <a:t>)</a:t>
            </a:r>
          </a:p>
          <a:p>
            <a:r>
              <a:rPr lang="en-GB" dirty="0"/>
              <a:t>output = ””</a:t>
            </a:r>
          </a:p>
          <a:p>
            <a:r>
              <a:rPr lang="en-GB" dirty="0" err="1"/>
              <a:t>fileSize</a:t>
            </a:r>
            <a:r>
              <a:rPr lang="en-GB" dirty="0"/>
              <a:t> = pixels * </a:t>
            </a:r>
            <a:r>
              <a:rPr lang="en-GB" dirty="0" err="1"/>
              <a:t>framesPerSec</a:t>
            </a:r>
            <a:r>
              <a:rPr lang="en-GB" dirty="0"/>
              <a:t> * </a:t>
            </a:r>
            <a:r>
              <a:rPr lang="en-GB" dirty="0" err="1"/>
              <a:t>lengthMins</a:t>
            </a:r>
            <a:r>
              <a:rPr lang="en-GB" dirty="0"/>
              <a:t> * 0.0013</a:t>
            </a:r>
          </a:p>
          <a:p>
            <a:r>
              <a:rPr lang="en-GB" dirty="0"/>
              <a:t>if </a:t>
            </a:r>
            <a:r>
              <a:rPr lang="en-GB" dirty="0" err="1"/>
              <a:t>fileSize</a:t>
            </a:r>
            <a:r>
              <a:rPr lang="en-GB" dirty="0"/>
              <a:t> &gt; 1000000 then</a:t>
            </a:r>
          </a:p>
          <a:p>
            <a:r>
              <a:rPr lang="en-GB" dirty="0" err="1"/>
              <a:t>fileSize</a:t>
            </a:r>
            <a:r>
              <a:rPr lang="en-GB" dirty="0"/>
              <a:t> = </a:t>
            </a:r>
            <a:r>
              <a:rPr lang="en-GB" dirty="0" err="1"/>
              <a:t>fileSize</a:t>
            </a:r>
            <a:r>
              <a:rPr lang="en-GB" dirty="0"/>
              <a:t> / 1000000</a:t>
            </a:r>
          </a:p>
          <a:p>
            <a:r>
              <a:rPr lang="en-GB" dirty="0"/>
              <a:t>output = </a:t>
            </a:r>
            <a:r>
              <a:rPr lang="en-GB" dirty="0" err="1"/>
              <a:t>str</a:t>
            </a:r>
            <a:r>
              <a:rPr lang="en-GB" dirty="0"/>
              <a:t>(</a:t>
            </a:r>
            <a:r>
              <a:rPr lang="en-GB" dirty="0" err="1"/>
              <a:t>fileSize</a:t>
            </a:r>
            <a:r>
              <a:rPr lang="en-GB" dirty="0"/>
              <a:t>) + ”GB”</a:t>
            </a:r>
          </a:p>
          <a:p>
            <a:r>
              <a:rPr lang="en-GB" dirty="0"/>
              <a:t>else</a:t>
            </a:r>
          </a:p>
          <a:p>
            <a:r>
              <a:rPr lang="en-GB" dirty="0" err="1"/>
              <a:t>fileSize</a:t>
            </a:r>
            <a:r>
              <a:rPr lang="en-GB" dirty="0"/>
              <a:t> = </a:t>
            </a:r>
            <a:r>
              <a:rPr lang="en-GB" dirty="0" err="1"/>
              <a:t>fileSize</a:t>
            </a:r>
            <a:r>
              <a:rPr lang="en-GB" dirty="0"/>
              <a:t> / 1000</a:t>
            </a:r>
          </a:p>
          <a:p>
            <a:r>
              <a:rPr lang="en-GB" dirty="0"/>
              <a:t>output = </a:t>
            </a:r>
            <a:r>
              <a:rPr lang="en-GB" dirty="0" err="1"/>
              <a:t>str</a:t>
            </a:r>
            <a:r>
              <a:rPr lang="en-GB" dirty="0"/>
              <a:t>(</a:t>
            </a:r>
            <a:r>
              <a:rPr lang="en-GB" dirty="0" err="1"/>
              <a:t>fileSize</a:t>
            </a:r>
            <a:r>
              <a:rPr lang="en-GB" dirty="0"/>
              <a:t>) + ”MB”</a:t>
            </a:r>
          </a:p>
          <a:p>
            <a:r>
              <a:rPr lang="en-GB" dirty="0" err="1"/>
              <a:t>endif</a:t>
            </a:r>
            <a:endParaRPr lang="en-GB" dirty="0"/>
          </a:p>
          <a:p>
            <a:r>
              <a:rPr lang="en-GB" dirty="0"/>
              <a:t>return output</a:t>
            </a:r>
          </a:p>
          <a:p>
            <a:r>
              <a:rPr lang="en-GB" dirty="0" err="1"/>
              <a:t>endfunction</a:t>
            </a:r>
            <a:endParaRPr lang="en-GB" dirty="0"/>
          </a:p>
          <a:p>
            <a:r>
              <a:rPr lang="en-GB" dirty="0"/>
              <a:t>allow 1024 or 1000 KB to MB and MB to GB.</a:t>
            </a:r>
          </a:p>
        </p:txBody>
      </p:sp>
    </p:spTree>
    <p:extLst>
      <p:ext uri="{BB962C8B-B14F-4D97-AF65-F5344CB8AC3E}">
        <p14:creationId xmlns:p14="http://schemas.microsoft.com/office/powerpoint/2010/main" val="13132110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52" y="128789"/>
            <a:ext cx="7867650" cy="5905500"/>
          </a:xfrm>
          <a:prstGeom prst="rect">
            <a:avLst/>
          </a:prstGeom>
        </p:spPr>
      </p:pic>
    </p:spTree>
    <p:extLst>
      <p:ext uri="{BB962C8B-B14F-4D97-AF65-F5344CB8AC3E}">
        <p14:creationId xmlns:p14="http://schemas.microsoft.com/office/powerpoint/2010/main" val="27333996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442" y="0"/>
            <a:ext cx="10656933" cy="6699813"/>
          </a:xfrm>
          <a:prstGeom prst="rect">
            <a:avLst/>
          </a:prstGeom>
        </p:spPr>
      </p:pic>
      <p:sp>
        <p:nvSpPr>
          <p:cNvPr id="3" name="Rectangle 2"/>
          <p:cNvSpPr/>
          <p:nvPr/>
        </p:nvSpPr>
        <p:spPr>
          <a:xfrm>
            <a:off x="6937418" y="1101829"/>
            <a:ext cx="9264203" cy="5909310"/>
          </a:xfrm>
          <a:prstGeom prst="rect">
            <a:avLst/>
          </a:prstGeom>
        </p:spPr>
        <p:txBody>
          <a:bodyPr wrap="square">
            <a:spAutoFit/>
          </a:bodyPr>
          <a:lstStyle/>
          <a:p>
            <a:r>
              <a:rPr lang="en-GB" dirty="0" smtClean="0"/>
              <a:t>Example</a:t>
            </a:r>
            <a:endParaRPr lang="en-GB" dirty="0"/>
          </a:p>
          <a:p>
            <a:r>
              <a:rPr lang="en-GB" dirty="0" err="1"/>
              <a:t>decoratingSpend</a:t>
            </a:r>
            <a:r>
              <a:rPr lang="en-GB" dirty="0"/>
              <a:t> = 0.0</a:t>
            </a:r>
          </a:p>
          <a:p>
            <a:r>
              <a:rPr lang="en-GB" dirty="0"/>
              <a:t>for </a:t>
            </a:r>
            <a:r>
              <a:rPr lang="en-GB" dirty="0" err="1"/>
              <a:t>i</a:t>
            </a:r>
            <a:r>
              <a:rPr lang="en-GB" dirty="0"/>
              <a:t> = 0 to purchases[].size()</a:t>
            </a:r>
          </a:p>
          <a:p>
            <a:r>
              <a:rPr lang="en-GB" dirty="0"/>
              <a:t>if purchases[i,1] == ”Decorating” then</a:t>
            </a:r>
          </a:p>
          <a:p>
            <a:r>
              <a:rPr lang="en-GB" dirty="0" err="1"/>
              <a:t>decoratingSpend</a:t>
            </a:r>
            <a:r>
              <a:rPr lang="en-GB" dirty="0"/>
              <a:t> = </a:t>
            </a:r>
            <a:r>
              <a:rPr lang="en-GB" dirty="0" err="1"/>
              <a:t>decoratingSpend</a:t>
            </a:r>
            <a:r>
              <a:rPr lang="en-GB" dirty="0"/>
              <a:t> + float(purchases[i,2])</a:t>
            </a:r>
          </a:p>
          <a:p>
            <a:r>
              <a:rPr lang="en-GB" dirty="0" err="1"/>
              <a:t>endif</a:t>
            </a:r>
            <a:endParaRPr lang="en-GB" dirty="0"/>
          </a:p>
          <a:p>
            <a:r>
              <a:rPr lang="en-GB" dirty="0"/>
              <a:t>next </a:t>
            </a:r>
            <a:r>
              <a:rPr lang="en-GB" dirty="0" err="1"/>
              <a:t>i</a:t>
            </a:r>
            <a:endParaRPr lang="en-GB" dirty="0"/>
          </a:p>
          <a:p>
            <a:r>
              <a:rPr lang="en-GB" dirty="0"/>
              <a:t>total = 0.0</a:t>
            </a:r>
          </a:p>
          <a:p>
            <a:r>
              <a:rPr lang="en-GB" dirty="0"/>
              <a:t>disc = 0.0</a:t>
            </a:r>
          </a:p>
          <a:p>
            <a:r>
              <a:rPr lang="en-GB" dirty="0"/>
              <a:t>for </a:t>
            </a:r>
            <a:r>
              <a:rPr lang="en-GB" dirty="0" err="1"/>
              <a:t>i</a:t>
            </a:r>
            <a:r>
              <a:rPr lang="en-GB" dirty="0"/>
              <a:t> = 0 to purchases[].size()</a:t>
            </a:r>
          </a:p>
          <a:p>
            <a:r>
              <a:rPr lang="en-GB" dirty="0"/>
              <a:t>print(purchases[i,0] + ” £” + purchases[i,2])</a:t>
            </a:r>
          </a:p>
          <a:p>
            <a:r>
              <a:rPr lang="en-GB" dirty="0"/>
              <a:t>total = total + float(purchases[i,2])</a:t>
            </a:r>
          </a:p>
          <a:p>
            <a:r>
              <a:rPr lang="en-GB" dirty="0"/>
              <a:t>if </a:t>
            </a:r>
            <a:r>
              <a:rPr lang="en-GB" dirty="0" err="1"/>
              <a:t>decoratingSpend</a:t>
            </a:r>
            <a:r>
              <a:rPr lang="en-GB" dirty="0"/>
              <a:t> &gt;= 20 AND purchases[i,1] == ”Gardening” then</a:t>
            </a:r>
          </a:p>
          <a:p>
            <a:r>
              <a:rPr lang="en-GB" dirty="0"/>
              <a:t>disc = round(float(purchases[i,2]) * 0.1, 2)</a:t>
            </a:r>
          </a:p>
          <a:p>
            <a:r>
              <a:rPr lang="en-GB" dirty="0"/>
              <a:t>print(“-£” + </a:t>
            </a:r>
            <a:r>
              <a:rPr lang="en-GB" dirty="0" err="1"/>
              <a:t>str</a:t>
            </a:r>
            <a:r>
              <a:rPr lang="en-GB" dirty="0"/>
              <a:t>(disc) + ” discount”)</a:t>
            </a:r>
          </a:p>
          <a:p>
            <a:r>
              <a:rPr lang="en-GB" dirty="0"/>
              <a:t>total = total - disc</a:t>
            </a:r>
          </a:p>
          <a:p>
            <a:r>
              <a:rPr lang="en-GB" dirty="0" err="1"/>
              <a:t>endif</a:t>
            </a:r>
            <a:endParaRPr lang="en-GB" dirty="0"/>
          </a:p>
          <a:p>
            <a:r>
              <a:rPr lang="en-GB" dirty="0"/>
              <a:t>next </a:t>
            </a:r>
            <a:r>
              <a:rPr lang="en-GB" dirty="0" err="1"/>
              <a:t>i</a:t>
            </a:r>
            <a:endParaRPr lang="en-GB" dirty="0"/>
          </a:p>
          <a:p>
            <a:r>
              <a:rPr lang="en-GB" dirty="0"/>
              <a:t>print(“------------“)</a:t>
            </a:r>
          </a:p>
          <a:p>
            <a:r>
              <a:rPr lang="en-GB" dirty="0"/>
              <a:t>print(“TOTAL: £“ + </a:t>
            </a:r>
            <a:r>
              <a:rPr lang="en-GB" dirty="0" err="1"/>
              <a:t>str</a:t>
            </a:r>
            <a:r>
              <a:rPr lang="en-GB" dirty="0"/>
              <a:t>(total))</a:t>
            </a:r>
          </a:p>
          <a:p>
            <a:r>
              <a:rPr lang="en-GB" dirty="0"/>
              <a:t>Question Answer Marks Guidance</a:t>
            </a:r>
          </a:p>
        </p:txBody>
      </p:sp>
      <p:sp>
        <p:nvSpPr>
          <p:cNvPr id="4" name="Rectangle 3"/>
          <p:cNvSpPr/>
          <p:nvPr/>
        </p:nvSpPr>
        <p:spPr>
          <a:xfrm>
            <a:off x="494930" y="1292880"/>
            <a:ext cx="6096000" cy="1754326"/>
          </a:xfrm>
          <a:prstGeom prst="rect">
            <a:avLst/>
          </a:prstGeom>
        </p:spPr>
        <p:txBody>
          <a:bodyPr>
            <a:spAutoFit/>
          </a:bodyPr>
          <a:lstStyle/>
          <a:p>
            <a:r>
              <a:rPr lang="en-GB" dirty="0"/>
              <a:t> Prints receipt with item name and price on each line. (AO3.2)</a:t>
            </a:r>
          </a:p>
          <a:p>
            <a:r>
              <a:rPr lang="en-GB" dirty="0"/>
              <a:t> Applies a 10% discount to gardening purchases. (AO3.2)</a:t>
            </a:r>
          </a:p>
          <a:p>
            <a:r>
              <a:rPr lang="en-GB" dirty="0"/>
              <a:t> If decorating spend is £20 or more. (AO3.2)</a:t>
            </a:r>
          </a:p>
          <a:p>
            <a:r>
              <a:rPr lang="en-GB" dirty="0"/>
              <a:t> Displays each discount on the receipt. (AO3.2)</a:t>
            </a:r>
          </a:p>
          <a:p>
            <a:r>
              <a:rPr lang="en-GB" dirty="0"/>
              <a:t> Displays the correct total. (AO3.2)</a:t>
            </a:r>
          </a:p>
          <a:p>
            <a:r>
              <a:rPr lang="en-GB" dirty="0"/>
              <a:t> Correct addressing of a 2D array (A02.1)</a:t>
            </a:r>
          </a:p>
        </p:txBody>
      </p:sp>
    </p:spTree>
    <p:extLst>
      <p:ext uri="{BB962C8B-B14F-4D97-AF65-F5344CB8AC3E}">
        <p14:creationId xmlns:p14="http://schemas.microsoft.com/office/powerpoint/2010/main" val="32258278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2505"/>
          <a:stretch/>
        </p:blipFill>
        <p:spPr>
          <a:xfrm>
            <a:off x="127246" y="0"/>
            <a:ext cx="10829925" cy="901521"/>
          </a:xfrm>
          <a:prstGeom prst="rect">
            <a:avLst/>
          </a:prstGeom>
        </p:spPr>
      </p:pic>
      <p:pic>
        <p:nvPicPr>
          <p:cNvPr id="4" name="Picture 3"/>
          <p:cNvPicPr>
            <a:picLocks noChangeAspect="1"/>
          </p:cNvPicPr>
          <p:nvPr/>
        </p:nvPicPr>
        <p:blipFill>
          <a:blip r:embed="rId3"/>
          <a:stretch>
            <a:fillRect/>
          </a:stretch>
        </p:blipFill>
        <p:spPr>
          <a:xfrm>
            <a:off x="6511612" y="634284"/>
            <a:ext cx="4972050" cy="2794716"/>
          </a:xfrm>
          <a:prstGeom prst="rect">
            <a:avLst/>
          </a:prstGeom>
        </p:spPr>
      </p:pic>
      <p:pic>
        <p:nvPicPr>
          <p:cNvPr id="3" name="Picture 2"/>
          <p:cNvPicPr>
            <a:picLocks noChangeAspect="1"/>
          </p:cNvPicPr>
          <p:nvPr/>
        </p:nvPicPr>
        <p:blipFill>
          <a:blip r:embed="rId4"/>
          <a:stretch>
            <a:fillRect/>
          </a:stretch>
        </p:blipFill>
        <p:spPr>
          <a:xfrm>
            <a:off x="398380" y="3429000"/>
            <a:ext cx="10382250" cy="3505200"/>
          </a:xfrm>
          <a:prstGeom prst="rect">
            <a:avLst/>
          </a:prstGeom>
        </p:spPr>
      </p:pic>
    </p:spTree>
    <p:extLst>
      <p:ext uri="{BB962C8B-B14F-4D97-AF65-F5344CB8AC3E}">
        <p14:creationId xmlns:p14="http://schemas.microsoft.com/office/powerpoint/2010/main" val="374995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47687" y="131949"/>
            <a:ext cx="10277195" cy="6434761"/>
          </a:xfrm>
          <a:prstGeom prst="rect">
            <a:avLst/>
          </a:prstGeom>
        </p:spPr>
      </p:pic>
      <p:pic>
        <p:nvPicPr>
          <p:cNvPr id="5" name="Picture 4"/>
          <p:cNvPicPr>
            <a:picLocks noChangeAspect="1"/>
          </p:cNvPicPr>
          <p:nvPr/>
        </p:nvPicPr>
        <p:blipFill>
          <a:blip r:embed="rId3"/>
          <a:stretch>
            <a:fillRect/>
          </a:stretch>
        </p:blipFill>
        <p:spPr>
          <a:xfrm>
            <a:off x="-331415" y="1690688"/>
            <a:ext cx="12068506" cy="3109912"/>
          </a:xfrm>
          <a:prstGeom prst="rect">
            <a:avLst/>
          </a:prstGeom>
        </p:spPr>
      </p:pic>
    </p:spTree>
    <p:extLst>
      <p:ext uri="{BB962C8B-B14F-4D97-AF65-F5344CB8AC3E}">
        <p14:creationId xmlns:p14="http://schemas.microsoft.com/office/powerpoint/2010/main" val="350441055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2505"/>
          <a:stretch/>
        </p:blipFill>
        <p:spPr>
          <a:xfrm>
            <a:off x="127246" y="0"/>
            <a:ext cx="10829925" cy="901521"/>
          </a:xfrm>
          <a:prstGeom prst="rect">
            <a:avLst/>
          </a:prstGeom>
        </p:spPr>
      </p:pic>
      <p:pic>
        <p:nvPicPr>
          <p:cNvPr id="4" name="Picture 3"/>
          <p:cNvPicPr>
            <a:picLocks noChangeAspect="1"/>
          </p:cNvPicPr>
          <p:nvPr/>
        </p:nvPicPr>
        <p:blipFill>
          <a:blip r:embed="rId3"/>
          <a:stretch>
            <a:fillRect/>
          </a:stretch>
        </p:blipFill>
        <p:spPr>
          <a:xfrm>
            <a:off x="7907628" y="634284"/>
            <a:ext cx="3576034" cy="2794716"/>
          </a:xfrm>
          <a:prstGeom prst="rect">
            <a:avLst/>
          </a:prstGeom>
        </p:spPr>
      </p:pic>
      <p:pic>
        <p:nvPicPr>
          <p:cNvPr id="3" name="Picture 2"/>
          <p:cNvPicPr>
            <a:picLocks noChangeAspect="1"/>
          </p:cNvPicPr>
          <p:nvPr/>
        </p:nvPicPr>
        <p:blipFill>
          <a:blip r:embed="rId4"/>
          <a:stretch>
            <a:fillRect/>
          </a:stretch>
        </p:blipFill>
        <p:spPr>
          <a:xfrm>
            <a:off x="351083" y="3429000"/>
            <a:ext cx="10382250" cy="3505200"/>
          </a:xfrm>
          <a:prstGeom prst="rect">
            <a:avLst/>
          </a:prstGeom>
        </p:spPr>
      </p:pic>
      <p:sp>
        <p:nvSpPr>
          <p:cNvPr id="5" name="Rectangle 4"/>
          <p:cNvSpPr/>
          <p:nvPr/>
        </p:nvSpPr>
        <p:spPr>
          <a:xfrm>
            <a:off x="271429" y="659011"/>
            <a:ext cx="4467996" cy="2769989"/>
          </a:xfrm>
          <a:prstGeom prst="rect">
            <a:avLst/>
          </a:prstGeom>
        </p:spPr>
        <p:txBody>
          <a:bodyPr wrap="square">
            <a:spAutoFit/>
          </a:bodyPr>
          <a:lstStyle/>
          <a:p>
            <a:r>
              <a:rPr lang="en-GB" b="0" i="0" u="none" strike="noStrike" baseline="0" dirty="0" smtClean="0">
                <a:solidFill>
                  <a:srgbClr val="000000"/>
                </a:solidFill>
                <a:latin typeface="Courier New" panose="02070309020205020404" pitchFamily="49" charset="0"/>
              </a:rPr>
              <a:t>INPUT </a:t>
            </a:r>
            <a:r>
              <a:rPr lang="en-GB" b="0" i="0" u="none" strike="noStrike" baseline="0" dirty="0" err="1" smtClean="0">
                <a:solidFill>
                  <a:srgbClr val="000000"/>
                </a:solidFill>
                <a:latin typeface="Courier New" panose="02070309020205020404" pitchFamily="49" charset="0"/>
              </a:rPr>
              <a:t>Num</a:t>
            </a:r>
            <a:r>
              <a:rPr lang="en-GB" b="0" i="0" u="none" strike="noStrike" baseline="0" dirty="0" smtClean="0">
                <a:solidFill>
                  <a:srgbClr val="000000"/>
                </a:solidFill>
                <a:latin typeface="Courier New" panose="02070309020205020404" pitchFamily="49" charset="0"/>
              </a:rPr>
              <a:t> </a:t>
            </a:r>
          </a:p>
          <a:p>
            <a:r>
              <a:rPr lang="en-GB" b="0" i="0" u="none" strike="noStrike" baseline="0" dirty="0" smtClean="0">
                <a:solidFill>
                  <a:srgbClr val="000000"/>
                </a:solidFill>
                <a:latin typeface="Courier New" panose="02070309020205020404" pitchFamily="49" charset="0"/>
              </a:rPr>
              <a:t>For </a:t>
            </a:r>
            <a:r>
              <a:rPr lang="en-GB" b="0" i="0" u="none" strike="noStrike" baseline="0" dirty="0" err="1" smtClean="0">
                <a:solidFill>
                  <a:srgbClr val="000000"/>
                </a:solidFill>
                <a:latin typeface="Courier New" panose="02070309020205020404" pitchFamily="49" charset="0"/>
              </a:rPr>
              <a:t>i</a:t>
            </a:r>
            <a:r>
              <a:rPr lang="en-GB" b="0" i="0" u="none" strike="noStrike" baseline="0" dirty="0" smtClean="0">
                <a:solidFill>
                  <a:srgbClr val="000000"/>
                </a:solidFill>
                <a:latin typeface="Courier New" panose="02070309020205020404" pitchFamily="49" charset="0"/>
              </a:rPr>
              <a:t> = 1 to </a:t>
            </a:r>
            <a:r>
              <a:rPr lang="en-GB" b="0" i="0" u="none" strike="noStrike" baseline="0" dirty="0" err="1" smtClean="0">
                <a:solidFill>
                  <a:srgbClr val="000000"/>
                </a:solidFill>
                <a:latin typeface="Courier New" panose="02070309020205020404" pitchFamily="49" charset="0"/>
              </a:rPr>
              <a:t>Num</a:t>
            </a:r>
            <a:r>
              <a:rPr lang="en-GB" b="0" i="0" u="none" strike="noStrike" baseline="0" dirty="0" smtClean="0">
                <a:solidFill>
                  <a:srgbClr val="000000"/>
                </a:solidFill>
                <a:latin typeface="Courier New" panose="02070309020205020404" pitchFamily="49" charset="0"/>
              </a:rPr>
              <a:t> </a:t>
            </a:r>
          </a:p>
          <a:p>
            <a:r>
              <a:rPr lang="en-GB" b="0" i="0" u="none" strike="noStrike" baseline="0" dirty="0" smtClean="0">
                <a:solidFill>
                  <a:srgbClr val="000000"/>
                </a:solidFill>
                <a:latin typeface="Courier New" panose="02070309020205020404" pitchFamily="49" charset="0"/>
              </a:rPr>
              <a:t>Temp = </a:t>
            </a:r>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(6) </a:t>
            </a:r>
          </a:p>
          <a:p>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(6) = </a:t>
            </a:r>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(5) </a:t>
            </a:r>
          </a:p>
          <a:p>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(5) = </a:t>
            </a:r>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(4) </a:t>
            </a:r>
          </a:p>
          <a:p>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(4) = </a:t>
            </a:r>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(3) </a:t>
            </a:r>
          </a:p>
          <a:p>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(3) = </a:t>
            </a:r>
            <a:r>
              <a:rPr lang="en-GB" b="0" i="0" u="none" strike="noStrike" baseline="0" dirty="0" err="1" smtClean="0">
                <a:solidFill>
                  <a:srgbClr val="000000"/>
                </a:solidFill>
                <a:latin typeface="Courier New" panose="02070309020205020404" pitchFamily="49" charset="0"/>
              </a:rPr>
              <a:t>PlayerName</a:t>
            </a:r>
            <a:r>
              <a:rPr lang="en-GB" b="0" i="0" u="none" strike="noStrike" baseline="0" dirty="0" smtClean="0">
                <a:solidFill>
                  <a:srgbClr val="000000"/>
                </a:solidFill>
                <a:latin typeface="Courier New" panose="02070309020205020404" pitchFamily="49" charset="0"/>
              </a:rPr>
              <a:t>(2) </a:t>
            </a:r>
          </a:p>
          <a:p>
            <a:r>
              <a:rPr lang="en-GB" sz="1600" b="0" i="0" u="none" strike="noStrike" baseline="0" dirty="0" err="1" smtClean="0">
                <a:solidFill>
                  <a:srgbClr val="000000"/>
                </a:solidFill>
                <a:latin typeface="Courier New" panose="02070309020205020404" pitchFamily="49" charset="0"/>
              </a:rPr>
              <a:t>PlayerName</a:t>
            </a:r>
            <a:r>
              <a:rPr lang="en-GB" sz="1600" b="0" i="0" u="none" strike="noStrike" baseline="0" dirty="0" smtClean="0">
                <a:solidFill>
                  <a:srgbClr val="000000"/>
                </a:solidFill>
                <a:latin typeface="Courier New" panose="02070309020205020404" pitchFamily="49" charset="0"/>
              </a:rPr>
              <a:t>(2) = </a:t>
            </a:r>
            <a:r>
              <a:rPr lang="en-GB" sz="1600" b="0" i="0" u="none" strike="noStrike" baseline="0" dirty="0" err="1" smtClean="0">
                <a:solidFill>
                  <a:srgbClr val="000000"/>
                </a:solidFill>
                <a:latin typeface="Courier New" panose="02070309020205020404" pitchFamily="49" charset="0"/>
              </a:rPr>
              <a:t>PlayerName</a:t>
            </a:r>
            <a:r>
              <a:rPr lang="en-GB" sz="1600" b="0" i="0" u="none" strike="noStrike" baseline="0" dirty="0" smtClean="0">
                <a:solidFill>
                  <a:srgbClr val="000000"/>
                </a:solidFill>
                <a:latin typeface="Courier New" panose="02070309020205020404" pitchFamily="49" charset="0"/>
              </a:rPr>
              <a:t>(1) </a:t>
            </a:r>
          </a:p>
          <a:p>
            <a:r>
              <a:rPr lang="en-GB" sz="1600" b="0" i="0" u="none" strike="noStrike" baseline="0" dirty="0" err="1" smtClean="0">
                <a:solidFill>
                  <a:srgbClr val="000000"/>
                </a:solidFill>
                <a:latin typeface="Courier New" panose="02070309020205020404" pitchFamily="49" charset="0"/>
              </a:rPr>
              <a:t>PlayerName</a:t>
            </a:r>
            <a:r>
              <a:rPr lang="en-GB" sz="1600" b="0" i="0" u="none" strike="noStrike" baseline="0" dirty="0" smtClean="0">
                <a:solidFill>
                  <a:srgbClr val="000000"/>
                </a:solidFill>
                <a:latin typeface="Courier New" panose="02070309020205020404" pitchFamily="49" charset="0"/>
              </a:rPr>
              <a:t>(1) = Temp </a:t>
            </a:r>
          </a:p>
          <a:p>
            <a:r>
              <a:rPr lang="en-GB" sz="1600" b="0" i="0" u="none" strike="noStrike" baseline="0" dirty="0" smtClean="0">
                <a:solidFill>
                  <a:srgbClr val="000000"/>
                </a:solidFill>
                <a:latin typeface="Courier New" panose="02070309020205020404" pitchFamily="49" charset="0"/>
              </a:rPr>
              <a:t>Next 	</a:t>
            </a:r>
          </a:p>
        </p:txBody>
      </p:sp>
      <p:sp>
        <p:nvSpPr>
          <p:cNvPr id="6" name="TextBox 5"/>
          <p:cNvSpPr txBox="1"/>
          <p:nvPr/>
        </p:nvSpPr>
        <p:spPr>
          <a:xfrm>
            <a:off x="4262906" y="463639"/>
            <a:ext cx="4623517" cy="3693319"/>
          </a:xfrm>
          <a:prstGeom prst="rect">
            <a:avLst/>
          </a:prstGeom>
          <a:noFill/>
        </p:spPr>
        <p:txBody>
          <a:bodyPr wrap="square" rtlCol="0">
            <a:spAutoFit/>
          </a:bodyPr>
          <a:lstStyle/>
          <a:p>
            <a:r>
              <a:rPr lang="en-GB" dirty="0"/>
              <a:t>Award marks for: </a:t>
            </a:r>
          </a:p>
          <a:p>
            <a:r>
              <a:rPr lang="en-GB" dirty="0"/>
              <a:t> Input the number of places to move (e.g. </a:t>
            </a:r>
            <a:r>
              <a:rPr lang="en-GB" dirty="0" err="1"/>
              <a:t>Num</a:t>
            </a:r>
            <a:r>
              <a:rPr lang="en-GB" dirty="0"/>
              <a:t>) </a:t>
            </a:r>
          </a:p>
          <a:p>
            <a:r>
              <a:rPr lang="en-GB" dirty="0"/>
              <a:t> Use of temporary variable(s) or second array to avoid overwriting values in the array </a:t>
            </a:r>
          </a:p>
          <a:p>
            <a:r>
              <a:rPr lang="en-GB" dirty="0"/>
              <a:t> Sensible use of a loop </a:t>
            </a:r>
          </a:p>
          <a:p>
            <a:r>
              <a:rPr lang="en-GB" dirty="0"/>
              <a:t> ... with correct end condition </a:t>
            </a:r>
          </a:p>
          <a:p>
            <a:r>
              <a:rPr lang="en-GB" dirty="0"/>
              <a:t> Correctly deals with moving from position 1 (e.g. 1 + </a:t>
            </a:r>
            <a:r>
              <a:rPr lang="en-GB" dirty="0" err="1"/>
              <a:t>Num</a:t>
            </a:r>
            <a:r>
              <a:rPr lang="en-GB" dirty="0"/>
              <a:t>) </a:t>
            </a:r>
          </a:p>
          <a:p>
            <a:r>
              <a:rPr lang="en-GB" dirty="0"/>
              <a:t> Correctly deals with moving from position 6 (e.g. </a:t>
            </a:r>
            <a:r>
              <a:rPr lang="en-GB" dirty="0" err="1"/>
              <a:t>Num</a:t>
            </a:r>
            <a:r>
              <a:rPr lang="en-GB" dirty="0"/>
              <a:t> </a:t>
            </a:r>
          </a:p>
          <a:p>
            <a:r>
              <a:rPr lang="en-GB" dirty="0"/>
              <a:t>	</a:t>
            </a:r>
          </a:p>
          <a:p>
            <a:endParaRPr lang="en-GB" dirty="0"/>
          </a:p>
        </p:txBody>
      </p:sp>
    </p:spTree>
    <p:extLst>
      <p:ext uri="{BB962C8B-B14F-4D97-AF65-F5344CB8AC3E}">
        <p14:creationId xmlns:p14="http://schemas.microsoft.com/office/powerpoint/2010/main" val="38557015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4049"/>
            <a:ext cx="9446772" cy="6913942"/>
          </a:xfrm>
          <a:prstGeom prst="rect">
            <a:avLst/>
          </a:prstGeom>
        </p:spPr>
      </p:pic>
    </p:spTree>
    <p:extLst>
      <p:ext uri="{BB962C8B-B14F-4D97-AF65-F5344CB8AC3E}">
        <p14:creationId xmlns:p14="http://schemas.microsoft.com/office/powerpoint/2010/main" val="16370934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7402" y="0"/>
            <a:ext cx="6096000" cy="2862322"/>
          </a:xfrm>
          <a:prstGeom prst="rect">
            <a:avLst/>
          </a:prstGeom>
        </p:spPr>
        <p:txBody>
          <a:bodyPr>
            <a:spAutoFit/>
          </a:bodyPr>
          <a:lstStyle/>
          <a:p>
            <a:r>
              <a:rPr lang="en-GB" dirty="0"/>
              <a:t> </a:t>
            </a:r>
          </a:p>
          <a:p>
            <a:r>
              <a:rPr lang="en-GB" dirty="0"/>
              <a:t>1 mark per bullet</a:t>
            </a:r>
          </a:p>
          <a:p>
            <a:r>
              <a:rPr lang="en-GB" dirty="0"/>
              <a:t>Taking the move as input</a:t>
            </a:r>
          </a:p>
          <a:p>
            <a:r>
              <a:rPr lang="en-GB" dirty="0"/>
              <a:t>Checking if array element input is free …</a:t>
            </a:r>
          </a:p>
          <a:p>
            <a:r>
              <a:rPr lang="en-GB" dirty="0"/>
              <a:t>…Outputting if it is taken </a:t>
            </a:r>
          </a:p>
          <a:p>
            <a:r>
              <a:rPr lang="en-GB" dirty="0"/>
              <a:t>Writing “A” to the correct array element </a:t>
            </a:r>
          </a:p>
          <a:p>
            <a:r>
              <a:rPr lang="en-GB" dirty="0"/>
              <a:t>Counting how many free space there are… </a:t>
            </a:r>
          </a:p>
          <a:p>
            <a:r>
              <a:rPr lang="en-GB" dirty="0"/>
              <a:t>…Outputting the number of free spaces (if good attempt at counting free spaces</a:t>
            </a:r>
          </a:p>
          <a:p>
            <a:pPr>
              <a:spcAft>
                <a:spcPts val="0"/>
              </a:spcAft>
            </a:pPr>
            <a:endParaRPr lang="en-GB" dirty="0"/>
          </a:p>
        </p:txBody>
      </p:sp>
      <p:sp>
        <p:nvSpPr>
          <p:cNvPr id="4" name="Rectangle 3"/>
          <p:cNvSpPr/>
          <p:nvPr/>
        </p:nvSpPr>
        <p:spPr>
          <a:xfrm>
            <a:off x="0" y="107017"/>
            <a:ext cx="6096000" cy="7313669"/>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e.g.</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INPUT move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numbers(move) = “” then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numbers(move) = “A”</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ELSE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output “taken”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ENDIF</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free = 0</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FOR x = 0 TO 100</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IF numbers(x) = “” then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free = free + 1</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ENDIF</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NEXT x</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OUTPUT free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e.g.</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INPUT move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numbers(move) = “” then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numbers(move) = “A”</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numberFree</a:t>
            </a:r>
            <a:r>
              <a:rPr lang="en-GB" dirty="0">
                <a:latin typeface="Calibri" panose="020F0502020204030204" pitchFamily="34" charset="0"/>
                <a:ea typeface="Calibri" panose="020F0502020204030204" pitchFamily="34" charset="0"/>
                <a:cs typeface="Times New Roman" panose="02020603050405020304" pitchFamily="18" charset="0"/>
              </a:rPr>
              <a:t> = </a:t>
            </a:r>
            <a:r>
              <a:rPr lang="en-GB" dirty="0" err="1">
                <a:latin typeface="Calibri" panose="020F0502020204030204" pitchFamily="34" charset="0"/>
                <a:ea typeface="Calibri" panose="020F0502020204030204" pitchFamily="34" charset="0"/>
                <a:cs typeface="Times New Roman" panose="02020603050405020304" pitchFamily="18" charset="0"/>
              </a:rPr>
              <a:t>numberFree</a:t>
            </a:r>
            <a:r>
              <a:rPr lang="en-GB" dirty="0">
                <a:latin typeface="Calibri" panose="020F0502020204030204" pitchFamily="34" charset="0"/>
                <a:ea typeface="Calibri" panose="020F0502020204030204" pitchFamily="34" charset="0"/>
                <a:cs typeface="Times New Roman" panose="02020603050405020304" pitchFamily="18" charset="0"/>
              </a:rPr>
              <a:t> - 1</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ELSE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output “taken”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ENDIF</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OUTPUT </a:t>
            </a:r>
            <a:r>
              <a:rPr lang="en-GB" dirty="0" err="1">
                <a:latin typeface="Calibri" panose="020F0502020204030204" pitchFamily="34" charset="0"/>
                <a:ea typeface="Calibri" panose="020F0502020204030204" pitchFamily="34" charset="0"/>
                <a:cs typeface="Times New Roman" panose="02020603050405020304" pitchFamily="18" charset="0"/>
              </a:rPr>
              <a:t>numberfree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0738" y="3189031"/>
            <a:ext cx="6096000" cy="3416320"/>
          </a:xfrm>
          <a:prstGeom prst="rect">
            <a:avLst/>
          </a:prstGeom>
        </p:spPr>
        <p:txBody>
          <a:bodyPr>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output mark can only be awarded if a reasonable attempt at adding the free spaces have been performed</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Counting how many free spaces there are can be done by either:</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Looping through each element of the array and updating a variable if free/taken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Subtracting 1 each time an element is taken (this must work, i.e. there is no initialisation of the variable e.g. to 101, as that would run every time and reset the variable).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Initialisation is used, this must be outside a loop and must be 101</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143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422" y="193851"/>
            <a:ext cx="10820400" cy="3648075"/>
          </a:xfrm>
          <a:prstGeom prst="rect">
            <a:avLst/>
          </a:prstGeom>
        </p:spPr>
      </p:pic>
    </p:spTree>
    <p:extLst>
      <p:ext uri="{BB962C8B-B14F-4D97-AF65-F5344CB8AC3E}">
        <p14:creationId xmlns:p14="http://schemas.microsoft.com/office/powerpoint/2010/main" val="4502132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578" y="322366"/>
            <a:ext cx="6096000" cy="5355312"/>
          </a:xfrm>
          <a:prstGeom prst="rect">
            <a:avLst/>
          </a:prstGeom>
        </p:spPr>
        <p:txBody>
          <a:bodyPr>
            <a:spAutoFit/>
          </a:bodyPr>
          <a:lstStyle/>
          <a:p>
            <a:r>
              <a:rPr lang="en-GB" b="0" i="0" u="none" strike="noStrike" baseline="0" dirty="0" smtClean="0">
                <a:solidFill>
                  <a:srgbClr val="000000"/>
                </a:solidFill>
                <a:latin typeface="Arial" panose="020B0604020202020204" pitchFamily="34" charset="0"/>
              </a:rPr>
              <a:t>Example: </a:t>
            </a:r>
          </a:p>
          <a:p>
            <a:r>
              <a:rPr lang="en-GB" b="0" i="0" u="none" strike="noStrike" baseline="0" dirty="0" smtClean="0">
                <a:solidFill>
                  <a:srgbClr val="000000"/>
                </a:solidFill>
                <a:latin typeface="Arial" panose="020B0604020202020204" pitchFamily="34" charset="0"/>
              </a:rPr>
              <a:t>FUNCTION</a:t>
            </a:r>
            <a:r>
              <a:rPr lang="en-GB" b="0" i="0" u="none" strike="noStrike" dirty="0" smtClean="0">
                <a:solidFill>
                  <a:srgbClr val="000000"/>
                </a:solidFill>
                <a:latin typeface="Arial" panose="020B0604020202020204" pitchFamily="34" charset="0"/>
              </a:rPr>
              <a:t> ACL</a:t>
            </a:r>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Input </a:t>
            </a:r>
            <a:r>
              <a:rPr lang="en-GB" b="0" i="0" u="none" strike="noStrike" baseline="0" dirty="0" err="1" smtClean="0">
                <a:solidFill>
                  <a:srgbClr val="000000"/>
                </a:solidFill>
                <a:latin typeface="Arial" panose="020B0604020202020204" pitchFamily="34" charset="0"/>
              </a:rPr>
              <a:t>RealAge</a:t>
            </a:r>
            <a:r>
              <a:rPr lang="en-GB" b="0" i="0" u="none" strike="noStrike" baseline="0" dirty="0" smtClean="0">
                <a:solidFill>
                  <a:srgbClr val="000000"/>
                </a:solidFill>
                <a:latin typeface="Arial" panose="020B0604020202020204" pitchFamily="34" charset="0"/>
              </a:rPr>
              <a:t> </a:t>
            </a:r>
          </a:p>
          <a:p>
            <a:r>
              <a:rPr lang="en-GB" b="0" i="0" u="none" strike="noStrike" baseline="0" dirty="0" smtClean="0">
                <a:solidFill>
                  <a:srgbClr val="000000"/>
                </a:solidFill>
                <a:latin typeface="Arial" panose="020B0604020202020204" pitchFamily="34" charset="0"/>
              </a:rPr>
              <a:t>IF </a:t>
            </a:r>
            <a:r>
              <a:rPr lang="en-GB" b="0" i="0" u="none" strike="noStrike" baseline="0" dirty="0" err="1" smtClean="0">
                <a:solidFill>
                  <a:srgbClr val="000000"/>
                </a:solidFill>
                <a:latin typeface="Arial" panose="020B0604020202020204" pitchFamily="34" charset="0"/>
              </a:rPr>
              <a:t>RealAge</a:t>
            </a:r>
            <a:r>
              <a:rPr lang="en-GB" b="0" i="0" u="none" strike="noStrike" baseline="0" dirty="0" smtClean="0">
                <a:solidFill>
                  <a:srgbClr val="000000"/>
                </a:solidFill>
                <a:latin typeface="Arial" panose="020B0604020202020204" pitchFamily="34" charset="0"/>
              </a:rPr>
              <a:t> &lt;= 2 </a:t>
            </a:r>
          </a:p>
          <a:p>
            <a:r>
              <a:rPr lang="en-GB" b="0" i="0" u="none" strike="noStrike" baseline="0" dirty="0" err="1" smtClean="0">
                <a:solidFill>
                  <a:srgbClr val="000000"/>
                </a:solidFill>
                <a:latin typeface="Arial" panose="020B0604020202020204" pitchFamily="34" charset="0"/>
              </a:rPr>
              <a:t>DogYears</a:t>
            </a:r>
            <a:r>
              <a:rPr lang="en-GB" b="0" i="0" u="none" strike="noStrike" baseline="0" dirty="0" smtClean="0">
                <a:solidFill>
                  <a:srgbClr val="000000"/>
                </a:solidFill>
                <a:latin typeface="Arial" panose="020B0604020202020204" pitchFamily="34" charset="0"/>
              </a:rPr>
              <a:t> = </a:t>
            </a:r>
            <a:r>
              <a:rPr lang="en-GB" b="0" i="0" u="none" strike="noStrike" baseline="0" dirty="0" err="1" smtClean="0">
                <a:solidFill>
                  <a:srgbClr val="000000"/>
                </a:solidFill>
                <a:latin typeface="Arial" panose="020B0604020202020204" pitchFamily="34" charset="0"/>
              </a:rPr>
              <a:t>RealAge</a:t>
            </a:r>
            <a:r>
              <a:rPr lang="en-GB" b="0" i="0" u="none" strike="noStrike" baseline="0" dirty="0" smtClean="0">
                <a:solidFill>
                  <a:srgbClr val="000000"/>
                </a:solidFill>
                <a:latin typeface="Arial" panose="020B0604020202020204" pitchFamily="34" charset="0"/>
              </a:rPr>
              <a:t> * 12 </a:t>
            </a:r>
          </a:p>
          <a:p>
            <a:r>
              <a:rPr lang="en-GB" b="0" i="0" u="none" strike="noStrike" baseline="0" dirty="0" smtClean="0">
                <a:solidFill>
                  <a:srgbClr val="000000"/>
                </a:solidFill>
                <a:latin typeface="Arial" panose="020B0604020202020204" pitchFamily="34" charset="0"/>
              </a:rPr>
              <a:t>ELSE </a:t>
            </a:r>
          </a:p>
          <a:p>
            <a:r>
              <a:rPr lang="en-GB" b="0" i="0" u="none" strike="noStrike" baseline="0" dirty="0" err="1" smtClean="0">
                <a:solidFill>
                  <a:srgbClr val="000000"/>
                </a:solidFill>
                <a:latin typeface="Arial" panose="020B0604020202020204" pitchFamily="34" charset="0"/>
              </a:rPr>
              <a:t>ExtraYears</a:t>
            </a:r>
            <a:r>
              <a:rPr lang="en-GB" b="0" i="0" u="none" strike="noStrike" baseline="0" dirty="0" smtClean="0">
                <a:solidFill>
                  <a:srgbClr val="000000"/>
                </a:solidFill>
                <a:latin typeface="Arial" panose="020B0604020202020204" pitchFamily="34" charset="0"/>
              </a:rPr>
              <a:t> = </a:t>
            </a:r>
            <a:r>
              <a:rPr lang="en-GB" b="0" i="0" u="none" strike="noStrike" baseline="0" dirty="0" err="1" smtClean="0">
                <a:solidFill>
                  <a:srgbClr val="000000"/>
                </a:solidFill>
                <a:latin typeface="Arial" panose="020B0604020202020204" pitchFamily="34" charset="0"/>
              </a:rPr>
              <a:t>RealAge</a:t>
            </a:r>
            <a:r>
              <a:rPr lang="en-GB" b="0" i="0" u="none" strike="noStrike" baseline="0" dirty="0" smtClean="0">
                <a:solidFill>
                  <a:srgbClr val="000000"/>
                </a:solidFill>
                <a:latin typeface="Arial" panose="020B0604020202020204" pitchFamily="34" charset="0"/>
              </a:rPr>
              <a:t> – 2 </a:t>
            </a:r>
          </a:p>
          <a:p>
            <a:r>
              <a:rPr lang="en-GB" b="0" i="0" u="none" strike="noStrike" baseline="0" dirty="0" err="1" smtClean="0">
                <a:solidFill>
                  <a:srgbClr val="000000"/>
                </a:solidFill>
                <a:latin typeface="Arial" panose="020B0604020202020204" pitchFamily="34" charset="0"/>
              </a:rPr>
              <a:t>DogYears</a:t>
            </a:r>
            <a:r>
              <a:rPr lang="en-GB" b="0" i="0" u="none" strike="noStrike" baseline="0" dirty="0" smtClean="0">
                <a:solidFill>
                  <a:srgbClr val="000000"/>
                </a:solidFill>
                <a:latin typeface="Arial" panose="020B0604020202020204" pitchFamily="34" charset="0"/>
              </a:rPr>
              <a:t> = 24 + </a:t>
            </a:r>
            <a:r>
              <a:rPr lang="en-GB" b="0" i="0" u="none" strike="noStrike" baseline="0" dirty="0" err="1" smtClean="0">
                <a:solidFill>
                  <a:srgbClr val="000000"/>
                </a:solidFill>
                <a:latin typeface="Arial" panose="020B0604020202020204" pitchFamily="34" charset="0"/>
              </a:rPr>
              <a:t>ExtraYears</a:t>
            </a:r>
            <a:r>
              <a:rPr lang="en-GB" b="0" i="0" u="none" strike="noStrike" baseline="0" dirty="0" smtClean="0">
                <a:solidFill>
                  <a:srgbClr val="000000"/>
                </a:solidFill>
                <a:latin typeface="Arial" panose="020B0604020202020204" pitchFamily="34" charset="0"/>
              </a:rPr>
              <a:t> * 6 </a:t>
            </a:r>
          </a:p>
          <a:p>
            <a:r>
              <a:rPr lang="en-GB" b="0" i="0" u="none" strike="noStrike" baseline="0" dirty="0" smtClean="0">
                <a:solidFill>
                  <a:srgbClr val="000000"/>
                </a:solidFill>
                <a:latin typeface="Arial" panose="020B0604020202020204" pitchFamily="34" charset="0"/>
              </a:rPr>
              <a:t>END IF </a:t>
            </a:r>
          </a:p>
          <a:p>
            <a:r>
              <a:rPr lang="en-GB" b="0" i="0" u="none" strike="noStrike" baseline="0" dirty="0" smtClean="0">
                <a:solidFill>
                  <a:srgbClr val="000000"/>
                </a:solidFill>
                <a:latin typeface="Arial" panose="020B0604020202020204" pitchFamily="34" charset="0"/>
              </a:rPr>
              <a:t>END </a:t>
            </a:r>
          </a:p>
          <a:p>
            <a:r>
              <a:rPr lang="en-GB" b="0" i="0" u="none" strike="noStrike" baseline="0" dirty="0" smtClean="0">
                <a:solidFill>
                  <a:srgbClr val="000000"/>
                </a:solidFill>
                <a:latin typeface="Arial" panose="020B0604020202020204" pitchFamily="34" charset="0"/>
              </a:rPr>
              <a:t>Award marks for an algorithm which: </a:t>
            </a:r>
          </a:p>
          <a:p>
            <a:r>
              <a:rPr lang="en-GB" b="0" i="0" u="none" strike="noStrike" baseline="0" dirty="0" smtClean="0">
                <a:solidFill>
                  <a:srgbClr val="000000"/>
                </a:solidFill>
                <a:latin typeface="Arial" panose="020B0604020202020204" pitchFamily="34" charset="0"/>
              </a:rPr>
              <a:t>Allows real age to be input </a:t>
            </a:r>
          </a:p>
          <a:p>
            <a:r>
              <a:rPr lang="en-GB" b="0" i="0" u="none" strike="noStrike" baseline="0" dirty="0" smtClean="0">
                <a:solidFill>
                  <a:srgbClr val="000000"/>
                </a:solidFill>
                <a:latin typeface="Arial" panose="020B0604020202020204" pitchFamily="34" charset="0"/>
              </a:rPr>
              <a:t>If age &lt;=2, multiply real age by 12 </a:t>
            </a:r>
          </a:p>
          <a:p>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If age &gt;2 </a:t>
            </a:r>
          </a:p>
          <a:p>
            <a:r>
              <a:rPr lang="en-GB" b="0" i="0" u="none" strike="noStrike" baseline="0" dirty="0" smtClean="0">
                <a:solidFill>
                  <a:srgbClr val="000000"/>
                </a:solidFill>
                <a:latin typeface="Arial" panose="020B0604020202020204" pitchFamily="34" charset="0"/>
              </a:rPr>
              <a:t>Works out extra years (real age – 2) … </a:t>
            </a:r>
          </a:p>
          <a:p>
            <a:r>
              <a:rPr lang="en-GB" b="0" i="0" u="none" strike="noStrike" baseline="0" dirty="0" smtClean="0">
                <a:solidFill>
                  <a:srgbClr val="000000"/>
                </a:solidFill>
                <a:latin typeface="Arial" panose="020B0604020202020204" pitchFamily="34" charset="0"/>
              </a:rPr>
              <a:t>… multiply by 6 </a:t>
            </a:r>
          </a:p>
          <a:p>
            <a:r>
              <a:rPr lang="en-GB" b="0" i="0" u="none" strike="noStrike" baseline="0" dirty="0" smtClean="0">
                <a:solidFill>
                  <a:srgbClr val="000000"/>
                </a:solidFill>
                <a:latin typeface="Arial" panose="020B0604020202020204" pitchFamily="34" charset="0"/>
              </a:rPr>
              <a:t>… adds 24 (for the first 2 years) </a:t>
            </a:r>
          </a:p>
          <a:p>
            <a:r>
              <a:rPr lang="en-GB" b="0" i="0" u="none" strike="noStrike" baseline="0" dirty="0" smtClean="0">
                <a:solidFill>
                  <a:srgbClr val="000000"/>
                </a:solidFill>
                <a:latin typeface="Arial" panose="020B0604020202020204" pitchFamily="34" charset="0"/>
              </a:rPr>
              <a:t>	</a:t>
            </a:r>
          </a:p>
        </p:txBody>
      </p:sp>
    </p:spTree>
    <p:extLst>
      <p:ext uri="{BB962C8B-B14F-4D97-AF65-F5344CB8AC3E}">
        <p14:creationId xmlns:p14="http://schemas.microsoft.com/office/powerpoint/2010/main" val="37903740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26" y="96309"/>
            <a:ext cx="10829925" cy="3143250"/>
          </a:xfrm>
          <a:prstGeom prst="rect">
            <a:avLst/>
          </a:prstGeom>
        </p:spPr>
      </p:pic>
    </p:spTree>
    <p:extLst>
      <p:ext uri="{BB962C8B-B14F-4D97-AF65-F5344CB8AC3E}">
        <p14:creationId xmlns:p14="http://schemas.microsoft.com/office/powerpoint/2010/main" val="4076968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755" y="217734"/>
            <a:ext cx="9539111" cy="5632311"/>
          </a:xfrm>
          <a:prstGeom prst="rect">
            <a:avLst/>
          </a:prstGeom>
        </p:spPr>
        <p:txBody>
          <a:bodyPr wrap="square">
            <a:spAutoFit/>
          </a:bodyPr>
          <a:lstStyle/>
          <a:p>
            <a:r>
              <a:rPr lang="en-GB" b="0" i="0" u="none" strike="noStrike" baseline="0" dirty="0" smtClean="0">
                <a:solidFill>
                  <a:srgbClr val="000000"/>
                </a:solidFill>
                <a:latin typeface="Arial" panose="020B0604020202020204" pitchFamily="34" charset="0"/>
              </a:rPr>
              <a:t>EXAMPLE: </a:t>
            </a:r>
          </a:p>
          <a:p>
            <a:r>
              <a:rPr lang="en-GB" b="0" i="0" u="none" strike="noStrike" baseline="0" dirty="0" smtClean="0">
                <a:solidFill>
                  <a:srgbClr val="000000"/>
                </a:solidFill>
                <a:latin typeface="Courier New" panose="02070309020205020404" pitchFamily="49" charset="0"/>
              </a:rPr>
              <a:t>INPUT Distance </a:t>
            </a:r>
          </a:p>
          <a:p>
            <a:r>
              <a:rPr lang="en-GB" b="0" i="0" u="none" strike="noStrike" baseline="0" dirty="0" smtClean="0">
                <a:solidFill>
                  <a:srgbClr val="000000"/>
                </a:solidFill>
                <a:latin typeface="Courier New" panose="02070309020205020404" pitchFamily="49" charset="0"/>
              </a:rPr>
              <a:t>INPUT Passengers </a:t>
            </a:r>
          </a:p>
          <a:p>
            <a:r>
              <a:rPr lang="en-GB" b="0" i="0" u="none" strike="noStrike" baseline="0" dirty="0" smtClean="0">
                <a:solidFill>
                  <a:srgbClr val="000000"/>
                </a:solidFill>
                <a:latin typeface="Courier New" panose="02070309020205020404" pitchFamily="49" charset="0"/>
              </a:rPr>
              <a:t>Extra = Distance – 1 </a:t>
            </a:r>
          </a:p>
          <a:p>
            <a:r>
              <a:rPr lang="en-GB" b="0" i="0" u="none" strike="noStrike" baseline="0" dirty="0" err="1" smtClean="0">
                <a:solidFill>
                  <a:srgbClr val="000000"/>
                </a:solidFill>
                <a:latin typeface="Courier New" panose="02070309020205020404" pitchFamily="49" charset="0"/>
              </a:rPr>
              <a:t>CostofExtra</a:t>
            </a:r>
            <a:r>
              <a:rPr lang="en-GB" b="0" i="0" u="none" strike="noStrike" baseline="0" dirty="0" smtClean="0">
                <a:solidFill>
                  <a:srgbClr val="000000"/>
                </a:solidFill>
                <a:latin typeface="Courier New" panose="02070309020205020404" pitchFamily="49" charset="0"/>
              </a:rPr>
              <a:t> = Extra * 2 </a:t>
            </a:r>
          </a:p>
          <a:p>
            <a:r>
              <a:rPr lang="en-GB" b="0" i="0" u="none" strike="noStrike" baseline="0" dirty="0" smtClean="0">
                <a:solidFill>
                  <a:srgbClr val="000000"/>
                </a:solidFill>
                <a:latin typeface="Courier New" panose="02070309020205020404" pitchFamily="49" charset="0"/>
              </a:rPr>
              <a:t>Cost = 3 + </a:t>
            </a:r>
            <a:r>
              <a:rPr lang="en-GB" b="0" i="0" u="none" strike="noStrike" baseline="0" dirty="0" err="1" smtClean="0">
                <a:solidFill>
                  <a:srgbClr val="000000"/>
                </a:solidFill>
                <a:latin typeface="Courier New" panose="02070309020205020404" pitchFamily="49" charset="0"/>
              </a:rPr>
              <a:t>CostofExtra</a:t>
            </a:r>
            <a:r>
              <a:rPr lang="en-GB" b="0" i="0" u="none" strike="noStrike" baseline="0" dirty="0" smtClean="0">
                <a:solidFill>
                  <a:srgbClr val="000000"/>
                </a:solidFill>
                <a:latin typeface="Courier New" panose="02070309020205020404" pitchFamily="49" charset="0"/>
              </a:rPr>
              <a:t> </a:t>
            </a:r>
          </a:p>
          <a:p>
            <a:r>
              <a:rPr lang="en-GB" b="0" i="0" u="none" strike="noStrike" baseline="0" dirty="0" smtClean="0">
                <a:solidFill>
                  <a:srgbClr val="000000"/>
                </a:solidFill>
                <a:latin typeface="Courier New" panose="02070309020205020404" pitchFamily="49" charset="0"/>
              </a:rPr>
              <a:t>IF Passengers &gt; 4 THEN </a:t>
            </a:r>
          </a:p>
          <a:p>
            <a:r>
              <a:rPr lang="en-GB" b="0" i="0" u="none" strike="noStrike" baseline="0" dirty="0" smtClean="0">
                <a:solidFill>
                  <a:srgbClr val="000000"/>
                </a:solidFill>
                <a:latin typeface="Courier New" panose="02070309020205020404" pitchFamily="49" charset="0"/>
              </a:rPr>
              <a:t>Surcharge = Cost / 2 </a:t>
            </a:r>
          </a:p>
          <a:p>
            <a:r>
              <a:rPr lang="en-GB" b="0" i="0" u="none" strike="noStrike" baseline="0" dirty="0" smtClean="0">
                <a:solidFill>
                  <a:srgbClr val="000000"/>
                </a:solidFill>
                <a:latin typeface="Courier New" panose="02070309020205020404" pitchFamily="49" charset="0"/>
              </a:rPr>
              <a:t>Cost = Cost + Surcharge </a:t>
            </a:r>
          </a:p>
          <a:p>
            <a:r>
              <a:rPr lang="en-GB" b="0" i="0" u="none" strike="noStrike" baseline="0" dirty="0" smtClean="0">
                <a:solidFill>
                  <a:srgbClr val="000000"/>
                </a:solidFill>
                <a:latin typeface="Courier New" panose="02070309020205020404" pitchFamily="49" charset="0"/>
              </a:rPr>
              <a:t>END IF </a:t>
            </a:r>
          </a:p>
          <a:p>
            <a:r>
              <a:rPr lang="en-GB" b="0" i="0" u="none" strike="noStrike" baseline="0" dirty="0" smtClean="0">
                <a:solidFill>
                  <a:srgbClr val="000000"/>
                </a:solidFill>
                <a:latin typeface="Courier New" panose="02070309020205020404" pitchFamily="49" charset="0"/>
              </a:rPr>
              <a:t>OUTPUT COST </a:t>
            </a:r>
          </a:p>
          <a:p>
            <a:r>
              <a:rPr lang="en-GB" b="0" i="0" u="none" strike="noStrike" baseline="0" dirty="0" smtClean="0">
                <a:solidFill>
                  <a:srgbClr val="000000"/>
                </a:solidFill>
                <a:latin typeface="Arial" panose="020B0604020202020204" pitchFamily="34" charset="0"/>
              </a:rPr>
              <a:t>Award marks for: </a:t>
            </a:r>
          </a:p>
          <a:p>
            <a:r>
              <a:rPr lang="en-GB" b="0" i="0" u="none" strike="noStrike" baseline="0" dirty="0" smtClean="0">
                <a:solidFill>
                  <a:srgbClr val="000000"/>
                </a:solidFill>
                <a:latin typeface="Arial" panose="020B0604020202020204" pitchFamily="34" charset="0"/>
              </a:rPr>
              <a:t>Inputs distance and passengers </a:t>
            </a:r>
          </a:p>
          <a:p>
            <a:r>
              <a:rPr lang="en-GB" b="0" i="0" u="none" strike="noStrike" baseline="0" dirty="0" smtClean="0">
                <a:solidFill>
                  <a:srgbClr val="000000"/>
                </a:solidFill>
                <a:latin typeface="Arial" panose="020B0604020202020204" pitchFamily="34" charset="0"/>
              </a:rPr>
              <a:t>Calculates distance – 1 (or equivalent) </a:t>
            </a:r>
          </a:p>
          <a:p>
            <a:r>
              <a:rPr lang="en-GB" b="0" i="0" u="none" strike="noStrike" baseline="0" dirty="0" smtClean="0">
                <a:solidFill>
                  <a:srgbClr val="000000"/>
                </a:solidFill>
                <a:latin typeface="Arial" panose="020B0604020202020204" pitchFamily="34" charset="0"/>
              </a:rPr>
              <a:t>Calculates previous answer * 2(or equivalent) </a:t>
            </a:r>
          </a:p>
          <a:p>
            <a:r>
              <a:rPr lang="en-GB" b="0" i="0" u="none" strike="noStrike" baseline="0" dirty="0" smtClean="0">
                <a:solidFill>
                  <a:srgbClr val="000000"/>
                </a:solidFill>
                <a:latin typeface="Arial" panose="020B0604020202020204" pitchFamily="34" charset="0"/>
              </a:rPr>
              <a:t>Calculates previous answer + 3 </a:t>
            </a:r>
          </a:p>
          <a:p>
            <a:r>
              <a:rPr lang="en-GB" b="0" i="0" u="none" strike="noStrike" baseline="0" dirty="0" smtClean="0">
                <a:solidFill>
                  <a:srgbClr val="000000"/>
                </a:solidFill>
                <a:latin typeface="Arial" panose="020B0604020202020204" pitchFamily="34" charset="0"/>
              </a:rPr>
              <a:t>Checks if more than 4 passengers… </a:t>
            </a:r>
          </a:p>
          <a:p>
            <a:r>
              <a:rPr lang="en-GB" b="0" i="0" u="none" strike="noStrike" baseline="0" dirty="0" smtClean="0">
                <a:solidFill>
                  <a:srgbClr val="000000"/>
                </a:solidFill>
                <a:latin typeface="Arial" panose="020B0604020202020204" pitchFamily="34" charset="0"/>
              </a:rPr>
              <a:t>… and adds 50% correctly </a:t>
            </a:r>
          </a:p>
          <a:p>
            <a:r>
              <a:rPr lang="en-GB" b="0" i="0" u="none" strike="noStrike" baseline="0" dirty="0" smtClean="0">
                <a:solidFill>
                  <a:srgbClr val="000000"/>
                </a:solidFill>
                <a:latin typeface="Arial" panose="020B0604020202020204" pitchFamily="34" charset="0"/>
              </a:rPr>
              <a:t>Outputs cost </a:t>
            </a:r>
          </a:p>
          <a:p>
            <a:r>
              <a:rPr lang="en-GB" b="0" i="0" u="none" strike="noStrike" baseline="0" dirty="0" smtClean="0">
                <a:solidFill>
                  <a:srgbClr val="000000"/>
                </a:solidFill>
                <a:latin typeface="Arial" panose="020B0604020202020204" pitchFamily="34" charset="0"/>
              </a:rPr>
              <a:t>	</a:t>
            </a:r>
          </a:p>
        </p:txBody>
      </p:sp>
    </p:spTree>
    <p:extLst>
      <p:ext uri="{BB962C8B-B14F-4D97-AF65-F5344CB8AC3E}">
        <p14:creationId xmlns:p14="http://schemas.microsoft.com/office/powerpoint/2010/main" val="6546924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843" y="450144"/>
            <a:ext cx="11096625" cy="4648200"/>
          </a:xfrm>
          <a:prstGeom prst="rect">
            <a:avLst/>
          </a:prstGeom>
        </p:spPr>
      </p:pic>
    </p:spTree>
    <p:extLst>
      <p:ext uri="{BB962C8B-B14F-4D97-AF65-F5344CB8AC3E}">
        <p14:creationId xmlns:p14="http://schemas.microsoft.com/office/powerpoint/2010/main" val="16463936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689" y="0"/>
            <a:ext cx="6096000" cy="7294305"/>
          </a:xfrm>
          <a:prstGeom prst="rect">
            <a:avLst/>
          </a:prstGeom>
        </p:spPr>
        <p:txBody>
          <a:bodyPr>
            <a:spAutoFit/>
          </a:bodyPr>
          <a:lstStyle/>
          <a:p>
            <a:r>
              <a:rPr lang="en-GB" b="0" i="0" u="none" strike="noStrike" baseline="0" dirty="0" smtClean="0">
                <a:solidFill>
                  <a:srgbClr val="000000"/>
                </a:solidFill>
                <a:latin typeface="Arial" panose="020B0604020202020204" pitchFamily="34" charset="0"/>
              </a:rPr>
              <a:t>Example </a:t>
            </a:r>
          </a:p>
          <a:p>
            <a:r>
              <a:rPr lang="en-GB" b="0" i="0" u="none" strike="noStrike" baseline="0" dirty="0" smtClean="0">
                <a:solidFill>
                  <a:srgbClr val="000000"/>
                </a:solidFill>
                <a:latin typeface="Courier New" panose="02070309020205020404" pitchFamily="49" charset="0"/>
              </a:rPr>
              <a:t>INPUT Length1 </a:t>
            </a:r>
          </a:p>
          <a:p>
            <a:r>
              <a:rPr lang="en-GB" b="0" i="0" u="none" strike="noStrike" baseline="0" dirty="0" smtClean="0">
                <a:solidFill>
                  <a:srgbClr val="000000"/>
                </a:solidFill>
                <a:latin typeface="Courier New" panose="02070309020205020404" pitchFamily="49" charset="0"/>
              </a:rPr>
              <a:t>INPUT Length2 </a:t>
            </a:r>
          </a:p>
          <a:p>
            <a:r>
              <a:rPr lang="en-GB" b="0" i="0" u="none" strike="noStrike" baseline="0" dirty="0" smtClean="0">
                <a:solidFill>
                  <a:srgbClr val="000000"/>
                </a:solidFill>
                <a:latin typeface="Courier New" panose="02070309020205020404" pitchFamily="49" charset="0"/>
              </a:rPr>
              <a:t>INPUT Length3 </a:t>
            </a:r>
          </a:p>
          <a:p>
            <a:r>
              <a:rPr lang="en-GB" b="0" i="0" u="none" strike="noStrike" baseline="0" dirty="0" smtClean="0">
                <a:solidFill>
                  <a:srgbClr val="000000"/>
                </a:solidFill>
                <a:latin typeface="Courier New" panose="02070309020205020404" pitchFamily="49" charset="0"/>
              </a:rPr>
              <a:t>IF Length1 = Length2 THEN </a:t>
            </a:r>
          </a:p>
          <a:p>
            <a:r>
              <a:rPr lang="en-GB" b="0" i="0" u="none" strike="noStrike" baseline="0" dirty="0" smtClean="0">
                <a:solidFill>
                  <a:srgbClr val="000000"/>
                </a:solidFill>
                <a:latin typeface="Courier New" panose="02070309020205020404" pitchFamily="49" charset="0"/>
              </a:rPr>
              <a:t>Output “Isosceles” </a:t>
            </a:r>
          </a:p>
          <a:p>
            <a:r>
              <a:rPr lang="en-GB" b="0" i="0" u="none" strike="noStrike" baseline="0" dirty="0" smtClean="0">
                <a:solidFill>
                  <a:srgbClr val="000000"/>
                </a:solidFill>
                <a:latin typeface="Courier New" panose="02070309020205020404" pitchFamily="49" charset="0"/>
              </a:rPr>
              <a:t>ELSE </a:t>
            </a:r>
          </a:p>
          <a:p>
            <a:r>
              <a:rPr lang="en-GB" b="0" i="0" u="none" strike="noStrike" baseline="0" dirty="0" smtClean="0">
                <a:solidFill>
                  <a:srgbClr val="000000"/>
                </a:solidFill>
                <a:latin typeface="Courier New" panose="02070309020205020404" pitchFamily="49" charset="0"/>
              </a:rPr>
              <a:t>IF Length1 = Length3 THEN </a:t>
            </a:r>
          </a:p>
          <a:p>
            <a:r>
              <a:rPr lang="en-GB" b="0" i="0" u="none" strike="noStrike" baseline="0" dirty="0" smtClean="0">
                <a:solidFill>
                  <a:srgbClr val="000000"/>
                </a:solidFill>
                <a:latin typeface="Courier New" panose="02070309020205020404" pitchFamily="49" charset="0"/>
              </a:rPr>
              <a:t>Output “Isosceles” </a:t>
            </a:r>
          </a:p>
          <a:p>
            <a:r>
              <a:rPr lang="en-GB" b="0" i="0" u="none" strike="noStrike" baseline="0" dirty="0" smtClean="0">
                <a:solidFill>
                  <a:srgbClr val="000000"/>
                </a:solidFill>
                <a:latin typeface="Courier New" panose="02070309020205020404" pitchFamily="49" charset="0"/>
              </a:rPr>
              <a:t>ELSE </a:t>
            </a:r>
          </a:p>
          <a:p>
            <a:r>
              <a:rPr lang="en-GB" b="0" i="0" u="none" strike="noStrike" baseline="0" dirty="0" smtClean="0">
                <a:solidFill>
                  <a:srgbClr val="000000"/>
                </a:solidFill>
                <a:latin typeface="Courier New" panose="02070309020205020404" pitchFamily="49" charset="0"/>
              </a:rPr>
              <a:t>IF Length2 = Length 3 THEN </a:t>
            </a:r>
          </a:p>
          <a:p>
            <a:r>
              <a:rPr lang="en-GB" b="0" i="0" u="none" strike="noStrike" baseline="0" dirty="0" smtClean="0">
                <a:solidFill>
                  <a:srgbClr val="000000"/>
                </a:solidFill>
                <a:latin typeface="Courier New" panose="02070309020205020404" pitchFamily="49" charset="0"/>
              </a:rPr>
              <a:t>Output “Isosceles” </a:t>
            </a:r>
          </a:p>
          <a:p>
            <a:r>
              <a:rPr lang="en-GB" b="0" i="0" u="none" strike="noStrike" baseline="0" dirty="0" smtClean="0">
                <a:solidFill>
                  <a:srgbClr val="000000"/>
                </a:solidFill>
                <a:latin typeface="Courier New" panose="02070309020205020404" pitchFamily="49" charset="0"/>
              </a:rPr>
              <a:t>ELSE </a:t>
            </a:r>
          </a:p>
          <a:p>
            <a:r>
              <a:rPr lang="en-GB" b="0" i="0" u="none" strike="noStrike" baseline="0" dirty="0" smtClean="0">
                <a:solidFill>
                  <a:srgbClr val="000000"/>
                </a:solidFill>
                <a:latin typeface="Courier New" panose="02070309020205020404" pitchFamily="49" charset="0"/>
              </a:rPr>
              <a:t>OUTPUT “Not Isosceles” </a:t>
            </a:r>
          </a:p>
          <a:p>
            <a:r>
              <a:rPr lang="en-GB" b="0" i="0" u="none" strike="noStrike" baseline="0" dirty="0" smtClean="0">
                <a:solidFill>
                  <a:srgbClr val="000000"/>
                </a:solidFill>
                <a:latin typeface="Courier New" panose="02070309020205020404" pitchFamily="49" charset="0"/>
              </a:rPr>
              <a:t>END IF </a:t>
            </a:r>
          </a:p>
          <a:p>
            <a:r>
              <a:rPr lang="en-GB" b="0" i="0" u="none" strike="noStrike" baseline="0" dirty="0" smtClean="0">
                <a:solidFill>
                  <a:srgbClr val="000000"/>
                </a:solidFill>
                <a:latin typeface="Courier New" panose="02070309020205020404" pitchFamily="49" charset="0"/>
              </a:rPr>
              <a:t>END IF </a:t>
            </a:r>
          </a:p>
          <a:p>
            <a:r>
              <a:rPr lang="en-GB" b="0" i="0" u="none" strike="noStrike" baseline="0" dirty="0" smtClean="0">
                <a:solidFill>
                  <a:srgbClr val="000000"/>
                </a:solidFill>
                <a:latin typeface="Courier New" panose="02070309020205020404" pitchFamily="49" charset="0"/>
              </a:rPr>
              <a:t>END IF </a:t>
            </a:r>
          </a:p>
          <a:p>
            <a:r>
              <a:rPr lang="en-GB" b="0" i="1" u="none" strike="noStrike" baseline="0" dirty="0" smtClean="0">
                <a:solidFill>
                  <a:srgbClr val="000000"/>
                </a:solidFill>
                <a:latin typeface="Arial" panose="020B0604020202020204" pitchFamily="34" charset="0"/>
              </a:rPr>
              <a:t>Award marks for: </a:t>
            </a:r>
            <a:endParaRPr lang="en-GB" b="0" i="0" u="none" strike="noStrike" baseline="0" dirty="0" smtClean="0">
              <a:solidFill>
                <a:srgbClr val="000000"/>
              </a:solidFill>
              <a:latin typeface="Arial" panose="020B0604020202020204" pitchFamily="34" charset="0"/>
            </a:endParaRPr>
          </a:p>
          <a:p>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 Inputting three lengths </a:t>
            </a:r>
          </a:p>
          <a:p>
            <a:r>
              <a:rPr lang="en-GB" b="0" i="0" u="none" strike="noStrike" baseline="0" dirty="0" smtClean="0">
                <a:solidFill>
                  <a:srgbClr val="000000"/>
                </a:solidFill>
                <a:latin typeface="Arial" panose="020B0604020202020204" pitchFamily="34" charset="0"/>
              </a:rPr>
              <a:t>• Comparing lengths in pairs </a:t>
            </a:r>
          </a:p>
          <a:p>
            <a:r>
              <a:rPr lang="en-GB" b="0" i="0" u="none" strike="noStrike" baseline="0" dirty="0" smtClean="0">
                <a:solidFill>
                  <a:srgbClr val="000000"/>
                </a:solidFill>
                <a:latin typeface="Arial" panose="020B0604020202020204" pitchFamily="34" charset="0"/>
              </a:rPr>
              <a:t>• … for all three ways </a:t>
            </a:r>
            <a:r>
              <a:rPr lang="en-GB" b="0" i="0" u="sng" strike="noStrike" baseline="0" dirty="0" smtClean="0">
                <a:solidFill>
                  <a:srgbClr val="000000"/>
                </a:solidFill>
                <a:latin typeface="Arial" panose="020B0604020202020204" pitchFamily="34" charset="0"/>
              </a:rPr>
              <a:t>correctly </a:t>
            </a:r>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 … outputting “Isosceles” for all valid cases </a:t>
            </a:r>
          </a:p>
          <a:p>
            <a:r>
              <a:rPr lang="en-GB" b="0" i="0" u="none" strike="noStrike" baseline="0" dirty="0" smtClean="0">
                <a:solidFill>
                  <a:srgbClr val="000000"/>
                </a:solidFill>
                <a:latin typeface="Arial" panose="020B0604020202020204" pitchFamily="34" charset="0"/>
              </a:rPr>
              <a:t>• … outputting “Not Isosceles” for all cases and only in cases where the three lengths are different. </a:t>
            </a:r>
          </a:p>
          <a:p>
            <a:r>
              <a:rPr lang="en-GB" b="0" i="0" u="none" strike="noStrike" baseline="0" dirty="0" smtClean="0">
                <a:solidFill>
                  <a:srgbClr val="000000"/>
                </a:solidFill>
                <a:latin typeface="Arial" panose="020B0604020202020204" pitchFamily="34" charset="0"/>
              </a:rPr>
              <a:t>	</a:t>
            </a:r>
          </a:p>
        </p:txBody>
      </p:sp>
    </p:spTree>
    <p:extLst>
      <p:ext uri="{BB962C8B-B14F-4D97-AF65-F5344CB8AC3E}">
        <p14:creationId xmlns:p14="http://schemas.microsoft.com/office/powerpoint/2010/main" val="14556063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415" y="168627"/>
            <a:ext cx="9024585" cy="6543637"/>
          </a:xfrm>
          <a:prstGeom prst="rect">
            <a:avLst/>
          </a:prstGeom>
        </p:spPr>
      </p:pic>
    </p:spTree>
    <p:extLst>
      <p:ext uri="{BB962C8B-B14F-4D97-AF65-F5344CB8AC3E}">
        <p14:creationId xmlns:p14="http://schemas.microsoft.com/office/powerpoint/2010/main" val="3800119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2814" y="90488"/>
            <a:ext cx="11822761" cy="3647794"/>
          </a:xfrm>
          <a:prstGeom prst="rect">
            <a:avLst/>
          </a:prstGeom>
        </p:spPr>
      </p:pic>
      <p:pic>
        <p:nvPicPr>
          <p:cNvPr id="7" name="Picture 6"/>
          <p:cNvPicPr>
            <a:picLocks noChangeAspect="1"/>
          </p:cNvPicPr>
          <p:nvPr/>
        </p:nvPicPr>
        <p:blipFill>
          <a:blip r:embed="rId3"/>
          <a:stretch>
            <a:fillRect/>
          </a:stretch>
        </p:blipFill>
        <p:spPr>
          <a:xfrm>
            <a:off x="10227048" y="1419085"/>
            <a:ext cx="974351" cy="723804"/>
          </a:xfrm>
          <a:prstGeom prst="rect">
            <a:avLst/>
          </a:prstGeom>
        </p:spPr>
      </p:pic>
    </p:spTree>
    <p:extLst>
      <p:ext uri="{BB962C8B-B14F-4D97-AF65-F5344CB8AC3E}">
        <p14:creationId xmlns:p14="http://schemas.microsoft.com/office/powerpoint/2010/main" val="34356456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044" y="470301"/>
            <a:ext cx="6096000" cy="6278642"/>
          </a:xfrm>
          <a:prstGeom prst="rect">
            <a:avLst/>
          </a:prstGeom>
        </p:spPr>
        <p:txBody>
          <a:bodyPr>
            <a:spAutoFit/>
          </a:bodyPr>
          <a:lstStyle/>
          <a:p>
            <a:r>
              <a:rPr lang="en-GB" sz="2400" b="0" i="0" u="none" strike="noStrike" baseline="0" dirty="0" smtClean="0">
                <a:solidFill>
                  <a:srgbClr val="000000"/>
                </a:solidFill>
                <a:latin typeface="Courier New" panose="02070309020205020404" pitchFamily="49" charset="0"/>
              </a:rPr>
              <a:t>Choice = “” </a:t>
            </a:r>
          </a:p>
          <a:p>
            <a:r>
              <a:rPr lang="en-GB" b="0" i="0" u="none" strike="noStrike" baseline="0" dirty="0" smtClean="0">
                <a:solidFill>
                  <a:srgbClr val="000000"/>
                </a:solidFill>
                <a:latin typeface="Courier New" panose="02070309020205020404" pitchFamily="49" charset="0"/>
              </a:rPr>
              <a:t>REPEAT </a:t>
            </a:r>
          </a:p>
          <a:p>
            <a:r>
              <a:rPr lang="en-GB" b="0" i="0" u="none" strike="noStrike" baseline="0" dirty="0" smtClean="0">
                <a:solidFill>
                  <a:srgbClr val="000000"/>
                </a:solidFill>
                <a:latin typeface="Courier New" panose="02070309020205020404" pitchFamily="49" charset="0"/>
              </a:rPr>
              <a:t>INPUT Button </a:t>
            </a:r>
          </a:p>
          <a:p>
            <a:r>
              <a:rPr lang="en-GB" b="0" i="0" u="none" strike="noStrike" baseline="0" dirty="0" smtClean="0">
                <a:solidFill>
                  <a:srgbClr val="000000"/>
                </a:solidFill>
                <a:latin typeface="Courier New" panose="02070309020205020404" pitchFamily="49" charset="0"/>
              </a:rPr>
              <a:t>IF Button is between 0 and 9 THEN </a:t>
            </a:r>
          </a:p>
          <a:p>
            <a:r>
              <a:rPr lang="en-GB" b="0" i="0" u="none" strike="noStrike" baseline="0" dirty="0" smtClean="0">
                <a:solidFill>
                  <a:srgbClr val="000000"/>
                </a:solidFill>
                <a:latin typeface="Courier New" panose="02070309020205020404" pitchFamily="49" charset="0"/>
              </a:rPr>
              <a:t>Choice = Choice &amp; Button </a:t>
            </a:r>
          </a:p>
          <a:p>
            <a:r>
              <a:rPr lang="en-GB" b="0" i="0" u="none" strike="noStrike" baseline="0" dirty="0" smtClean="0">
                <a:solidFill>
                  <a:srgbClr val="000000"/>
                </a:solidFill>
                <a:latin typeface="Courier New" panose="02070309020205020404" pitchFamily="49" charset="0"/>
              </a:rPr>
              <a:t>OUTPUT Choice </a:t>
            </a:r>
          </a:p>
          <a:p>
            <a:r>
              <a:rPr lang="en-GB" b="0" i="0" u="none" strike="noStrike" baseline="0" dirty="0" smtClean="0">
                <a:solidFill>
                  <a:srgbClr val="000000"/>
                </a:solidFill>
                <a:latin typeface="Courier New" panose="02070309020205020404" pitchFamily="49" charset="0"/>
              </a:rPr>
              <a:t>ELSE IF Button = CANCEL THEN </a:t>
            </a:r>
          </a:p>
          <a:p>
            <a:r>
              <a:rPr lang="en-GB" b="0" i="0" u="none" strike="noStrike" baseline="0" dirty="0" smtClean="0">
                <a:solidFill>
                  <a:srgbClr val="000000"/>
                </a:solidFill>
                <a:latin typeface="Courier New" panose="02070309020205020404" pitchFamily="49" charset="0"/>
              </a:rPr>
              <a:t>Choice = “” </a:t>
            </a:r>
          </a:p>
          <a:p>
            <a:r>
              <a:rPr lang="en-GB" b="0" i="0" u="none" strike="noStrike" baseline="0" dirty="0" smtClean="0">
                <a:solidFill>
                  <a:srgbClr val="000000"/>
                </a:solidFill>
                <a:latin typeface="Courier New" panose="02070309020205020404" pitchFamily="49" charset="0"/>
              </a:rPr>
              <a:t>END IF </a:t>
            </a:r>
          </a:p>
          <a:p>
            <a:r>
              <a:rPr lang="en-GB" b="0" i="0" u="none" strike="noStrike" baseline="0" dirty="0" smtClean="0">
                <a:solidFill>
                  <a:srgbClr val="000000"/>
                </a:solidFill>
                <a:latin typeface="Courier New" panose="02070309020205020404" pitchFamily="49" charset="0"/>
              </a:rPr>
              <a:t>UNTIL Button = OK </a:t>
            </a:r>
          </a:p>
          <a:p>
            <a:r>
              <a:rPr lang="en-GB" b="0" i="0" u="none" strike="noStrike" baseline="0" dirty="0" smtClean="0">
                <a:solidFill>
                  <a:srgbClr val="000000"/>
                </a:solidFill>
                <a:latin typeface="Courier New" panose="02070309020205020404" pitchFamily="49" charset="0"/>
              </a:rPr>
              <a:t>IF Choice is between 1 and 20 THEN </a:t>
            </a:r>
          </a:p>
          <a:p>
            <a:r>
              <a:rPr lang="en-GB" b="0" i="0" u="none" strike="noStrike" baseline="0" dirty="0" smtClean="0">
                <a:solidFill>
                  <a:srgbClr val="000000"/>
                </a:solidFill>
                <a:latin typeface="Courier New" panose="02070309020205020404" pitchFamily="49" charset="0"/>
              </a:rPr>
              <a:t>IF drink chosen available THEN </a:t>
            </a:r>
          </a:p>
          <a:p>
            <a:r>
              <a:rPr lang="en-GB" b="0" i="0" u="none" strike="noStrike" baseline="0" dirty="0" smtClean="0">
                <a:solidFill>
                  <a:srgbClr val="000000"/>
                </a:solidFill>
                <a:latin typeface="Courier New" panose="02070309020205020404" pitchFamily="49" charset="0"/>
              </a:rPr>
              <a:t>Dispense drink </a:t>
            </a:r>
          </a:p>
          <a:p>
            <a:r>
              <a:rPr lang="en-GB" b="0" i="0" u="none" strike="noStrike" baseline="0" dirty="0" smtClean="0">
                <a:solidFill>
                  <a:srgbClr val="000000"/>
                </a:solidFill>
                <a:latin typeface="Courier New" panose="02070309020205020404" pitchFamily="49" charset="0"/>
              </a:rPr>
              <a:t>OUTPUT “Collect your drink” </a:t>
            </a:r>
          </a:p>
          <a:p>
            <a:r>
              <a:rPr lang="en-GB" b="0" i="0" u="none" strike="noStrike" baseline="0" dirty="0" smtClean="0">
                <a:solidFill>
                  <a:srgbClr val="000000"/>
                </a:solidFill>
                <a:latin typeface="Courier New" panose="02070309020205020404" pitchFamily="49" charset="0"/>
              </a:rPr>
              <a:t>ELSE </a:t>
            </a:r>
          </a:p>
          <a:p>
            <a:r>
              <a:rPr lang="en-GB" b="0" i="0" u="none" strike="noStrike" baseline="0" dirty="0" smtClean="0">
                <a:solidFill>
                  <a:srgbClr val="000000"/>
                </a:solidFill>
                <a:latin typeface="Courier New" panose="02070309020205020404" pitchFamily="49" charset="0"/>
              </a:rPr>
              <a:t>OUTPUT “Drink not available” </a:t>
            </a:r>
          </a:p>
          <a:p>
            <a:r>
              <a:rPr lang="en-GB" b="0" i="0" u="none" strike="noStrike" baseline="0" dirty="0" smtClean="0">
                <a:solidFill>
                  <a:srgbClr val="000000"/>
                </a:solidFill>
                <a:latin typeface="Courier New" panose="02070309020205020404" pitchFamily="49" charset="0"/>
              </a:rPr>
              <a:t>END IF </a:t>
            </a:r>
          </a:p>
          <a:p>
            <a:r>
              <a:rPr lang="en-GB" b="0" i="0" u="none" strike="noStrike" baseline="0" dirty="0" smtClean="0">
                <a:solidFill>
                  <a:srgbClr val="000000"/>
                </a:solidFill>
                <a:latin typeface="Courier New" panose="02070309020205020404" pitchFamily="49" charset="0"/>
              </a:rPr>
              <a:t>ELSE </a:t>
            </a:r>
          </a:p>
          <a:p>
            <a:r>
              <a:rPr lang="en-GB" b="0" i="0" u="none" strike="noStrike" baseline="0" dirty="0" smtClean="0">
                <a:solidFill>
                  <a:srgbClr val="000000"/>
                </a:solidFill>
                <a:latin typeface="Courier New" panose="02070309020205020404" pitchFamily="49" charset="0"/>
              </a:rPr>
              <a:t>OUTPUT “Invalid selection” </a:t>
            </a:r>
          </a:p>
          <a:p>
            <a:r>
              <a:rPr lang="en-GB" b="0" i="0" u="none" strike="noStrike" baseline="0" dirty="0" smtClean="0">
                <a:solidFill>
                  <a:srgbClr val="000000"/>
                </a:solidFill>
                <a:latin typeface="Courier New" panose="02070309020205020404" pitchFamily="49" charset="0"/>
              </a:rPr>
              <a:t>END IF </a:t>
            </a:r>
          </a:p>
          <a:p>
            <a:r>
              <a:rPr lang="en-GB" b="0" i="0" u="none" strike="noStrike" baseline="0" dirty="0" smtClean="0">
                <a:solidFill>
                  <a:srgbClr val="000000"/>
                </a:solidFill>
                <a:latin typeface="Courier New" panose="02070309020205020404" pitchFamily="49" charset="0"/>
              </a:rPr>
              <a:t>Wait </a:t>
            </a:r>
          </a:p>
          <a:p>
            <a:r>
              <a:rPr lang="en-GB" b="0" i="0" u="none" strike="noStrike" baseline="0" dirty="0" smtClean="0">
                <a:solidFill>
                  <a:srgbClr val="000000"/>
                </a:solidFill>
                <a:latin typeface="Courier New" panose="02070309020205020404" pitchFamily="49" charset="0"/>
              </a:rPr>
              <a:t>OUTPUT “Ready” 	</a:t>
            </a:r>
          </a:p>
        </p:txBody>
      </p:sp>
    </p:spTree>
    <p:extLst>
      <p:ext uri="{BB962C8B-B14F-4D97-AF65-F5344CB8AC3E}">
        <p14:creationId xmlns:p14="http://schemas.microsoft.com/office/powerpoint/2010/main" val="101299049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61" y="148978"/>
            <a:ext cx="10753717" cy="2581343"/>
          </a:xfrm>
          <a:prstGeom prst="rect">
            <a:avLst/>
          </a:prstGeom>
        </p:spPr>
      </p:pic>
      <p:sp>
        <p:nvSpPr>
          <p:cNvPr id="3" name="TextBox 2"/>
          <p:cNvSpPr txBox="1"/>
          <p:nvPr/>
        </p:nvSpPr>
        <p:spPr>
          <a:xfrm>
            <a:off x="7469746" y="1622738"/>
            <a:ext cx="3284113" cy="369332"/>
          </a:xfrm>
          <a:prstGeom prst="rect">
            <a:avLst/>
          </a:prstGeom>
          <a:noFill/>
        </p:spPr>
        <p:txBody>
          <a:bodyPr wrap="square" rtlCol="0">
            <a:spAutoFit/>
          </a:bodyPr>
          <a:lstStyle/>
          <a:p>
            <a:r>
              <a:rPr lang="en-GB" dirty="0"/>
              <a:t>6</a:t>
            </a:r>
            <a:r>
              <a:rPr lang="en-GB" dirty="0" smtClean="0"/>
              <a:t> marks</a:t>
            </a:r>
            <a:endParaRPr lang="en-GB" dirty="0"/>
          </a:p>
        </p:txBody>
      </p:sp>
    </p:spTree>
    <p:extLst>
      <p:ext uri="{BB962C8B-B14F-4D97-AF65-F5344CB8AC3E}">
        <p14:creationId xmlns:p14="http://schemas.microsoft.com/office/powerpoint/2010/main" val="31697430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61" y="148978"/>
            <a:ext cx="10753717" cy="2210673"/>
          </a:xfrm>
          <a:prstGeom prst="rect">
            <a:avLst/>
          </a:prstGeom>
        </p:spPr>
      </p:pic>
      <p:sp>
        <p:nvSpPr>
          <p:cNvPr id="3" name="TextBox 2"/>
          <p:cNvSpPr txBox="1"/>
          <p:nvPr/>
        </p:nvSpPr>
        <p:spPr>
          <a:xfrm>
            <a:off x="7469746" y="1622738"/>
            <a:ext cx="3284113" cy="369332"/>
          </a:xfrm>
          <a:prstGeom prst="rect">
            <a:avLst/>
          </a:prstGeom>
          <a:noFill/>
        </p:spPr>
        <p:txBody>
          <a:bodyPr wrap="square" rtlCol="0">
            <a:spAutoFit/>
          </a:bodyPr>
          <a:lstStyle/>
          <a:p>
            <a:r>
              <a:rPr lang="en-GB" dirty="0"/>
              <a:t>6</a:t>
            </a:r>
            <a:r>
              <a:rPr lang="en-GB" dirty="0" smtClean="0"/>
              <a:t> marks</a:t>
            </a:r>
            <a:endParaRPr lang="en-GB" dirty="0"/>
          </a:p>
        </p:txBody>
      </p:sp>
      <p:pic>
        <p:nvPicPr>
          <p:cNvPr id="4" name="Picture 3"/>
          <p:cNvPicPr>
            <a:picLocks noChangeAspect="1"/>
          </p:cNvPicPr>
          <p:nvPr/>
        </p:nvPicPr>
        <p:blipFill>
          <a:blip r:embed="rId3"/>
          <a:stretch>
            <a:fillRect/>
          </a:stretch>
        </p:blipFill>
        <p:spPr>
          <a:xfrm>
            <a:off x="145021" y="2179346"/>
            <a:ext cx="7324725" cy="4517668"/>
          </a:xfrm>
          <a:prstGeom prst="rect">
            <a:avLst/>
          </a:prstGeom>
        </p:spPr>
      </p:pic>
    </p:spTree>
    <p:extLst>
      <p:ext uri="{BB962C8B-B14F-4D97-AF65-F5344CB8AC3E}">
        <p14:creationId xmlns:p14="http://schemas.microsoft.com/office/powerpoint/2010/main" val="264383570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1712478" cy="3206839"/>
          </a:xfrm>
          <a:prstGeom prst="rect">
            <a:avLst/>
          </a:prstGeom>
        </p:spPr>
      </p:pic>
      <p:sp>
        <p:nvSpPr>
          <p:cNvPr id="3" name="Rectangle 2"/>
          <p:cNvSpPr/>
          <p:nvPr/>
        </p:nvSpPr>
        <p:spPr>
          <a:xfrm>
            <a:off x="7335244" y="771590"/>
            <a:ext cx="921534" cy="369332"/>
          </a:xfrm>
          <a:prstGeom prst="rect">
            <a:avLst/>
          </a:prstGeom>
        </p:spPr>
        <p:txBody>
          <a:bodyPr wrap="none">
            <a:spAutoFit/>
          </a:bodyPr>
          <a:lstStyle/>
          <a:p>
            <a:r>
              <a:rPr lang="en-GB" dirty="0" smtClean="0"/>
              <a:t>6 marks</a:t>
            </a:r>
            <a:endParaRPr lang="en-GB" dirty="0"/>
          </a:p>
        </p:txBody>
      </p:sp>
    </p:spTree>
    <p:extLst>
      <p:ext uri="{BB962C8B-B14F-4D97-AF65-F5344CB8AC3E}">
        <p14:creationId xmlns:p14="http://schemas.microsoft.com/office/powerpoint/2010/main" val="12639765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0689465" cy="2926741"/>
          </a:xfrm>
          <a:prstGeom prst="rect">
            <a:avLst/>
          </a:prstGeom>
        </p:spPr>
      </p:pic>
      <p:sp>
        <p:nvSpPr>
          <p:cNvPr id="3" name="Rectangle 2"/>
          <p:cNvSpPr/>
          <p:nvPr/>
        </p:nvSpPr>
        <p:spPr>
          <a:xfrm>
            <a:off x="7051909" y="835985"/>
            <a:ext cx="921534" cy="369332"/>
          </a:xfrm>
          <a:prstGeom prst="rect">
            <a:avLst/>
          </a:prstGeom>
        </p:spPr>
        <p:txBody>
          <a:bodyPr wrap="none">
            <a:spAutoFit/>
          </a:bodyPr>
          <a:lstStyle/>
          <a:p>
            <a:r>
              <a:rPr lang="en-GB" dirty="0" smtClean="0"/>
              <a:t>6 marks</a:t>
            </a:r>
            <a:endParaRPr lang="en-GB" dirty="0"/>
          </a:p>
        </p:txBody>
      </p:sp>
      <p:pic>
        <p:nvPicPr>
          <p:cNvPr id="4" name="Picture 3"/>
          <p:cNvPicPr>
            <a:picLocks noChangeAspect="1"/>
          </p:cNvPicPr>
          <p:nvPr/>
        </p:nvPicPr>
        <p:blipFill>
          <a:blip r:embed="rId3"/>
          <a:stretch>
            <a:fillRect/>
          </a:stretch>
        </p:blipFill>
        <p:spPr>
          <a:xfrm>
            <a:off x="4573473" y="2524260"/>
            <a:ext cx="7391269" cy="4150016"/>
          </a:xfrm>
          <a:prstGeom prst="rect">
            <a:avLst/>
          </a:prstGeom>
        </p:spPr>
      </p:pic>
    </p:spTree>
    <p:extLst>
      <p:ext uri="{BB962C8B-B14F-4D97-AF65-F5344CB8AC3E}">
        <p14:creationId xmlns:p14="http://schemas.microsoft.com/office/powerpoint/2010/main" val="288235990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332" y="161388"/>
            <a:ext cx="9601200" cy="4629150"/>
          </a:xfrm>
          <a:prstGeom prst="rect">
            <a:avLst/>
          </a:prstGeom>
        </p:spPr>
      </p:pic>
    </p:spTree>
    <p:extLst>
      <p:ext uri="{BB962C8B-B14F-4D97-AF65-F5344CB8AC3E}">
        <p14:creationId xmlns:p14="http://schemas.microsoft.com/office/powerpoint/2010/main" val="36519996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652"/>
            <a:ext cx="7572375" cy="3762375"/>
          </a:xfrm>
          <a:prstGeom prst="rect">
            <a:avLst/>
          </a:prstGeom>
        </p:spPr>
      </p:pic>
    </p:spTree>
    <p:extLst>
      <p:ext uri="{BB962C8B-B14F-4D97-AF65-F5344CB8AC3E}">
        <p14:creationId xmlns:p14="http://schemas.microsoft.com/office/powerpoint/2010/main" val="29929866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652"/>
            <a:ext cx="7572375" cy="3762375"/>
          </a:xfrm>
          <a:prstGeom prst="rect">
            <a:avLst/>
          </a:prstGeom>
        </p:spPr>
      </p:pic>
      <p:pic>
        <p:nvPicPr>
          <p:cNvPr id="3" name="Picture 2"/>
          <p:cNvPicPr>
            <a:picLocks noChangeAspect="1"/>
          </p:cNvPicPr>
          <p:nvPr/>
        </p:nvPicPr>
        <p:blipFill>
          <a:blip r:embed="rId3"/>
          <a:stretch>
            <a:fillRect/>
          </a:stretch>
        </p:blipFill>
        <p:spPr>
          <a:xfrm>
            <a:off x="196268" y="310837"/>
            <a:ext cx="10231674" cy="3015131"/>
          </a:xfrm>
          <a:prstGeom prst="rect">
            <a:avLst/>
          </a:prstGeom>
        </p:spPr>
      </p:pic>
    </p:spTree>
    <p:extLst>
      <p:ext uri="{BB962C8B-B14F-4D97-AF65-F5344CB8AC3E}">
        <p14:creationId xmlns:p14="http://schemas.microsoft.com/office/powerpoint/2010/main" val="95558608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952" y="-1"/>
            <a:ext cx="11211644" cy="5563673"/>
          </a:xfrm>
          <a:prstGeom prst="rect">
            <a:avLst/>
          </a:prstGeom>
        </p:spPr>
      </p:pic>
    </p:spTree>
    <p:extLst>
      <p:ext uri="{BB962C8B-B14F-4D97-AF65-F5344CB8AC3E}">
        <p14:creationId xmlns:p14="http://schemas.microsoft.com/office/powerpoint/2010/main" val="32752919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49" y="212166"/>
            <a:ext cx="8906009" cy="6295627"/>
          </a:xfrm>
          <a:prstGeom prst="rect">
            <a:avLst/>
          </a:prstGeom>
        </p:spPr>
      </p:pic>
    </p:spTree>
    <p:extLst>
      <p:ext uri="{BB962C8B-B14F-4D97-AF65-F5344CB8AC3E}">
        <p14:creationId xmlns:p14="http://schemas.microsoft.com/office/powerpoint/2010/main" val="2187766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4619" y="-1514570"/>
            <a:ext cx="11822761" cy="3647794"/>
          </a:xfrm>
          <a:prstGeom prst="rect">
            <a:avLst/>
          </a:prstGeom>
        </p:spPr>
      </p:pic>
      <p:pic>
        <p:nvPicPr>
          <p:cNvPr id="7" name="Picture 6"/>
          <p:cNvPicPr>
            <a:picLocks noChangeAspect="1"/>
          </p:cNvPicPr>
          <p:nvPr/>
        </p:nvPicPr>
        <p:blipFill>
          <a:blip r:embed="rId3"/>
          <a:stretch>
            <a:fillRect/>
          </a:stretch>
        </p:blipFill>
        <p:spPr>
          <a:xfrm>
            <a:off x="10227048" y="1419085"/>
            <a:ext cx="974351" cy="723804"/>
          </a:xfrm>
          <a:prstGeom prst="rect">
            <a:avLst/>
          </a:prstGeom>
        </p:spPr>
      </p:pic>
      <p:grpSp>
        <p:nvGrpSpPr>
          <p:cNvPr id="8" name="Group 7"/>
          <p:cNvGrpSpPr/>
          <p:nvPr/>
        </p:nvGrpSpPr>
        <p:grpSpPr>
          <a:xfrm>
            <a:off x="3722872" y="1825625"/>
            <a:ext cx="5850595" cy="5032375"/>
            <a:chOff x="3722873" y="1825625"/>
            <a:chExt cx="4248150" cy="3752945"/>
          </a:xfrm>
        </p:grpSpPr>
        <p:pic>
          <p:nvPicPr>
            <p:cNvPr id="4" name="Picture 3"/>
            <p:cNvPicPr>
              <a:picLocks noChangeAspect="1"/>
            </p:cNvPicPr>
            <p:nvPr/>
          </p:nvPicPr>
          <p:blipFill>
            <a:blip r:embed="rId4"/>
            <a:stretch>
              <a:fillRect/>
            </a:stretch>
          </p:blipFill>
          <p:spPr>
            <a:xfrm>
              <a:off x="3722873" y="1825625"/>
              <a:ext cx="4248150" cy="2838450"/>
            </a:xfrm>
            <a:prstGeom prst="rect">
              <a:avLst/>
            </a:prstGeom>
          </p:spPr>
        </p:pic>
        <p:pic>
          <p:nvPicPr>
            <p:cNvPr id="5" name="Picture 4"/>
            <p:cNvPicPr>
              <a:picLocks noChangeAspect="1"/>
            </p:cNvPicPr>
            <p:nvPr/>
          </p:nvPicPr>
          <p:blipFill>
            <a:blip r:embed="rId5"/>
            <a:stretch>
              <a:fillRect/>
            </a:stretch>
          </p:blipFill>
          <p:spPr>
            <a:xfrm>
              <a:off x="3722873" y="4921345"/>
              <a:ext cx="1524000" cy="657225"/>
            </a:xfrm>
            <a:prstGeom prst="rect">
              <a:avLst/>
            </a:prstGeom>
          </p:spPr>
        </p:pic>
      </p:grpSp>
    </p:spTree>
    <p:extLst>
      <p:ext uri="{BB962C8B-B14F-4D97-AF65-F5344CB8AC3E}">
        <p14:creationId xmlns:p14="http://schemas.microsoft.com/office/powerpoint/2010/main" val="234621917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331" y="161387"/>
            <a:ext cx="11077773" cy="6162139"/>
          </a:xfrm>
          <a:prstGeom prst="rect">
            <a:avLst/>
          </a:prstGeom>
        </p:spPr>
      </p:pic>
    </p:spTree>
    <p:extLst>
      <p:ext uri="{BB962C8B-B14F-4D97-AF65-F5344CB8AC3E}">
        <p14:creationId xmlns:p14="http://schemas.microsoft.com/office/powerpoint/2010/main" val="27558325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652"/>
            <a:ext cx="7572375" cy="3762375"/>
          </a:xfrm>
          <a:prstGeom prst="rect">
            <a:avLst/>
          </a:prstGeom>
        </p:spPr>
      </p:pic>
    </p:spTree>
    <p:extLst>
      <p:ext uri="{BB962C8B-B14F-4D97-AF65-F5344CB8AC3E}">
        <p14:creationId xmlns:p14="http://schemas.microsoft.com/office/powerpoint/2010/main" val="23371847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652"/>
            <a:ext cx="7572375" cy="3762375"/>
          </a:xfrm>
          <a:prstGeom prst="rect">
            <a:avLst/>
          </a:prstGeom>
        </p:spPr>
      </p:pic>
      <p:pic>
        <p:nvPicPr>
          <p:cNvPr id="3" name="Picture 2"/>
          <p:cNvPicPr>
            <a:picLocks noChangeAspect="1"/>
          </p:cNvPicPr>
          <p:nvPr/>
        </p:nvPicPr>
        <p:blipFill>
          <a:blip r:embed="rId3"/>
          <a:stretch>
            <a:fillRect/>
          </a:stretch>
        </p:blipFill>
        <p:spPr>
          <a:xfrm>
            <a:off x="196268" y="310837"/>
            <a:ext cx="10231674" cy="3015131"/>
          </a:xfrm>
          <a:prstGeom prst="rect">
            <a:avLst/>
          </a:prstGeom>
        </p:spPr>
      </p:pic>
    </p:spTree>
    <p:extLst>
      <p:ext uri="{BB962C8B-B14F-4D97-AF65-F5344CB8AC3E}">
        <p14:creationId xmlns:p14="http://schemas.microsoft.com/office/powerpoint/2010/main" val="47096377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952" y="-1"/>
            <a:ext cx="11211644" cy="5563673"/>
          </a:xfrm>
          <a:prstGeom prst="rect">
            <a:avLst/>
          </a:prstGeom>
        </p:spPr>
      </p:pic>
    </p:spTree>
    <p:extLst>
      <p:ext uri="{BB962C8B-B14F-4D97-AF65-F5344CB8AC3E}">
        <p14:creationId xmlns:p14="http://schemas.microsoft.com/office/powerpoint/2010/main" val="31912440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49" y="212166"/>
            <a:ext cx="8906009" cy="6295627"/>
          </a:xfrm>
          <a:prstGeom prst="rect">
            <a:avLst/>
          </a:prstGeom>
        </p:spPr>
      </p:pic>
    </p:spTree>
    <p:extLst>
      <p:ext uri="{BB962C8B-B14F-4D97-AF65-F5344CB8AC3E}">
        <p14:creationId xmlns:p14="http://schemas.microsoft.com/office/powerpoint/2010/main" val="274667563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839" y="0"/>
            <a:ext cx="11402564" cy="1907822"/>
          </a:xfrm>
          <a:prstGeom prst="rect">
            <a:avLst/>
          </a:prstGeom>
        </p:spPr>
      </p:pic>
      <p:pic>
        <p:nvPicPr>
          <p:cNvPr id="3" name="Picture 2"/>
          <p:cNvPicPr>
            <a:picLocks noChangeAspect="1"/>
          </p:cNvPicPr>
          <p:nvPr/>
        </p:nvPicPr>
        <p:blipFill>
          <a:blip r:embed="rId3"/>
          <a:stretch>
            <a:fillRect/>
          </a:stretch>
        </p:blipFill>
        <p:spPr>
          <a:xfrm>
            <a:off x="587374" y="1601434"/>
            <a:ext cx="10690225" cy="5496901"/>
          </a:xfrm>
          <a:prstGeom prst="rect">
            <a:avLst/>
          </a:prstGeom>
        </p:spPr>
      </p:pic>
    </p:spTree>
    <p:extLst>
      <p:ext uri="{BB962C8B-B14F-4D97-AF65-F5344CB8AC3E}">
        <p14:creationId xmlns:p14="http://schemas.microsoft.com/office/powerpoint/2010/main" val="20096834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839" y="0"/>
            <a:ext cx="11402564" cy="1907822"/>
          </a:xfrm>
          <a:prstGeom prst="rect">
            <a:avLst/>
          </a:prstGeom>
        </p:spPr>
      </p:pic>
      <p:pic>
        <p:nvPicPr>
          <p:cNvPr id="3" name="Picture 2"/>
          <p:cNvPicPr>
            <a:picLocks noChangeAspect="1"/>
          </p:cNvPicPr>
          <p:nvPr/>
        </p:nvPicPr>
        <p:blipFill>
          <a:blip r:embed="rId3"/>
          <a:stretch>
            <a:fillRect/>
          </a:stretch>
        </p:blipFill>
        <p:spPr>
          <a:xfrm>
            <a:off x="587374" y="1601434"/>
            <a:ext cx="10690225" cy="5496901"/>
          </a:xfrm>
          <a:prstGeom prst="rect">
            <a:avLst/>
          </a:prstGeom>
        </p:spPr>
      </p:pic>
      <p:pic>
        <p:nvPicPr>
          <p:cNvPr id="4" name="Picture 3"/>
          <p:cNvPicPr>
            <a:picLocks noChangeAspect="1"/>
          </p:cNvPicPr>
          <p:nvPr/>
        </p:nvPicPr>
        <p:blipFill>
          <a:blip r:embed="rId4"/>
          <a:stretch>
            <a:fillRect/>
          </a:stretch>
        </p:blipFill>
        <p:spPr>
          <a:xfrm>
            <a:off x="926218" y="2049861"/>
            <a:ext cx="8601075" cy="3619500"/>
          </a:xfrm>
          <a:prstGeom prst="rect">
            <a:avLst/>
          </a:prstGeom>
        </p:spPr>
      </p:pic>
      <p:pic>
        <p:nvPicPr>
          <p:cNvPr id="5" name="Picture 4"/>
          <p:cNvPicPr>
            <a:picLocks noChangeAspect="1"/>
          </p:cNvPicPr>
          <p:nvPr/>
        </p:nvPicPr>
        <p:blipFill>
          <a:blip r:embed="rId5"/>
          <a:stretch>
            <a:fillRect/>
          </a:stretch>
        </p:blipFill>
        <p:spPr>
          <a:xfrm>
            <a:off x="6096000" y="2281942"/>
            <a:ext cx="4981575" cy="2790825"/>
          </a:xfrm>
          <a:prstGeom prst="rect">
            <a:avLst/>
          </a:prstGeom>
        </p:spPr>
      </p:pic>
    </p:spTree>
    <p:extLst>
      <p:ext uri="{BB962C8B-B14F-4D97-AF65-F5344CB8AC3E}">
        <p14:creationId xmlns:p14="http://schemas.microsoft.com/office/powerpoint/2010/main" val="27972323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9679"/>
            <a:ext cx="11101589" cy="2308324"/>
          </a:xfrm>
          <a:prstGeom prst="rect">
            <a:avLst/>
          </a:prstGeom>
        </p:spPr>
        <p:txBody>
          <a:bodyPr wrap="square">
            <a:spAutoFit/>
          </a:bodyPr>
          <a:lstStyle/>
          <a:p>
            <a:r>
              <a:rPr lang="en-GB" dirty="0"/>
              <a:t>The manager of a cricket teams wants some information on the performance of the teams batting over the course of the last season. The team have played 15 matches and the scores of each of the 11 players in the team need to be </a:t>
            </a:r>
            <a:r>
              <a:rPr lang="en-GB" dirty="0" smtClean="0"/>
              <a:t>analysed. The scores are stored in a 2D array</a:t>
            </a:r>
            <a:endParaRPr lang="en-GB" dirty="0"/>
          </a:p>
          <a:p>
            <a:r>
              <a:rPr lang="en-GB" dirty="0"/>
              <a:t>Write an algorithm for a program which is going to work out</a:t>
            </a:r>
          </a:p>
          <a:p>
            <a:r>
              <a:rPr lang="en-GB" dirty="0"/>
              <a:t>1)Players total number of runs scored in the season over the 15 matched</a:t>
            </a:r>
          </a:p>
          <a:p>
            <a:r>
              <a:rPr lang="en-GB" dirty="0"/>
              <a:t>2) Players average, highest and lowest scores</a:t>
            </a:r>
          </a:p>
          <a:p>
            <a:endParaRPr lang="en-GB" dirty="0"/>
          </a:p>
          <a:p>
            <a:r>
              <a:rPr lang="en-GB" dirty="0"/>
              <a:t>The algorithm should output the players number with the highest average score</a:t>
            </a:r>
          </a:p>
        </p:txBody>
      </p:sp>
      <p:pic>
        <p:nvPicPr>
          <p:cNvPr id="3" name="Picture 2"/>
          <p:cNvPicPr>
            <a:picLocks noChangeAspect="1"/>
          </p:cNvPicPr>
          <p:nvPr/>
        </p:nvPicPr>
        <p:blipFill>
          <a:blip r:embed="rId2"/>
          <a:stretch>
            <a:fillRect/>
          </a:stretch>
        </p:blipFill>
        <p:spPr>
          <a:xfrm>
            <a:off x="0" y="2598003"/>
            <a:ext cx="9247659" cy="4021738"/>
          </a:xfrm>
          <a:prstGeom prst="rect">
            <a:avLst/>
          </a:prstGeom>
        </p:spPr>
      </p:pic>
    </p:spTree>
    <p:extLst>
      <p:ext uri="{BB962C8B-B14F-4D97-AF65-F5344CB8AC3E}">
        <p14:creationId xmlns:p14="http://schemas.microsoft.com/office/powerpoint/2010/main" val="175329408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8" y="0"/>
            <a:ext cx="6096000" cy="6463308"/>
          </a:xfrm>
          <a:prstGeom prst="rect">
            <a:avLst/>
          </a:prstGeom>
        </p:spPr>
        <p:txBody>
          <a:bodyPr>
            <a:spAutoFit/>
          </a:bodyPr>
          <a:lstStyle/>
          <a:p>
            <a:r>
              <a:rPr lang="en-GB" dirty="0" err="1" smtClean="0"/>
              <a:t>highestAveragescore</a:t>
            </a:r>
            <a:r>
              <a:rPr lang="en-GB" dirty="0" smtClean="0"/>
              <a:t> </a:t>
            </a:r>
            <a:r>
              <a:rPr lang="en-GB" dirty="0"/>
              <a:t>= 0</a:t>
            </a:r>
          </a:p>
          <a:p>
            <a:r>
              <a:rPr lang="en-GB" dirty="0"/>
              <a:t>For </a:t>
            </a:r>
            <a:r>
              <a:rPr lang="en-GB" dirty="0" err="1"/>
              <a:t>i</a:t>
            </a:r>
            <a:r>
              <a:rPr lang="en-GB" dirty="0"/>
              <a:t> = 1 to </a:t>
            </a:r>
            <a:r>
              <a:rPr lang="en-GB" dirty="0" smtClean="0"/>
              <a:t>11</a:t>
            </a:r>
            <a:endParaRPr lang="en-GB" dirty="0"/>
          </a:p>
          <a:p>
            <a:r>
              <a:rPr lang="en-GB" dirty="0"/>
              <a:t>	total = 0</a:t>
            </a:r>
          </a:p>
          <a:p>
            <a:r>
              <a:rPr lang="en-GB" dirty="0"/>
              <a:t>	average = 0</a:t>
            </a:r>
          </a:p>
          <a:p>
            <a:r>
              <a:rPr lang="en-GB" dirty="0"/>
              <a:t>	</a:t>
            </a:r>
            <a:r>
              <a:rPr lang="en-GB" dirty="0" err="1"/>
              <a:t>highestscore</a:t>
            </a:r>
            <a:r>
              <a:rPr lang="en-GB" dirty="0"/>
              <a:t> = 0</a:t>
            </a:r>
          </a:p>
          <a:p>
            <a:r>
              <a:rPr lang="en-GB" dirty="0"/>
              <a:t>	</a:t>
            </a:r>
            <a:r>
              <a:rPr lang="en-GB" dirty="0" err="1"/>
              <a:t>lowestscore</a:t>
            </a:r>
            <a:r>
              <a:rPr lang="en-GB" dirty="0"/>
              <a:t> = 0</a:t>
            </a:r>
          </a:p>
          <a:p>
            <a:r>
              <a:rPr lang="en-GB" dirty="0"/>
              <a:t>	for j = 1 to </a:t>
            </a:r>
            <a:r>
              <a:rPr lang="en-GB" dirty="0" smtClean="0"/>
              <a:t>15</a:t>
            </a:r>
            <a:endParaRPr lang="en-GB" dirty="0"/>
          </a:p>
          <a:p>
            <a:r>
              <a:rPr lang="en-GB" dirty="0"/>
              <a:t>		input score</a:t>
            </a:r>
          </a:p>
          <a:p>
            <a:r>
              <a:rPr lang="en-GB" dirty="0"/>
              <a:t>		</a:t>
            </a:r>
            <a:r>
              <a:rPr lang="en-GB" dirty="0" err="1"/>
              <a:t>scoresArray</a:t>
            </a:r>
            <a:r>
              <a:rPr lang="en-GB" dirty="0"/>
              <a:t>[</a:t>
            </a:r>
            <a:r>
              <a:rPr lang="en-GB" dirty="0" err="1"/>
              <a:t>i,j</a:t>
            </a:r>
            <a:r>
              <a:rPr lang="en-GB" dirty="0"/>
              <a:t>] = score</a:t>
            </a:r>
          </a:p>
          <a:p>
            <a:r>
              <a:rPr lang="en-GB" dirty="0"/>
              <a:t>		total = total + </a:t>
            </a:r>
            <a:r>
              <a:rPr lang="en-GB" dirty="0" err="1"/>
              <a:t>scoresArray</a:t>
            </a:r>
            <a:r>
              <a:rPr lang="en-GB" dirty="0"/>
              <a:t>[</a:t>
            </a:r>
            <a:r>
              <a:rPr lang="en-GB" dirty="0" err="1"/>
              <a:t>i,j</a:t>
            </a:r>
            <a:r>
              <a:rPr lang="en-GB" dirty="0"/>
              <a:t>]</a:t>
            </a:r>
          </a:p>
          <a:p>
            <a:r>
              <a:rPr lang="en-GB" dirty="0"/>
              <a:t>		if j ==1</a:t>
            </a:r>
          </a:p>
          <a:p>
            <a:r>
              <a:rPr lang="en-GB" dirty="0"/>
              <a:t>			set </a:t>
            </a:r>
            <a:r>
              <a:rPr lang="en-GB" dirty="0" err="1"/>
              <a:t>highestscore</a:t>
            </a:r>
            <a:r>
              <a:rPr lang="en-GB" dirty="0"/>
              <a:t>  to score</a:t>
            </a:r>
          </a:p>
          <a:p>
            <a:r>
              <a:rPr lang="en-GB" dirty="0"/>
              <a:t>			set </a:t>
            </a:r>
            <a:r>
              <a:rPr lang="en-GB" dirty="0" err="1"/>
              <a:t>lowestscore</a:t>
            </a:r>
            <a:r>
              <a:rPr lang="en-GB" dirty="0"/>
              <a:t> to score</a:t>
            </a:r>
          </a:p>
          <a:p>
            <a:r>
              <a:rPr lang="en-GB" dirty="0"/>
              <a:t>		end if </a:t>
            </a:r>
          </a:p>
          <a:p>
            <a:r>
              <a:rPr lang="en-GB" dirty="0"/>
              <a:t>		if </a:t>
            </a:r>
            <a:r>
              <a:rPr lang="en-GB" dirty="0" err="1"/>
              <a:t>scoresArray</a:t>
            </a:r>
            <a:r>
              <a:rPr lang="en-GB" dirty="0"/>
              <a:t>[</a:t>
            </a:r>
            <a:r>
              <a:rPr lang="en-GB" dirty="0" err="1"/>
              <a:t>i,j</a:t>
            </a:r>
            <a:r>
              <a:rPr lang="en-GB" dirty="0"/>
              <a:t>] &gt; </a:t>
            </a:r>
            <a:r>
              <a:rPr lang="en-GB" dirty="0" err="1"/>
              <a:t>highestscore</a:t>
            </a:r>
            <a:endParaRPr lang="en-GB" dirty="0"/>
          </a:p>
          <a:p>
            <a:r>
              <a:rPr lang="en-GB" dirty="0"/>
              <a:t>			set </a:t>
            </a:r>
            <a:r>
              <a:rPr lang="en-GB" dirty="0" err="1"/>
              <a:t>highestscore</a:t>
            </a:r>
            <a:r>
              <a:rPr lang="en-GB" dirty="0"/>
              <a:t>  to </a:t>
            </a:r>
            <a:r>
              <a:rPr lang="en-GB" dirty="0" smtClean="0"/>
              <a:t>				</a:t>
            </a:r>
            <a:r>
              <a:rPr lang="en-GB" dirty="0" err="1" smtClean="0"/>
              <a:t>scoresArray</a:t>
            </a:r>
            <a:r>
              <a:rPr lang="en-GB" dirty="0" smtClean="0"/>
              <a:t>[</a:t>
            </a:r>
            <a:r>
              <a:rPr lang="en-GB" dirty="0" err="1" smtClean="0"/>
              <a:t>i,j</a:t>
            </a:r>
            <a:r>
              <a:rPr lang="en-GB" dirty="0"/>
              <a:t>]</a:t>
            </a:r>
          </a:p>
          <a:p>
            <a:r>
              <a:rPr lang="en-GB" dirty="0"/>
              <a:t>		else if </a:t>
            </a:r>
            <a:r>
              <a:rPr lang="en-GB" dirty="0" err="1"/>
              <a:t>scoresArray</a:t>
            </a:r>
            <a:r>
              <a:rPr lang="en-GB" dirty="0"/>
              <a:t>[</a:t>
            </a:r>
            <a:r>
              <a:rPr lang="en-GB" dirty="0" err="1"/>
              <a:t>i,j</a:t>
            </a:r>
            <a:r>
              <a:rPr lang="en-GB" dirty="0"/>
              <a:t>&lt;</a:t>
            </a:r>
            <a:r>
              <a:rPr lang="en-GB" dirty="0" err="1"/>
              <a:t>lowestscore</a:t>
            </a:r>
            <a:r>
              <a:rPr lang="en-GB" dirty="0"/>
              <a:t> </a:t>
            </a:r>
          </a:p>
          <a:p>
            <a:r>
              <a:rPr lang="en-GB" dirty="0"/>
              <a:t>			set </a:t>
            </a:r>
            <a:r>
              <a:rPr lang="en-GB" dirty="0" err="1"/>
              <a:t>lowestscore</a:t>
            </a:r>
            <a:r>
              <a:rPr lang="en-GB" dirty="0"/>
              <a:t> to </a:t>
            </a:r>
            <a:r>
              <a:rPr lang="en-GB" dirty="0" err="1"/>
              <a:t>scoresArray</a:t>
            </a:r>
            <a:r>
              <a:rPr lang="en-GB" dirty="0"/>
              <a:t>[</a:t>
            </a:r>
            <a:r>
              <a:rPr lang="en-GB" dirty="0" err="1"/>
              <a:t>i,j</a:t>
            </a:r>
            <a:r>
              <a:rPr lang="en-GB" dirty="0"/>
              <a:t>]</a:t>
            </a:r>
          </a:p>
          <a:p>
            <a:r>
              <a:rPr lang="en-GB" dirty="0"/>
              <a:t>		end if </a:t>
            </a:r>
          </a:p>
          <a:p>
            <a:r>
              <a:rPr lang="en-GB" dirty="0"/>
              <a:t>	average = total /15</a:t>
            </a:r>
          </a:p>
          <a:p>
            <a:r>
              <a:rPr lang="en-GB" dirty="0"/>
              <a:t>	output average score for player </a:t>
            </a:r>
            <a:r>
              <a:rPr lang="en-GB" dirty="0" err="1"/>
              <a:t>i</a:t>
            </a:r>
            <a:r>
              <a:rPr lang="en-GB" dirty="0"/>
              <a:t> is </a:t>
            </a:r>
            <a:r>
              <a:rPr lang="en-GB" dirty="0" err="1"/>
              <a:t>str</a:t>
            </a:r>
            <a:r>
              <a:rPr lang="en-GB" dirty="0"/>
              <a:t>(Average)</a:t>
            </a:r>
          </a:p>
          <a:p>
            <a:r>
              <a:rPr lang="en-GB" dirty="0"/>
              <a:t>	</a:t>
            </a:r>
          </a:p>
        </p:txBody>
      </p:sp>
      <p:sp>
        <p:nvSpPr>
          <p:cNvPr id="3" name="Rectangle 2"/>
          <p:cNvSpPr/>
          <p:nvPr/>
        </p:nvSpPr>
        <p:spPr>
          <a:xfrm>
            <a:off x="5765442" y="0"/>
            <a:ext cx="6096000" cy="2862322"/>
          </a:xfrm>
          <a:prstGeom prst="rect">
            <a:avLst/>
          </a:prstGeom>
        </p:spPr>
        <p:txBody>
          <a:bodyPr>
            <a:spAutoFit/>
          </a:bodyPr>
          <a:lstStyle/>
          <a:p>
            <a:r>
              <a:rPr lang="en-GB" dirty="0"/>
              <a:t>if </a:t>
            </a:r>
            <a:r>
              <a:rPr lang="en-GB" dirty="0" err="1"/>
              <a:t>i</a:t>
            </a:r>
            <a:r>
              <a:rPr lang="en-GB" dirty="0"/>
              <a:t> = 1</a:t>
            </a:r>
          </a:p>
          <a:p>
            <a:r>
              <a:rPr lang="en-GB" dirty="0"/>
              <a:t>		set Average to </a:t>
            </a:r>
            <a:r>
              <a:rPr lang="en-GB" dirty="0" err="1"/>
              <a:t>highestAveragescore</a:t>
            </a:r>
            <a:endParaRPr lang="en-GB" dirty="0"/>
          </a:p>
          <a:p>
            <a:r>
              <a:rPr lang="en-GB" dirty="0"/>
              <a:t>		set </a:t>
            </a:r>
            <a:r>
              <a:rPr lang="en-GB" dirty="0" err="1"/>
              <a:t>playerpos</a:t>
            </a:r>
            <a:r>
              <a:rPr lang="en-GB" dirty="0"/>
              <a:t> to j</a:t>
            </a:r>
          </a:p>
          <a:p>
            <a:r>
              <a:rPr lang="en-GB" dirty="0"/>
              <a:t>	if Average &gt; </a:t>
            </a:r>
            <a:r>
              <a:rPr lang="en-GB" dirty="0" err="1"/>
              <a:t>highestAveragescore</a:t>
            </a:r>
            <a:endParaRPr lang="en-GB" dirty="0"/>
          </a:p>
          <a:p>
            <a:r>
              <a:rPr lang="en-GB" dirty="0"/>
              <a:t>		set </a:t>
            </a:r>
            <a:r>
              <a:rPr lang="en-GB" dirty="0" err="1"/>
              <a:t>highestAveragescore</a:t>
            </a:r>
            <a:r>
              <a:rPr lang="en-GB" dirty="0"/>
              <a:t> to average</a:t>
            </a:r>
          </a:p>
          <a:p>
            <a:r>
              <a:rPr lang="en-GB" dirty="0"/>
              <a:t>		set </a:t>
            </a:r>
            <a:r>
              <a:rPr lang="en-GB" dirty="0" err="1"/>
              <a:t>playerpos</a:t>
            </a:r>
            <a:r>
              <a:rPr lang="en-GB" dirty="0"/>
              <a:t> to j</a:t>
            </a:r>
          </a:p>
          <a:p>
            <a:r>
              <a:rPr lang="en-GB" dirty="0"/>
              <a:t>	end if </a:t>
            </a:r>
          </a:p>
          <a:p>
            <a:r>
              <a:rPr lang="en-GB" dirty="0"/>
              <a:t>end for </a:t>
            </a:r>
          </a:p>
          <a:p>
            <a:r>
              <a:rPr lang="en-GB" dirty="0"/>
              <a:t>print("the player with the best average is "+</a:t>
            </a:r>
            <a:r>
              <a:rPr lang="en-GB" dirty="0" err="1"/>
              <a:t>str</a:t>
            </a:r>
            <a:r>
              <a:rPr lang="en-GB" dirty="0"/>
              <a:t>(</a:t>
            </a:r>
            <a:r>
              <a:rPr lang="en-GB" dirty="0" err="1"/>
              <a:t>playerpos</a:t>
            </a:r>
            <a:r>
              <a:rPr lang="en-GB" dirty="0"/>
              <a:t>)  "+ the best average was </a:t>
            </a:r>
            <a:r>
              <a:rPr lang="en-GB" dirty="0" err="1"/>
              <a:t>highestAveragescore</a:t>
            </a:r>
            <a:r>
              <a:rPr lang="en-GB" dirty="0"/>
              <a:t> )</a:t>
            </a:r>
          </a:p>
        </p:txBody>
      </p:sp>
    </p:spTree>
    <p:extLst>
      <p:ext uri="{BB962C8B-B14F-4D97-AF65-F5344CB8AC3E}">
        <p14:creationId xmlns:p14="http://schemas.microsoft.com/office/powerpoint/2010/main" val="59777851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6190135"/>
              </p:ext>
            </p:extLst>
          </p:nvPr>
        </p:nvGraphicFramePr>
        <p:xfrm>
          <a:off x="-1" y="0"/>
          <a:ext cx="8306873" cy="5619750"/>
        </p:xfrm>
        <a:graphic>
          <a:graphicData uri="http://schemas.openxmlformats.org/drawingml/2006/table">
            <a:tbl>
              <a:tblPr>
                <a:tableStyleId>{5C22544A-7EE6-4342-B048-85BDC9FD1C3A}</a:tableStyleId>
              </a:tblPr>
              <a:tblGrid>
                <a:gridCol w="2580433"/>
                <a:gridCol w="2615781"/>
                <a:gridCol w="3110659"/>
              </a:tblGrid>
              <a:tr h="351746">
                <a:tc>
                  <a:txBody>
                    <a:bodyPr/>
                    <a:lstStyle/>
                    <a:p>
                      <a:pPr algn="l" fontAlgn="b"/>
                      <a:r>
                        <a:rPr lang="en-GB" sz="2400" u="none" strike="noStrike" dirty="0" err="1" smtClean="0">
                          <a:effectLst/>
                        </a:rPr>
                        <a:t>PrimeMinister</a:t>
                      </a:r>
                      <a:r>
                        <a:rPr lang="en-GB" sz="2400" u="none" strike="noStrike" dirty="0" smtClean="0">
                          <a:effectLst/>
                        </a:rPr>
                        <a:t>(Index)</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2400" u="none" strike="noStrike">
                          <a:effectLst/>
                        </a:rPr>
                        <a:t>Years in Office</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2400" u="none" strike="noStrike">
                          <a:effectLst/>
                        </a:rPr>
                        <a:t>Number of terms </a:t>
                      </a:r>
                      <a:endParaRPr lang="en-GB" sz="2400" b="0" i="0" u="none" strike="noStrike">
                        <a:solidFill>
                          <a:srgbClr val="000000"/>
                        </a:solidFill>
                        <a:effectLst/>
                        <a:latin typeface="Calibri" panose="020F0502020204030204" pitchFamily="34" charset="0"/>
                      </a:endParaRPr>
                    </a:p>
                  </a:txBody>
                  <a:tcPr marL="9525" marR="9525" marT="9525" marB="0" anchor="b"/>
                </a:tc>
              </a:tr>
              <a:tr h="334158">
                <a:tc>
                  <a:txBody>
                    <a:bodyPr/>
                    <a:lstStyle/>
                    <a:p>
                      <a:pPr algn="r" fontAlgn="b"/>
                      <a:r>
                        <a:rPr lang="en-GB" sz="2400" u="none" strike="noStrike" dirty="0">
                          <a:effectLst/>
                        </a:rPr>
                        <a:t>1</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b="0" i="0" u="none" strike="noStrike" dirty="0" smtClean="0">
                          <a:solidFill>
                            <a:schemeClr val="dk1"/>
                          </a:solidFill>
                          <a:effectLst/>
                          <a:latin typeface="+mn-lt"/>
                        </a:rPr>
                        <a:t>3.1</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2</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b="0" i="0" u="none" strike="noStrike" dirty="0" smtClean="0">
                          <a:solidFill>
                            <a:schemeClr val="dk1"/>
                          </a:solidFill>
                          <a:effectLst/>
                          <a:latin typeface="+mn-lt"/>
                        </a:rPr>
                        <a:t>2</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7</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2</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4</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1</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8</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b="0" i="0" u="none" strike="noStrike" dirty="0">
                          <a:solidFill>
                            <a:schemeClr val="dk1"/>
                          </a:solidFill>
                          <a:effectLst/>
                          <a:latin typeface="+mn-lt"/>
                        </a:rPr>
                        <a:t>4</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7</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3</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8</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11</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9</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6.5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2</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10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11</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12</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2</a:t>
                      </a:r>
                      <a:endParaRPr lang="en-GB" sz="2400" b="0" i="0" u="none" strike="noStrike">
                        <a:solidFill>
                          <a:srgbClr val="000000"/>
                        </a:solidFill>
                        <a:effectLst/>
                        <a:latin typeface="Calibri" panose="020F0502020204030204" pitchFamily="34" charset="0"/>
                      </a:endParaRPr>
                    </a:p>
                  </a:txBody>
                  <a:tcPr marL="9525" marR="9525" marT="9525" marB="0" anchor="b"/>
                </a:tc>
              </a:tr>
              <a:tr h="351746">
                <a:tc>
                  <a:txBody>
                    <a:bodyPr/>
                    <a:lstStyle/>
                    <a:p>
                      <a:pPr algn="r" fontAlgn="b"/>
                      <a:r>
                        <a:rPr lang="en-GB" sz="2400" u="none" strike="noStrike">
                          <a:effectLst/>
                        </a:rPr>
                        <a:t>13</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smtClean="0">
                          <a:effectLst/>
                        </a:rPr>
                        <a:t>1.5</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b="0" i="0" u="none" strike="noStrike" dirty="0">
                          <a:solidFill>
                            <a:schemeClr val="dk1"/>
                          </a:solidFill>
                          <a:effectLst/>
                          <a:latin typeface="+mn-lt"/>
                        </a:rPr>
                        <a:t>2</a:t>
                      </a:r>
                      <a:endParaRPr lang="en-GB"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Rectangle 2"/>
          <p:cNvSpPr/>
          <p:nvPr/>
        </p:nvSpPr>
        <p:spPr>
          <a:xfrm>
            <a:off x="8581623" y="0"/>
            <a:ext cx="3610377" cy="6001643"/>
          </a:xfrm>
          <a:prstGeom prst="rect">
            <a:avLst/>
          </a:prstGeom>
        </p:spPr>
        <p:txBody>
          <a:bodyPr wrap="square">
            <a:spAutoFit/>
          </a:bodyPr>
          <a:lstStyle/>
          <a:p>
            <a:r>
              <a:rPr lang="en-GB" sz="2400" dirty="0"/>
              <a:t>The present Queen has been on the throne since 1952 making her the longest </a:t>
            </a:r>
            <a:r>
              <a:rPr lang="en-GB" sz="2400" dirty="0" smtClean="0"/>
              <a:t>reigning monarch </a:t>
            </a:r>
            <a:r>
              <a:rPr lang="en-GB" sz="2400" dirty="0"/>
              <a:t>in British History.  During her time she has had 13 Prime Ministers serve under her the details of their stay in office are stored in a </a:t>
            </a:r>
            <a:r>
              <a:rPr lang="en-GB" sz="2400" dirty="0" smtClean="0"/>
              <a:t>2 </a:t>
            </a:r>
            <a:r>
              <a:rPr lang="en-GB" sz="2400" dirty="0"/>
              <a:t>d array PMS.  Write an algorithm which will output the Prime Minister who served the longest and </a:t>
            </a:r>
            <a:r>
              <a:rPr lang="en-GB" sz="2400"/>
              <a:t>shortest </a:t>
            </a:r>
            <a:r>
              <a:rPr lang="en-GB" sz="2400" smtClean="0"/>
              <a:t>and </a:t>
            </a:r>
            <a:r>
              <a:rPr lang="en-GB" sz="2400" dirty="0" smtClean="0"/>
              <a:t>shortest time in office</a:t>
            </a:r>
            <a:r>
              <a:rPr lang="en-GB" sz="2400" smtClean="0"/>
              <a:t>.  </a:t>
            </a:r>
          </a:p>
          <a:p>
            <a:endParaRPr lang="en-GB" sz="2400" dirty="0"/>
          </a:p>
        </p:txBody>
      </p:sp>
    </p:spTree>
    <p:extLst>
      <p:ext uri="{BB962C8B-B14F-4D97-AF65-F5344CB8AC3E}">
        <p14:creationId xmlns:p14="http://schemas.microsoft.com/office/powerpoint/2010/main" val="1486273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315" y="365125"/>
            <a:ext cx="11401388" cy="4637181"/>
          </a:xfrm>
          <a:prstGeom prst="rect">
            <a:avLst/>
          </a:prstGeom>
        </p:spPr>
      </p:pic>
    </p:spTree>
    <p:extLst>
      <p:ext uri="{BB962C8B-B14F-4D97-AF65-F5344CB8AC3E}">
        <p14:creationId xmlns:p14="http://schemas.microsoft.com/office/powerpoint/2010/main" val="20271919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660" y="117116"/>
            <a:ext cx="6096000" cy="7017306"/>
          </a:xfrm>
          <a:prstGeom prst="rect">
            <a:avLst/>
          </a:prstGeom>
        </p:spPr>
        <p:txBody>
          <a:bodyPr>
            <a:spAutoFit/>
          </a:bodyPr>
          <a:lstStyle/>
          <a:p>
            <a:r>
              <a:rPr lang="en-GB" dirty="0" err="1"/>
              <a:t>ArrayPMS</a:t>
            </a:r>
            <a:r>
              <a:rPr lang="en-GB" dirty="0"/>
              <a:t>(12,2) </a:t>
            </a:r>
          </a:p>
          <a:p>
            <a:r>
              <a:rPr lang="en-GB" dirty="0" err="1"/>
              <a:t>PMLongestYears</a:t>
            </a:r>
            <a:r>
              <a:rPr lang="en-GB" dirty="0"/>
              <a:t> = 0</a:t>
            </a:r>
          </a:p>
          <a:p>
            <a:r>
              <a:rPr lang="en-GB" dirty="0" err="1"/>
              <a:t>PMShortestYears</a:t>
            </a:r>
            <a:r>
              <a:rPr lang="en-GB" dirty="0"/>
              <a:t> =0</a:t>
            </a:r>
          </a:p>
          <a:p>
            <a:r>
              <a:rPr lang="en-GB" dirty="0" err="1"/>
              <a:t>PMMostTerms</a:t>
            </a:r>
            <a:r>
              <a:rPr lang="en-GB" dirty="0"/>
              <a:t> =0</a:t>
            </a:r>
          </a:p>
          <a:p>
            <a:r>
              <a:rPr lang="en-GB" dirty="0" err="1"/>
              <a:t>PMLeastTerms</a:t>
            </a:r>
            <a:r>
              <a:rPr lang="en-GB" dirty="0"/>
              <a:t> =0</a:t>
            </a:r>
          </a:p>
          <a:p>
            <a:r>
              <a:rPr lang="en-GB" dirty="0"/>
              <a:t>for </a:t>
            </a:r>
            <a:r>
              <a:rPr lang="en-GB" dirty="0" err="1"/>
              <a:t>i</a:t>
            </a:r>
            <a:r>
              <a:rPr lang="en-GB" dirty="0"/>
              <a:t> = 0 to 12</a:t>
            </a:r>
          </a:p>
          <a:p>
            <a:r>
              <a:rPr lang="en-GB" dirty="0"/>
              <a:t>	if </a:t>
            </a:r>
            <a:r>
              <a:rPr lang="en-GB" dirty="0" err="1"/>
              <a:t>i</a:t>
            </a:r>
            <a:r>
              <a:rPr lang="en-GB" dirty="0"/>
              <a:t> = 0</a:t>
            </a:r>
          </a:p>
          <a:p>
            <a:r>
              <a:rPr lang="en-GB" dirty="0"/>
              <a:t>		</a:t>
            </a:r>
            <a:r>
              <a:rPr lang="en-GB" dirty="0" err="1"/>
              <a:t>PMLongestYears</a:t>
            </a:r>
            <a:r>
              <a:rPr lang="en-GB" dirty="0"/>
              <a:t> = </a:t>
            </a:r>
            <a:r>
              <a:rPr lang="en-GB" dirty="0" err="1"/>
              <a:t>ArrayPMS</a:t>
            </a:r>
            <a:r>
              <a:rPr lang="en-GB" dirty="0"/>
              <a:t>(i,0)</a:t>
            </a:r>
          </a:p>
          <a:p>
            <a:r>
              <a:rPr lang="en-GB" dirty="0"/>
              <a:t>		</a:t>
            </a:r>
            <a:r>
              <a:rPr lang="en-GB" dirty="0" err="1"/>
              <a:t>PMShortestYears</a:t>
            </a:r>
            <a:r>
              <a:rPr lang="en-GB" dirty="0"/>
              <a:t> =  </a:t>
            </a:r>
            <a:r>
              <a:rPr lang="en-GB" dirty="0" err="1"/>
              <a:t>ArrayPMS</a:t>
            </a:r>
            <a:r>
              <a:rPr lang="en-GB" dirty="0"/>
              <a:t>(i,0)</a:t>
            </a:r>
          </a:p>
          <a:p>
            <a:r>
              <a:rPr lang="en-GB" dirty="0"/>
              <a:t>		</a:t>
            </a:r>
            <a:r>
              <a:rPr lang="en-GB" dirty="0" err="1"/>
              <a:t>PMMostTerms</a:t>
            </a:r>
            <a:r>
              <a:rPr lang="en-GB" dirty="0"/>
              <a:t> = </a:t>
            </a:r>
            <a:r>
              <a:rPr lang="en-GB" dirty="0" err="1"/>
              <a:t>ArrayPMS</a:t>
            </a:r>
            <a:r>
              <a:rPr lang="en-GB" dirty="0"/>
              <a:t>(i,1)</a:t>
            </a:r>
          </a:p>
          <a:p>
            <a:r>
              <a:rPr lang="en-GB" dirty="0"/>
              <a:t>		</a:t>
            </a:r>
            <a:r>
              <a:rPr lang="en-GB" dirty="0" err="1"/>
              <a:t>PMLeastTerms</a:t>
            </a:r>
            <a:r>
              <a:rPr lang="en-GB" dirty="0"/>
              <a:t>= </a:t>
            </a:r>
            <a:r>
              <a:rPr lang="en-GB" dirty="0" err="1"/>
              <a:t>ArrayPMS</a:t>
            </a:r>
            <a:r>
              <a:rPr lang="en-GB" dirty="0"/>
              <a:t>(i,1)</a:t>
            </a:r>
          </a:p>
          <a:p>
            <a:r>
              <a:rPr lang="en-GB" dirty="0"/>
              <a:t>	end if</a:t>
            </a:r>
          </a:p>
          <a:p>
            <a:r>
              <a:rPr lang="en-GB" dirty="0"/>
              <a:t>	if </a:t>
            </a:r>
            <a:r>
              <a:rPr lang="en-GB" dirty="0" err="1"/>
              <a:t>ArrayPMS</a:t>
            </a:r>
            <a:r>
              <a:rPr lang="en-GB" dirty="0"/>
              <a:t>(i,0) &gt; </a:t>
            </a:r>
            <a:r>
              <a:rPr lang="en-GB" dirty="0" err="1"/>
              <a:t>PMLongestYears</a:t>
            </a:r>
            <a:endParaRPr lang="en-GB" dirty="0"/>
          </a:p>
          <a:p>
            <a:r>
              <a:rPr lang="en-GB" dirty="0"/>
              <a:t>		</a:t>
            </a:r>
            <a:r>
              <a:rPr lang="en-GB" dirty="0" err="1"/>
              <a:t>PMLongestYears</a:t>
            </a:r>
            <a:r>
              <a:rPr lang="en-GB" dirty="0"/>
              <a:t>=</a:t>
            </a:r>
            <a:r>
              <a:rPr lang="en-GB" dirty="0" err="1"/>
              <a:t>ArrayPMS</a:t>
            </a:r>
            <a:r>
              <a:rPr lang="en-GB" dirty="0"/>
              <a:t>(i,0)</a:t>
            </a:r>
          </a:p>
          <a:p>
            <a:r>
              <a:rPr lang="en-GB" dirty="0"/>
              <a:t>	else if </a:t>
            </a:r>
            <a:r>
              <a:rPr lang="en-GB" dirty="0" err="1"/>
              <a:t>ArrayPMS</a:t>
            </a:r>
            <a:r>
              <a:rPr lang="en-GB" dirty="0"/>
              <a:t>(i,0)  &lt; </a:t>
            </a:r>
            <a:r>
              <a:rPr lang="en-GB" dirty="0" err="1"/>
              <a:t>PMShortestYears</a:t>
            </a:r>
            <a:endParaRPr lang="en-GB" dirty="0"/>
          </a:p>
          <a:p>
            <a:r>
              <a:rPr lang="en-GB" dirty="0"/>
              <a:t>		</a:t>
            </a:r>
            <a:r>
              <a:rPr lang="en-GB" dirty="0" err="1"/>
              <a:t>PMShortestYears</a:t>
            </a:r>
            <a:r>
              <a:rPr lang="en-GB" dirty="0"/>
              <a:t>=</a:t>
            </a:r>
            <a:r>
              <a:rPr lang="en-GB" dirty="0" err="1"/>
              <a:t>ArrayPMS</a:t>
            </a:r>
            <a:r>
              <a:rPr lang="en-GB" dirty="0"/>
              <a:t>(i,0)</a:t>
            </a:r>
          </a:p>
          <a:p>
            <a:r>
              <a:rPr lang="en-GB" dirty="0"/>
              <a:t>	end if</a:t>
            </a:r>
          </a:p>
          <a:p>
            <a:r>
              <a:rPr lang="en-GB" dirty="0"/>
              <a:t>	if </a:t>
            </a:r>
            <a:r>
              <a:rPr lang="en-GB" dirty="0" err="1"/>
              <a:t>ArrayPMS</a:t>
            </a:r>
            <a:r>
              <a:rPr lang="en-GB" dirty="0"/>
              <a:t>(i,1) &gt; </a:t>
            </a:r>
            <a:r>
              <a:rPr lang="en-GB" dirty="0" err="1"/>
              <a:t>PMMostTerms</a:t>
            </a:r>
            <a:endParaRPr lang="en-GB" dirty="0"/>
          </a:p>
          <a:p>
            <a:r>
              <a:rPr lang="en-GB" dirty="0"/>
              <a:t>		</a:t>
            </a:r>
            <a:r>
              <a:rPr lang="en-GB" dirty="0" err="1"/>
              <a:t>PMMostTerms</a:t>
            </a:r>
            <a:r>
              <a:rPr lang="en-GB" dirty="0"/>
              <a:t> = </a:t>
            </a:r>
            <a:r>
              <a:rPr lang="en-GB" dirty="0" err="1"/>
              <a:t>ArrayPMS</a:t>
            </a:r>
            <a:r>
              <a:rPr lang="en-GB" dirty="0"/>
              <a:t>(i,1)</a:t>
            </a:r>
          </a:p>
          <a:p>
            <a:r>
              <a:rPr lang="en-GB" dirty="0"/>
              <a:t>	else if </a:t>
            </a:r>
            <a:r>
              <a:rPr lang="en-GB" dirty="0" err="1"/>
              <a:t>ArrayPMS</a:t>
            </a:r>
            <a:r>
              <a:rPr lang="en-GB" dirty="0"/>
              <a:t>(i,1) = </a:t>
            </a:r>
            <a:r>
              <a:rPr lang="en-GB" dirty="0" err="1"/>
              <a:t>ArrayPMS</a:t>
            </a:r>
            <a:r>
              <a:rPr lang="en-GB" dirty="0"/>
              <a:t>(i,1)</a:t>
            </a:r>
          </a:p>
          <a:p>
            <a:r>
              <a:rPr lang="en-GB" dirty="0"/>
              <a:t>		</a:t>
            </a:r>
            <a:r>
              <a:rPr lang="en-GB" dirty="0" err="1"/>
              <a:t>PMLeastTerms</a:t>
            </a:r>
            <a:r>
              <a:rPr lang="en-GB" dirty="0"/>
              <a:t>= </a:t>
            </a:r>
            <a:r>
              <a:rPr lang="en-GB" dirty="0" err="1"/>
              <a:t>ArrayPMS</a:t>
            </a:r>
            <a:r>
              <a:rPr lang="en-GB" dirty="0"/>
              <a:t>(i,1)</a:t>
            </a:r>
          </a:p>
          <a:p>
            <a:r>
              <a:rPr lang="en-GB" dirty="0"/>
              <a:t>	end if </a:t>
            </a:r>
          </a:p>
          <a:p>
            <a:r>
              <a:rPr lang="en-GB" dirty="0"/>
              <a:t>End for </a:t>
            </a:r>
          </a:p>
          <a:p>
            <a:r>
              <a:rPr lang="en-GB" dirty="0"/>
              <a:t>output (</a:t>
            </a:r>
            <a:r>
              <a:rPr lang="en-GB" dirty="0" err="1"/>
              <a:t>PMLongestYears</a:t>
            </a:r>
            <a:r>
              <a:rPr lang="en-GB" dirty="0"/>
              <a:t>, </a:t>
            </a:r>
            <a:r>
              <a:rPr lang="en-GB" dirty="0" err="1"/>
              <a:t>PMShortestYears</a:t>
            </a:r>
            <a:r>
              <a:rPr lang="en-GB" dirty="0"/>
              <a:t>, </a:t>
            </a:r>
            <a:r>
              <a:rPr lang="en-GB" dirty="0" err="1"/>
              <a:t>PMMostTerms</a:t>
            </a:r>
            <a:r>
              <a:rPr lang="en-GB" dirty="0"/>
              <a:t>, </a:t>
            </a:r>
            <a:r>
              <a:rPr lang="en-GB" dirty="0" err="1"/>
              <a:t>PMMostTerms</a:t>
            </a:r>
            <a:r>
              <a:rPr lang="en-GB" dirty="0"/>
              <a:t>)</a:t>
            </a:r>
          </a:p>
        </p:txBody>
      </p:sp>
    </p:spTree>
    <p:extLst>
      <p:ext uri="{BB962C8B-B14F-4D97-AF65-F5344CB8AC3E}">
        <p14:creationId xmlns:p14="http://schemas.microsoft.com/office/powerpoint/2010/main" val="49747821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3718751"/>
              </p:ext>
            </p:extLst>
          </p:nvPr>
        </p:nvGraphicFramePr>
        <p:xfrm>
          <a:off x="0" y="92321"/>
          <a:ext cx="4432300" cy="7496175"/>
        </p:xfrm>
        <a:graphic>
          <a:graphicData uri="http://schemas.openxmlformats.org/drawingml/2006/table">
            <a:tbl>
              <a:tblPr>
                <a:tableStyleId>{5C22544A-7EE6-4342-B048-85BDC9FD1C3A}</a:tableStyleId>
              </a:tblPr>
              <a:tblGrid>
                <a:gridCol w="1412917"/>
                <a:gridCol w="1877437"/>
                <a:gridCol w="1141946"/>
              </a:tblGrid>
              <a:tr h="190500">
                <a:tc>
                  <a:txBody>
                    <a:bodyPr/>
                    <a:lstStyle/>
                    <a:p>
                      <a:pPr algn="l" fontAlgn="b"/>
                      <a:r>
                        <a:rPr lang="en-GB" sz="2400" u="none" strike="noStrike" dirty="0">
                          <a:effectLst/>
                        </a:rPr>
                        <a:t>match </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2400" dirty="0" smtClean="0"/>
                        <a:t>Wycombe Town FC </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2400" u="none" strike="noStrike">
                          <a:effectLst/>
                        </a:rPr>
                        <a:t>Away Team</a:t>
                      </a:r>
                      <a:endParaRPr lang="en-GB" sz="2400" b="0" i="0" u="none" strike="noStrike">
                        <a:solidFill>
                          <a:srgbClr val="000000"/>
                        </a:solidFill>
                        <a:effectLst/>
                        <a:latin typeface="Calibri" panose="020F0502020204030204" pitchFamily="34" charset="0"/>
                      </a:endParaRPr>
                    </a:p>
                  </a:txBody>
                  <a:tcPr marL="9525" marR="9525" marT="9525" marB="0" anchor="b"/>
                </a:tc>
              </a:tr>
              <a:tr h="180975">
                <a:tc>
                  <a:txBody>
                    <a:bodyPr/>
                    <a:lstStyle/>
                    <a:p>
                      <a:pPr algn="r" fontAlgn="b"/>
                      <a:r>
                        <a:rPr lang="en-GB" sz="2400" u="none" strike="noStrike" dirty="0">
                          <a:effectLst/>
                        </a:rPr>
                        <a:t>1</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2</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4</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dirty="0">
                          <a:effectLst/>
                        </a:rPr>
                        <a:t>2</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2</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7</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4</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4</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5</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3</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6</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7</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2</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8</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6</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8</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9</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0</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5</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11</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4</a:t>
                      </a:r>
                      <a:endParaRPr lang="en-GB"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12</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0</a:t>
                      </a:r>
                      <a:endParaRPr lang="en-GB" sz="2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13</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3</a:t>
                      </a:r>
                      <a:endParaRPr lang="en-GB" sz="2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14</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4</a:t>
                      </a:r>
                      <a:endParaRPr lang="en-GB" sz="2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4</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1</a:t>
                      </a:r>
                      <a:endParaRPr lang="en-GB" sz="2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3</a:t>
                      </a:r>
                      <a:endParaRPr lang="en-GB" sz="2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17</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3</a:t>
                      </a:r>
                      <a:endParaRPr lang="en-GB" sz="2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GB" sz="2400" u="none" strike="noStrike">
                          <a:effectLst/>
                        </a:rPr>
                        <a:t>18</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2400" u="none" strike="noStrike" dirty="0">
                          <a:effectLst/>
                        </a:rPr>
                        <a:t>5</a:t>
                      </a:r>
                      <a:endParaRPr lang="en-GB"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Rectangle 2"/>
          <p:cNvSpPr/>
          <p:nvPr/>
        </p:nvSpPr>
        <p:spPr>
          <a:xfrm>
            <a:off x="4859283" y="92321"/>
            <a:ext cx="6832600" cy="6555641"/>
          </a:xfrm>
          <a:prstGeom prst="rect">
            <a:avLst/>
          </a:prstGeom>
        </p:spPr>
        <p:txBody>
          <a:bodyPr wrap="square">
            <a:spAutoFit/>
          </a:bodyPr>
          <a:lstStyle/>
          <a:p>
            <a:r>
              <a:rPr lang="en-GB" sz="2800" dirty="0"/>
              <a:t>The following table represents the goals scored by Wycombe Town FC during the season. These are stored in a 2d array called Scores.  In the first column are the number of goals scored by Wycombe each match and in the second column are the number of goals Wycombe conceded. If Wycombe scored more goals than the opposing team they are deemed to have won and score 3 points, if the points are even then the game was drawn and 1 point is awarded otherwise the game is deemed lost and there are no points. Write an algorithms to work out the number of points Wycombe won during the seasons and the number of games won </a:t>
            </a:r>
          </a:p>
        </p:txBody>
      </p:sp>
    </p:spTree>
    <p:extLst>
      <p:ext uri="{BB962C8B-B14F-4D97-AF65-F5344CB8AC3E}">
        <p14:creationId xmlns:p14="http://schemas.microsoft.com/office/powerpoint/2010/main" val="273594002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01314"/>
          </a:xfrm>
          <a:prstGeom prst="rect">
            <a:avLst/>
          </a:prstGeom>
        </p:spPr>
        <p:txBody>
          <a:bodyPr>
            <a:spAutoFit/>
          </a:bodyPr>
          <a:lstStyle/>
          <a:p>
            <a:r>
              <a:rPr lang="en-GB" dirty="0" err="1"/>
              <a:t>teamScores</a:t>
            </a:r>
            <a:r>
              <a:rPr lang="en-GB" dirty="0"/>
              <a:t>(17,2) </a:t>
            </a:r>
          </a:p>
          <a:p>
            <a:r>
              <a:rPr lang="en-GB" dirty="0"/>
              <a:t>points = 0</a:t>
            </a:r>
          </a:p>
          <a:p>
            <a:r>
              <a:rPr lang="en-GB" dirty="0"/>
              <a:t>wins = 0</a:t>
            </a:r>
          </a:p>
          <a:p>
            <a:r>
              <a:rPr lang="en-GB" dirty="0"/>
              <a:t>loss = 0</a:t>
            </a:r>
          </a:p>
          <a:p>
            <a:r>
              <a:rPr lang="en-GB" dirty="0"/>
              <a:t>draw = 0</a:t>
            </a:r>
          </a:p>
          <a:p>
            <a:r>
              <a:rPr lang="en-GB" dirty="0"/>
              <a:t>for </a:t>
            </a:r>
            <a:r>
              <a:rPr lang="en-GB" dirty="0" err="1"/>
              <a:t>i</a:t>
            </a:r>
            <a:r>
              <a:rPr lang="en-GB" dirty="0"/>
              <a:t> = 0 to length(</a:t>
            </a:r>
            <a:r>
              <a:rPr lang="en-GB" dirty="0" err="1"/>
              <a:t>teamScores</a:t>
            </a:r>
            <a:r>
              <a:rPr lang="en-GB" dirty="0"/>
              <a:t>) </a:t>
            </a:r>
          </a:p>
          <a:p>
            <a:r>
              <a:rPr lang="en-GB" dirty="0"/>
              <a:t>	if </a:t>
            </a:r>
            <a:r>
              <a:rPr lang="en-GB" dirty="0" err="1"/>
              <a:t>teamScores</a:t>
            </a:r>
            <a:r>
              <a:rPr lang="en-GB" dirty="0"/>
              <a:t>(</a:t>
            </a:r>
            <a:r>
              <a:rPr lang="en-GB" dirty="0" err="1"/>
              <a:t>i</a:t>
            </a:r>
            <a:r>
              <a:rPr lang="en-GB" dirty="0"/>
              <a:t>) &gt; </a:t>
            </a:r>
            <a:r>
              <a:rPr lang="en-GB" dirty="0" err="1"/>
              <a:t>teamScores</a:t>
            </a:r>
            <a:r>
              <a:rPr lang="en-GB" dirty="0"/>
              <a:t>(</a:t>
            </a:r>
            <a:r>
              <a:rPr lang="en-GB" dirty="0" err="1"/>
              <a:t>i</a:t>
            </a:r>
            <a:r>
              <a:rPr lang="en-GB" dirty="0"/>
              <a:t>)</a:t>
            </a:r>
          </a:p>
          <a:p>
            <a:r>
              <a:rPr lang="en-GB" dirty="0"/>
              <a:t>		points = points +3</a:t>
            </a:r>
          </a:p>
          <a:p>
            <a:r>
              <a:rPr lang="en-GB" dirty="0"/>
              <a:t>		wins= wins + 1</a:t>
            </a:r>
          </a:p>
          <a:p>
            <a:r>
              <a:rPr lang="en-GB" dirty="0"/>
              <a:t>	else if </a:t>
            </a:r>
            <a:r>
              <a:rPr lang="en-GB" dirty="0" err="1"/>
              <a:t>teamScores</a:t>
            </a:r>
            <a:r>
              <a:rPr lang="en-GB" dirty="0"/>
              <a:t>(</a:t>
            </a:r>
            <a:r>
              <a:rPr lang="en-GB" dirty="0" err="1"/>
              <a:t>i</a:t>
            </a:r>
            <a:r>
              <a:rPr lang="en-GB" dirty="0"/>
              <a:t>)  = </a:t>
            </a:r>
            <a:r>
              <a:rPr lang="en-GB" dirty="0" err="1"/>
              <a:t>teamScores</a:t>
            </a:r>
            <a:r>
              <a:rPr lang="en-GB" dirty="0"/>
              <a:t>(</a:t>
            </a:r>
            <a:r>
              <a:rPr lang="en-GB" dirty="0" err="1"/>
              <a:t>i</a:t>
            </a:r>
            <a:r>
              <a:rPr lang="en-GB" dirty="0"/>
              <a:t>)</a:t>
            </a:r>
          </a:p>
          <a:p>
            <a:r>
              <a:rPr lang="en-GB" dirty="0"/>
              <a:t>		points = points + 1</a:t>
            </a:r>
          </a:p>
          <a:p>
            <a:r>
              <a:rPr lang="en-GB" dirty="0"/>
              <a:t>		draw = draw + 1</a:t>
            </a:r>
          </a:p>
          <a:p>
            <a:r>
              <a:rPr lang="en-GB" dirty="0"/>
              <a:t>	else</a:t>
            </a:r>
          </a:p>
          <a:p>
            <a:r>
              <a:rPr lang="en-GB" dirty="0"/>
              <a:t>		loss  = loss +1</a:t>
            </a:r>
          </a:p>
          <a:p>
            <a:r>
              <a:rPr lang="en-GB" dirty="0"/>
              <a:t>	end if </a:t>
            </a:r>
          </a:p>
          <a:p>
            <a:r>
              <a:rPr lang="en-GB" dirty="0"/>
              <a:t>end for</a:t>
            </a:r>
          </a:p>
          <a:p>
            <a:r>
              <a:rPr lang="en-GB" dirty="0"/>
              <a:t>Output(points, </a:t>
            </a:r>
            <a:r>
              <a:rPr lang="en-GB" dirty="0" err="1"/>
              <a:t>wins,draw</a:t>
            </a:r>
            <a:r>
              <a:rPr lang="en-GB" dirty="0"/>
              <a:t> "and" loss)</a:t>
            </a:r>
          </a:p>
        </p:txBody>
      </p:sp>
    </p:spTree>
    <p:extLst>
      <p:ext uri="{BB962C8B-B14F-4D97-AF65-F5344CB8AC3E}">
        <p14:creationId xmlns:p14="http://schemas.microsoft.com/office/powerpoint/2010/main" val="22937314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1812"/>
            <a:ext cx="12673234" cy="4772159"/>
          </a:xfrm>
          <a:prstGeom prst="rect">
            <a:avLst/>
          </a:prstGeom>
        </p:spPr>
      </p:pic>
    </p:spTree>
    <p:extLst>
      <p:ext uri="{BB962C8B-B14F-4D97-AF65-F5344CB8AC3E}">
        <p14:creationId xmlns:p14="http://schemas.microsoft.com/office/powerpoint/2010/main" val="62795509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1812"/>
            <a:ext cx="12673234" cy="4772159"/>
          </a:xfrm>
          <a:prstGeom prst="rect">
            <a:avLst/>
          </a:prstGeom>
        </p:spPr>
      </p:pic>
      <p:pic>
        <p:nvPicPr>
          <p:cNvPr id="2" name="Picture 1"/>
          <p:cNvPicPr>
            <a:picLocks noChangeAspect="1"/>
          </p:cNvPicPr>
          <p:nvPr/>
        </p:nvPicPr>
        <p:blipFill>
          <a:blip r:embed="rId3"/>
          <a:stretch>
            <a:fillRect/>
          </a:stretch>
        </p:blipFill>
        <p:spPr>
          <a:xfrm>
            <a:off x="101690" y="2245283"/>
            <a:ext cx="13280578" cy="1515348"/>
          </a:xfrm>
          <a:prstGeom prst="rect">
            <a:avLst/>
          </a:prstGeom>
        </p:spPr>
      </p:pic>
    </p:spTree>
    <p:extLst>
      <p:ext uri="{BB962C8B-B14F-4D97-AF65-F5344CB8AC3E}">
        <p14:creationId xmlns:p14="http://schemas.microsoft.com/office/powerpoint/2010/main" val="40736787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562" y="92700"/>
            <a:ext cx="11271826" cy="6765299"/>
          </a:xfrm>
          <a:prstGeom prst="rect">
            <a:avLst/>
          </a:prstGeom>
        </p:spPr>
      </p:pic>
    </p:spTree>
    <p:extLst>
      <p:ext uri="{BB962C8B-B14F-4D97-AF65-F5344CB8AC3E}">
        <p14:creationId xmlns:p14="http://schemas.microsoft.com/office/powerpoint/2010/main" val="20309263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562" y="92700"/>
            <a:ext cx="11271826" cy="6765299"/>
          </a:xfrm>
          <a:prstGeom prst="rect">
            <a:avLst/>
          </a:prstGeom>
        </p:spPr>
      </p:pic>
      <p:pic>
        <p:nvPicPr>
          <p:cNvPr id="3" name="Picture 2"/>
          <p:cNvPicPr>
            <a:picLocks noChangeAspect="1"/>
          </p:cNvPicPr>
          <p:nvPr/>
        </p:nvPicPr>
        <p:blipFill>
          <a:blip r:embed="rId3"/>
          <a:stretch>
            <a:fillRect/>
          </a:stretch>
        </p:blipFill>
        <p:spPr>
          <a:xfrm>
            <a:off x="-102562" y="977586"/>
            <a:ext cx="11996719" cy="3980779"/>
          </a:xfrm>
          <a:prstGeom prst="rect">
            <a:avLst/>
          </a:prstGeom>
        </p:spPr>
      </p:pic>
    </p:spTree>
    <p:extLst>
      <p:ext uri="{BB962C8B-B14F-4D97-AF65-F5344CB8AC3E}">
        <p14:creationId xmlns:p14="http://schemas.microsoft.com/office/powerpoint/2010/main" val="26799878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761"/>
            <a:ext cx="12895790" cy="4171145"/>
          </a:xfrm>
          <a:prstGeom prst="rect">
            <a:avLst/>
          </a:prstGeom>
        </p:spPr>
      </p:pic>
    </p:spTree>
    <p:extLst>
      <p:ext uri="{BB962C8B-B14F-4D97-AF65-F5344CB8AC3E}">
        <p14:creationId xmlns:p14="http://schemas.microsoft.com/office/powerpoint/2010/main" val="21821923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907" y="172724"/>
            <a:ext cx="11420553" cy="6253834"/>
          </a:xfrm>
          <a:prstGeom prst="rect">
            <a:avLst/>
          </a:prstGeom>
        </p:spPr>
      </p:pic>
      <p:pic>
        <p:nvPicPr>
          <p:cNvPr id="3" name="Picture 2"/>
          <p:cNvPicPr>
            <a:picLocks noChangeAspect="1"/>
          </p:cNvPicPr>
          <p:nvPr/>
        </p:nvPicPr>
        <p:blipFill>
          <a:blip r:embed="rId3"/>
          <a:stretch>
            <a:fillRect/>
          </a:stretch>
        </p:blipFill>
        <p:spPr>
          <a:xfrm>
            <a:off x="180907" y="474505"/>
            <a:ext cx="11989835" cy="2809607"/>
          </a:xfrm>
          <a:prstGeom prst="rect">
            <a:avLst/>
          </a:prstGeom>
        </p:spPr>
      </p:pic>
    </p:spTree>
    <p:extLst>
      <p:ext uri="{BB962C8B-B14F-4D97-AF65-F5344CB8AC3E}">
        <p14:creationId xmlns:p14="http://schemas.microsoft.com/office/powerpoint/2010/main" val="37411778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362" y="0"/>
            <a:ext cx="12502849" cy="3116687"/>
          </a:xfrm>
          <a:prstGeom prst="rect">
            <a:avLst/>
          </a:prstGeom>
        </p:spPr>
      </p:pic>
    </p:spTree>
    <p:extLst>
      <p:ext uri="{BB962C8B-B14F-4D97-AF65-F5344CB8AC3E}">
        <p14:creationId xmlns:p14="http://schemas.microsoft.com/office/powerpoint/2010/main" val="209602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315" y="365125"/>
            <a:ext cx="11401388" cy="4637181"/>
          </a:xfrm>
          <a:prstGeom prst="rect">
            <a:avLst/>
          </a:prstGeom>
        </p:spPr>
      </p:pic>
      <p:pic>
        <p:nvPicPr>
          <p:cNvPr id="5" name="Picture 4"/>
          <p:cNvPicPr>
            <a:picLocks noChangeAspect="1"/>
          </p:cNvPicPr>
          <p:nvPr/>
        </p:nvPicPr>
        <p:blipFill>
          <a:blip r:embed="rId3"/>
          <a:stretch>
            <a:fillRect/>
          </a:stretch>
        </p:blipFill>
        <p:spPr>
          <a:xfrm>
            <a:off x="980795" y="1716041"/>
            <a:ext cx="10749613" cy="2076030"/>
          </a:xfrm>
          <a:prstGeom prst="rect">
            <a:avLst/>
          </a:prstGeom>
        </p:spPr>
      </p:pic>
    </p:spTree>
    <p:extLst>
      <p:ext uri="{BB962C8B-B14F-4D97-AF65-F5344CB8AC3E}">
        <p14:creationId xmlns:p14="http://schemas.microsoft.com/office/powerpoint/2010/main" val="5692478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362" y="0"/>
            <a:ext cx="12502849" cy="3116687"/>
          </a:xfrm>
          <a:prstGeom prst="rect">
            <a:avLst/>
          </a:prstGeom>
        </p:spPr>
      </p:pic>
      <p:pic>
        <p:nvPicPr>
          <p:cNvPr id="3" name="Picture 2"/>
          <p:cNvPicPr>
            <a:picLocks noChangeAspect="1"/>
          </p:cNvPicPr>
          <p:nvPr/>
        </p:nvPicPr>
        <p:blipFill>
          <a:blip r:embed="rId3"/>
          <a:stretch>
            <a:fillRect/>
          </a:stretch>
        </p:blipFill>
        <p:spPr>
          <a:xfrm>
            <a:off x="365908" y="2327722"/>
            <a:ext cx="10429875" cy="1352550"/>
          </a:xfrm>
          <a:prstGeom prst="rect">
            <a:avLst/>
          </a:prstGeom>
        </p:spPr>
      </p:pic>
    </p:spTree>
    <p:extLst>
      <p:ext uri="{BB962C8B-B14F-4D97-AF65-F5344CB8AC3E}">
        <p14:creationId xmlns:p14="http://schemas.microsoft.com/office/powerpoint/2010/main" val="33394807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981"/>
            <a:ext cx="12142737" cy="4695959"/>
          </a:xfrm>
          <a:prstGeom prst="rect">
            <a:avLst/>
          </a:prstGeom>
        </p:spPr>
      </p:pic>
    </p:spTree>
    <p:extLst>
      <p:ext uri="{BB962C8B-B14F-4D97-AF65-F5344CB8AC3E}">
        <p14:creationId xmlns:p14="http://schemas.microsoft.com/office/powerpoint/2010/main" val="1115961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503098" cy="6555346"/>
          </a:xfrm>
          <a:prstGeom prst="rect">
            <a:avLst/>
          </a:prstGeom>
        </p:spPr>
      </p:pic>
    </p:spTree>
    <p:extLst>
      <p:ext uri="{BB962C8B-B14F-4D97-AF65-F5344CB8AC3E}">
        <p14:creationId xmlns:p14="http://schemas.microsoft.com/office/powerpoint/2010/main" val="390718600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503098" cy="6555346"/>
          </a:xfrm>
          <a:prstGeom prst="rect">
            <a:avLst/>
          </a:prstGeom>
        </p:spPr>
      </p:pic>
      <p:pic>
        <p:nvPicPr>
          <p:cNvPr id="3" name="Picture 2"/>
          <p:cNvPicPr>
            <a:picLocks noChangeAspect="1"/>
          </p:cNvPicPr>
          <p:nvPr/>
        </p:nvPicPr>
        <p:blipFill>
          <a:blip r:embed="rId3"/>
          <a:stretch>
            <a:fillRect/>
          </a:stretch>
        </p:blipFill>
        <p:spPr>
          <a:xfrm>
            <a:off x="44648" y="1622469"/>
            <a:ext cx="10458450" cy="2247900"/>
          </a:xfrm>
          <a:prstGeom prst="rect">
            <a:avLst/>
          </a:prstGeom>
        </p:spPr>
      </p:pic>
    </p:spTree>
    <p:extLst>
      <p:ext uri="{BB962C8B-B14F-4D97-AF65-F5344CB8AC3E}">
        <p14:creationId xmlns:p14="http://schemas.microsoft.com/office/powerpoint/2010/main" val="5630786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037" y="-1"/>
            <a:ext cx="12724676" cy="3580327"/>
          </a:xfrm>
          <a:prstGeom prst="rect">
            <a:avLst/>
          </a:prstGeom>
        </p:spPr>
      </p:pic>
    </p:spTree>
    <p:extLst>
      <p:ext uri="{BB962C8B-B14F-4D97-AF65-F5344CB8AC3E}">
        <p14:creationId xmlns:p14="http://schemas.microsoft.com/office/powerpoint/2010/main" val="422983769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037" y="-1"/>
            <a:ext cx="12724676" cy="3580327"/>
          </a:xfrm>
          <a:prstGeom prst="rect">
            <a:avLst/>
          </a:prstGeom>
        </p:spPr>
      </p:pic>
      <p:pic>
        <p:nvPicPr>
          <p:cNvPr id="3" name="Picture 2"/>
          <p:cNvPicPr>
            <a:picLocks noChangeAspect="1"/>
          </p:cNvPicPr>
          <p:nvPr/>
        </p:nvPicPr>
        <p:blipFill>
          <a:blip r:embed="rId3"/>
          <a:stretch>
            <a:fillRect/>
          </a:stretch>
        </p:blipFill>
        <p:spPr>
          <a:xfrm>
            <a:off x="-249260" y="850340"/>
            <a:ext cx="13962490" cy="1583767"/>
          </a:xfrm>
          <a:prstGeom prst="rect">
            <a:avLst/>
          </a:prstGeom>
        </p:spPr>
      </p:pic>
    </p:spTree>
    <p:extLst>
      <p:ext uri="{BB962C8B-B14F-4D97-AF65-F5344CB8AC3E}">
        <p14:creationId xmlns:p14="http://schemas.microsoft.com/office/powerpoint/2010/main" val="17285615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986911" cy="6568225"/>
          </a:xfrm>
          <a:prstGeom prst="rect">
            <a:avLst/>
          </a:prstGeom>
        </p:spPr>
      </p:pic>
    </p:spTree>
    <p:extLst>
      <p:ext uri="{BB962C8B-B14F-4D97-AF65-F5344CB8AC3E}">
        <p14:creationId xmlns:p14="http://schemas.microsoft.com/office/powerpoint/2010/main" val="227170045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986911" cy="6568225"/>
          </a:xfrm>
          <a:prstGeom prst="rect">
            <a:avLst/>
          </a:prstGeom>
        </p:spPr>
      </p:pic>
      <p:pic>
        <p:nvPicPr>
          <p:cNvPr id="3" name="Picture 2"/>
          <p:cNvPicPr>
            <a:picLocks noChangeAspect="1"/>
          </p:cNvPicPr>
          <p:nvPr/>
        </p:nvPicPr>
        <p:blipFill>
          <a:blip r:embed="rId3"/>
          <a:stretch>
            <a:fillRect/>
          </a:stretch>
        </p:blipFill>
        <p:spPr>
          <a:xfrm>
            <a:off x="1537147" y="5200716"/>
            <a:ext cx="6438900" cy="809625"/>
          </a:xfrm>
          <a:prstGeom prst="rect">
            <a:avLst/>
          </a:prstGeom>
        </p:spPr>
      </p:pic>
    </p:spTree>
    <p:extLst>
      <p:ext uri="{BB962C8B-B14F-4D97-AF65-F5344CB8AC3E}">
        <p14:creationId xmlns:p14="http://schemas.microsoft.com/office/powerpoint/2010/main" val="19670374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1439"/>
            <a:ext cx="12796745" cy="4277530"/>
          </a:xfrm>
          <a:prstGeom prst="rect">
            <a:avLst/>
          </a:prstGeom>
        </p:spPr>
      </p:pic>
    </p:spTree>
    <p:extLst>
      <p:ext uri="{BB962C8B-B14F-4D97-AF65-F5344CB8AC3E}">
        <p14:creationId xmlns:p14="http://schemas.microsoft.com/office/powerpoint/2010/main" val="35827352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1439"/>
            <a:ext cx="12796745" cy="4277530"/>
          </a:xfrm>
          <a:prstGeom prst="rect">
            <a:avLst/>
          </a:prstGeom>
        </p:spPr>
      </p:pic>
      <p:pic>
        <p:nvPicPr>
          <p:cNvPr id="3" name="Picture 2"/>
          <p:cNvPicPr>
            <a:picLocks noChangeAspect="1"/>
          </p:cNvPicPr>
          <p:nvPr/>
        </p:nvPicPr>
        <p:blipFill>
          <a:blip r:embed="rId3"/>
          <a:stretch>
            <a:fillRect/>
          </a:stretch>
        </p:blipFill>
        <p:spPr>
          <a:xfrm>
            <a:off x="203244" y="3982926"/>
            <a:ext cx="10420350" cy="1390650"/>
          </a:xfrm>
          <a:prstGeom prst="rect">
            <a:avLst/>
          </a:prstGeom>
        </p:spPr>
      </p:pic>
    </p:spTree>
    <p:extLst>
      <p:ext uri="{BB962C8B-B14F-4D97-AF65-F5344CB8AC3E}">
        <p14:creationId xmlns:p14="http://schemas.microsoft.com/office/powerpoint/2010/main" val="351732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65324" y="365125"/>
            <a:ext cx="11750326" cy="5811838"/>
          </a:xfrm>
          <a:prstGeom prst="rect">
            <a:avLst/>
          </a:prstGeom>
        </p:spPr>
      </p:pic>
    </p:spTree>
    <p:extLst>
      <p:ext uri="{BB962C8B-B14F-4D97-AF65-F5344CB8AC3E}">
        <p14:creationId xmlns:p14="http://schemas.microsoft.com/office/powerpoint/2010/main" val="106729359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3421550" cy="5383369"/>
          </a:xfrm>
          <a:prstGeom prst="rect">
            <a:avLst/>
          </a:prstGeom>
        </p:spPr>
      </p:pic>
    </p:spTree>
    <p:extLst>
      <p:ext uri="{BB962C8B-B14F-4D97-AF65-F5344CB8AC3E}">
        <p14:creationId xmlns:p14="http://schemas.microsoft.com/office/powerpoint/2010/main" val="27708198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3421550" cy="5383369"/>
          </a:xfrm>
          <a:prstGeom prst="rect">
            <a:avLst/>
          </a:prstGeom>
        </p:spPr>
      </p:pic>
      <p:pic>
        <p:nvPicPr>
          <p:cNvPr id="3" name="Picture 2"/>
          <p:cNvPicPr>
            <a:picLocks noChangeAspect="1"/>
          </p:cNvPicPr>
          <p:nvPr/>
        </p:nvPicPr>
        <p:blipFill>
          <a:blip r:embed="rId3"/>
          <a:stretch>
            <a:fillRect/>
          </a:stretch>
        </p:blipFill>
        <p:spPr>
          <a:xfrm>
            <a:off x="1512596" y="1127841"/>
            <a:ext cx="8481409" cy="5641818"/>
          </a:xfrm>
          <a:prstGeom prst="rect">
            <a:avLst/>
          </a:prstGeom>
        </p:spPr>
      </p:pic>
    </p:spTree>
    <p:extLst>
      <p:ext uri="{BB962C8B-B14F-4D97-AF65-F5344CB8AC3E}">
        <p14:creationId xmlns:p14="http://schemas.microsoft.com/office/powerpoint/2010/main" val="23588890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55" y="108061"/>
            <a:ext cx="12075345" cy="2622260"/>
          </a:xfrm>
          <a:prstGeom prst="rect">
            <a:avLst/>
          </a:prstGeom>
        </p:spPr>
      </p:pic>
      <p:pic>
        <p:nvPicPr>
          <p:cNvPr id="3" name="Picture 2"/>
          <p:cNvPicPr>
            <a:picLocks noChangeAspect="1"/>
          </p:cNvPicPr>
          <p:nvPr/>
        </p:nvPicPr>
        <p:blipFill>
          <a:blip r:embed="rId3"/>
          <a:stretch>
            <a:fillRect/>
          </a:stretch>
        </p:blipFill>
        <p:spPr>
          <a:xfrm>
            <a:off x="574049" y="2730321"/>
            <a:ext cx="10039350" cy="4295775"/>
          </a:xfrm>
          <a:prstGeom prst="rect">
            <a:avLst/>
          </a:prstGeom>
        </p:spPr>
      </p:pic>
    </p:spTree>
    <p:extLst>
      <p:ext uri="{BB962C8B-B14F-4D97-AF65-F5344CB8AC3E}">
        <p14:creationId xmlns:p14="http://schemas.microsoft.com/office/powerpoint/2010/main" val="2860850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55" y="108061"/>
            <a:ext cx="12075345" cy="2622260"/>
          </a:xfrm>
          <a:prstGeom prst="rect">
            <a:avLst/>
          </a:prstGeom>
        </p:spPr>
      </p:pic>
      <p:pic>
        <p:nvPicPr>
          <p:cNvPr id="3" name="Picture 2"/>
          <p:cNvPicPr>
            <a:picLocks noChangeAspect="1"/>
          </p:cNvPicPr>
          <p:nvPr/>
        </p:nvPicPr>
        <p:blipFill>
          <a:blip r:embed="rId3"/>
          <a:stretch>
            <a:fillRect/>
          </a:stretch>
        </p:blipFill>
        <p:spPr>
          <a:xfrm>
            <a:off x="574049" y="2730321"/>
            <a:ext cx="10039350" cy="4295775"/>
          </a:xfrm>
          <a:prstGeom prst="rect">
            <a:avLst/>
          </a:prstGeom>
        </p:spPr>
      </p:pic>
      <p:pic>
        <p:nvPicPr>
          <p:cNvPr id="4" name="Picture 3"/>
          <p:cNvPicPr>
            <a:picLocks noChangeAspect="1"/>
          </p:cNvPicPr>
          <p:nvPr/>
        </p:nvPicPr>
        <p:blipFill>
          <a:blip r:embed="rId4"/>
          <a:stretch>
            <a:fillRect/>
          </a:stretch>
        </p:blipFill>
        <p:spPr>
          <a:xfrm>
            <a:off x="790910" y="3728568"/>
            <a:ext cx="10429875" cy="3248025"/>
          </a:xfrm>
          <a:prstGeom prst="rect">
            <a:avLst/>
          </a:prstGeom>
        </p:spPr>
      </p:pic>
    </p:spTree>
    <p:extLst>
      <p:ext uri="{BB962C8B-B14F-4D97-AF65-F5344CB8AC3E}">
        <p14:creationId xmlns:p14="http://schemas.microsoft.com/office/powerpoint/2010/main" val="5464925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388" y="185402"/>
            <a:ext cx="12020021" cy="5481302"/>
          </a:xfrm>
          <a:prstGeom prst="rect">
            <a:avLst/>
          </a:prstGeom>
        </p:spPr>
      </p:pic>
    </p:spTree>
    <p:extLst>
      <p:ext uri="{BB962C8B-B14F-4D97-AF65-F5344CB8AC3E}">
        <p14:creationId xmlns:p14="http://schemas.microsoft.com/office/powerpoint/2010/main" val="1425240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388" y="185402"/>
            <a:ext cx="12020021" cy="5481302"/>
          </a:xfrm>
          <a:prstGeom prst="rect">
            <a:avLst/>
          </a:prstGeom>
        </p:spPr>
      </p:pic>
      <p:pic>
        <p:nvPicPr>
          <p:cNvPr id="3" name="Picture 2"/>
          <p:cNvPicPr>
            <a:picLocks noChangeAspect="1"/>
          </p:cNvPicPr>
          <p:nvPr/>
        </p:nvPicPr>
        <p:blipFill>
          <a:blip r:embed="rId3"/>
          <a:stretch>
            <a:fillRect/>
          </a:stretch>
        </p:blipFill>
        <p:spPr>
          <a:xfrm>
            <a:off x="833437" y="3248092"/>
            <a:ext cx="10525125" cy="1057275"/>
          </a:xfrm>
          <a:prstGeom prst="rect">
            <a:avLst/>
          </a:prstGeom>
        </p:spPr>
      </p:pic>
    </p:spTree>
    <p:extLst>
      <p:ext uri="{BB962C8B-B14F-4D97-AF65-F5344CB8AC3E}">
        <p14:creationId xmlns:p14="http://schemas.microsoft.com/office/powerpoint/2010/main" val="23706148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448410" cy="6310648"/>
          </a:xfrm>
          <a:prstGeom prst="rect">
            <a:avLst/>
          </a:prstGeom>
        </p:spPr>
      </p:pic>
    </p:spTree>
    <p:extLst>
      <p:ext uri="{BB962C8B-B14F-4D97-AF65-F5344CB8AC3E}">
        <p14:creationId xmlns:p14="http://schemas.microsoft.com/office/powerpoint/2010/main" val="29064580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448410" cy="6310648"/>
          </a:xfrm>
          <a:prstGeom prst="rect">
            <a:avLst/>
          </a:prstGeom>
        </p:spPr>
      </p:pic>
      <p:pic>
        <p:nvPicPr>
          <p:cNvPr id="3" name="Picture 2"/>
          <p:cNvPicPr>
            <a:picLocks noChangeAspect="1"/>
          </p:cNvPicPr>
          <p:nvPr/>
        </p:nvPicPr>
        <p:blipFill>
          <a:blip r:embed="rId3"/>
          <a:stretch>
            <a:fillRect/>
          </a:stretch>
        </p:blipFill>
        <p:spPr>
          <a:xfrm>
            <a:off x="443717" y="2322959"/>
            <a:ext cx="10506075" cy="1362075"/>
          </a:xfrm>
          <a:prstGeom prst="rect">
            <a:avLst/>
          </a:prstGeom>
        </p:spPr>
      </p:pic>
      <p:pic>
        <p:nvPicPr>
          <p:cNvPr id="4" name="Picture 3"/>
          <p:cNvPicPr>
            <a:picLocks noChangeAspect="1"/>
          </p:cNvPicPr>
          <p:nvPr/>
        </p:nvPicPr>
        <p:blipFill>
          <a:blip r:embed="rId4"/>
          <a:stretch>
            <a:fillRect/>
          </a:stretch>
        </p:blipFill>
        <p:spPr>
          <a:xfrm>
            <a:off x="6750743" y="3685034"/>
            <a:ext cx="4048125" cy="1876425"/>
          </a:xfrm>
          <a:prstGeom prst="rect">
            <a:avLst/>
          </a:prstGeom>
        </p:spPr>
      </p:pic>
    </p:spTree>
    <p:extLst>
      <p:ext uri="{BB962C8B-B14F-4D97-AF65-F5344CB8AC3E}">
        <p14:creationId xmlns:p14="http://schemas.microsoft.com/office/powerpoint/2010/main" val="292336113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81" y="94578"/>
            <a:ext cx="10903583" cy="2210739"/>
          </a:xfrm>
          <a:prstGeom prst="rect">
            <a:avLst/>
          </a:prstGeom>
        </p:spPr>
      </p:pic>
    </p:spTree>
    <p:extLst>
      <p:ext uri="{BB962C8B-B14F-4D97-AF65-F5344CB8AC3E}">
        <p14:creationId xmlns:p14="http://schemas.microsoft.com/office/powerpoint/2010/main" val="151800888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81" y="94578"/>
            <a:ext cx="10903583" cy="2210739"/>
          </a:xfrm>
          <a:prstGeom prst="rect">
            <a:avLst/>
          </a:prstGeom>
        </p:spPr>
      </p:pic>
      <p:pic>
        <p:nvPicPr>
          <p:cNvPr id="3" name="Picture 2"/>
          <p:cNvPicPr>
            <a:picLocks noChangeAspect="1"/>
          </p:cNvPicPr>
          <p:nvPr/>
        </p:nvPicPr>
        <p:blipFill>
          <a:blip r:embed="rId3"/>
          <a:stretch>
            <a:fillRect/>
          </a:stretch>
        </p:blipFill>
        <p:spPr>
          <a:xfrm>
            <a:off x="538632" y="2214562"/>
            <a:ext cx="10496550" cy="2428875"/>
          </a:xfrm>
          <a:prstGeom prst="rect">
            <a:avLst/>
          </a:prstGeom>
        </p:spPr>
      </p:pic>
    </p:spTree>
    <p:extLst>
      <p:ext uri="{BB962C8B-B14F-4D97-AF65-F5344CB8AC3E}">
        <p14:creationId xmlns:p14="http://schemas.microsoft.com/office/powerpoint/2010/main" val="4204420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65324" y="365125"/>
            <a:ext cx="11750326" cy="5811838"/>
          </a:xfrm>
          <a:prstGeom prst="rect">
            <a:avLst/>
          </a:prstGeom>
        </p:spPr>
      </p:pic>
      <p:pic>
        <p:nvPicPr>
          <p:cNvPr id="5" name="Picture 4"/>
          <p:cNvPicPr>
            <a:picLocks noChangeAspect="1"/>
          </p:cNvPicPr>
          <p:nvPr/>
        </p:nvPicPr>
        <p:blipFill>
          <a:blip r:embed="rId3"/>
          <a:stretch>
            <a:fillRect/>
          </a:stretch>
        </p:blipFill>
        <p:spPr>
          <a:xfrm>
            <a:off x="838200" y="1357031"/>
            <a:ext cx="11111870" cy="3887321"/>
          </a:xfrm>
          <a:prstGeom prst="rect">
            <a:avLst/>
          </a:prstGeom>
        </p:spPr>
      </p:pic>
    </p:spTree>
    <p:extLst>
      <p:ext uri="{BB962C8B-B14F-4D97-AF65-F5344CB8AC3E}">
        <p14:creationId xmlns:p14="http://schemas.microsoft.com/office/powerpoint/2010/main" val="76507408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874321" cy="2677656"/>
          </a:xfrm>
          <a:prstGeom prst="rect">
            <a:avLst/>
          </a:prstGeom>
        </p:spPr>
        <p:txBody>
          <a:bodyPr wrap="square">
            <a:spAutoFit/>
          </a:bodyPr>
          <a:lstStyle/>
          <a:p>
            <a:r>
              <a:rPr lang="en-GB" sz="2800" dirty="0"/>
              <a:t>The formula for converting centigrade to </a:t>
            </a:r>
            <a:r>
              <a:rPr lang="en-GB" sz="2800" dirty="0" smtClean="0"/>
              <a:t>Fahrenheit </a:t>
            </a:r>
            <a:endParaRPr lang="en-GB" sz="2800" dirty="0"/>
          </a:p>
          <a:p>
            <a:r>
              <a:rPr lang="en-GB" sz="2800" dirty="0" smtClean="0"/>
              <a:t>Fahrenheit </a:t>
            </a:r>
            <a:r>
              <a:rPr lang="en-GB" sz="2800" dirty="0"/>
              <a:t>= centigrade * 1.8 + 32</a:t>
            </a:r>
          </a:p>
          <a:p>
            <a:r>
              <a:rPr lang="en-GB" sz="2800" dirty="0"/>
              <a:t>write an algorithm as a function that will perform this calculation, the function will need to take in 1 parameter values and return the result of this based on this calculation </a:t>
            </a:r>
          </a:p>
          <a:p>
            <a:r>
              <a:rPr lang="en-GB" sz="2800" dirty="0"/>
              <a:t> </a:t>
            </a:r>
          </a:p>
        </p:txBody>
      </p:sp>
    </p:spTree>
    <p:extLst>
      <p:ext uri="{BB962C8B-B14F-4D97-AF65-F5344CB8AC3E}">
        <p14:creationId xmlns:p14="http://schemas.microsoft.com/office/powerpoint/2010/main" val="320583725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874321" cy="2677656"/>
          </a:xfrm>
          <a:prstGeom prst="rect">
            <a:avLst/>
          </a:prstGeom>
        </p:spPr>
        <p:txBody>
          <a:bodyPr wrap="square">
            <a:spAutoFit/>
          </a:bodyPr>
          <a:lstStyle/>
          <a:p>
            <a:r>
              <a:rPr lang="en-GB" sz="2800" dirty="0"/>
              <a:t>The formula for converting centigrade to </a:t>
            </a:r>
            <a:r>
              <a:rPr lang="en-GB" sz="2800" dirty="0" smtClean="0"/>
              <a:t>Fahrenheit </a:t>
            </a:r>
            <a:endParaRPr lang="en-GB" sz="2800" dirty="0"/>
          </a:p>
          <a:p>
            <a:r>
              <a:rPr lang="en-GB" sz="2800" dirty="0" smtClean="0"/>
              <a:t>Fahrenheit </a:t>
            </a:r>
            <a:r>
              <a:rPr lang="en-GB" sz="2800" dirty="0"/>
              <a:t>= centigrade * 1.8 + 32</a:t>
            </a:r>
          </a:p>
          <a:p>
            <a:r>
              <a:rPr lang="en-GB" sz="2800" dirty="0"/>
              <a:t>write an algorithm as a function that will perform this calculation, the function will need to take in 1 parameter values and return the result of this based on this calculation </a:t>
            </a:r>
          </a:p>
          <a:p>
            <a:r>
              <a:rPr lang="en-GB" sz="2800" dirty="0"/>
              <a:t> </a:t>
            </a:r>
          </a:p>
        </p:txBody>
      </p:sp>
      <p:sp>
        <p:nvSpPr>
          <p:cNvPr id="3" name="Rectangle 2"/>
          <p:cNvSpPr/>
          <p:nvPr/>
        </p:nvSpPr>
        <p:spPr>
          <a:xfrm>
            <a:off x="214648" y="2215991"/>
            <a:ext cx="6096000" cy="923330"/>
          </a:xfrm>
          <a:prstGeom prst="rect">
            <a:avLst/>
          </a:prstGeom>
        </p:spPr>
        <p:txBody>
          <a:bodyPr>
            <a:spAutoFit/>
          </a:bodyPr>
          <a:lstStyle/>
          <a:p>
            <a:r>
              <a:rPr lang="en-GB" dirty="0"/>
              <a:t>Function </a:t>
            </a:r>
            <a:r>
              <a:rPr lang="en-GB" dirty="0" err="1"/>
              <a:t>converttoFahrenheit</a:t>
            </a:r>
            <a:r>
              <a:rPr lang="en-GB" dirty="0"/>
              <a:t>(centigrade)</a:t>
            </a:r>
          </a:p>
          <a:p>
            <a:r>
              <a:rPr lang="en-GB" dirty="0"/>
              <a:t>Fahrenheit = centigrade * 1.8 + 32</a:t>
            </a:r>
          </a:p>
          <a:p>
            <a:r>
              <a:rPr lang="en-GB" dirty="0"/>
              <a:t>return Fahrenheit </a:t>
            </a:r>
          </a:p>
        </p:txBody>
      </p:sp>
    </p:spTree>
    <p:extLst>
      <p:ext uri="{BB962C8B-B14F-4D97-AF65-F5344CB8AC3E}">
        <p14:creationId xmlns:p14="http://schemas.microsoft.com/office/powerpoint/2010/main" val="159527928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38" y="0"/>
            <a:ext cx="12093262" cy="3539430"/>
          </a:xfrm>
          <a:prstGeom prst="rect">
            <a:avLst/>
          </a:prstGeom>
        </p:spPr>
        <p:txBody>
          <a:bodyPr wrap="square">
            <a:spAutoFit/>
          </a:bodyPr>
          <a:lstStyle/>
          <a:p>
            <a:r>
              <a:rPr lang="en-GB" sz="2800" dirty="0"/>
              <a:t>The volume for calculating a cone </a:t>
            </a:r>
            <a:r>
              <a:rPr lang="en-GB" sz="2800" dirty="0" smtClean="0"/>
              <a:t>is</a:t>
            </a:r>
          </a:p>
          <a:p>
            <a:endParaRPr lang="en-GB" sz="2800" dirty="0"/>
          </a:p>
          <a:p>
            <a:endParaRPr lang="en-GB" sz="2800" dirty="0" smtClean="0"/>
          </a:p>
          <a:p>
            <a:endParaRPr lang="en-GB" sz="2800" dirty="0"/>
          </a:p>
          <a:p>
            <a:endParaRPr lang="en-GB" sz="2800" dirty="0"/>
          </a:p>
          <a:p>
            <a:r>
              <a:rPr lang="en-GB" sz="2800" dirty="0" smtClean="0"/>
              <a:t>Write an </a:t>
            </a:r>
            <a:r>
              <a:rPr lang="en-GB" sz="2800" dirty="0"/>
              <a:t>algorithm as a function that will perform this calculation, the function will need to take in 2 parameter values and return the result of this based on this calculation </a:t>
            </a:r>
          </a:p>
        </p:txBody>
      </p:sp>
      <p:pic>
        <p:nvPicPr>
          <p:cNvPr id="4" name="Picture 3"/>
          <p:cNvPicPr>
            <a:picLocks noChangeAspect="1"/>
          </p:cNvPicPr>
          <p:nvPr/>
        </p:nvPicPr>
        <p:blipFill rotWithShape="1">
          <a:blip r:embed="rId2"/>
          <a:srcRect r="24254" b="25642"/>
          <a:stretch/>
        </p:blipFill>
        <p:spPr>
          <a:xfrm>
            <a:off x="98738" y="493365"/>
            <a:ext cx="3493919" cy="1747559"/>
          </a:xfrm>
          <a:prstGeom prst="rect">
            <a:avLst/>
          </a:prstGeom>
        </p:spPr>
      </p:pic>
    </p:spTree>
    <p:extLst>
      <p:ext uri="{BB962C8B-B14F-4D97-AF65-F5344CB8AC3E}">
        <p14:creationId xmlns:p14="http://schemas.microsoft.com/office/powerpoint/2010/main" val="400971118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38" y="0"/>
            <a:ext cx="12093262" cy="2246769"/>
          </a:xfrm>
          <a:prstGeom prst="rect">
            <a:avLst/>
          </a:prstGeom>
        </p:spPr>
        <p:txBody>
          <a:bodyPr wrap="square">
            <a:spAutoFit/>
          </a:bodyPr>
          <a:lstStyle/>
          <a:p>
            <a:r>
              <a:rPr lang="en-GB" sz="2800" dirty="0"/>
              <a:t>The volume for calculating a cone is</a:t>
            </a:r>
          </a:p>
          <a:p>
            <a:r>
              <a:rPr lang="en-GB" sz="2800" dirty="0"/>
              <a:t>volume = 3.14*radius ^2 *height /3</a:t>
            </a:r>
          </a:p>
          <a:p>
            <a:r>
              <a:rPr lang="en-GB" sz="2800" dirty="0"/>
              <a:t>write an algorithm as a function that will perform this calculation, the function will need to take in 2 parameter values and return the result of this based on this calculation </a:t>
            </a:r>
          </a:p>
        </p:txBody>
      </p:sp>
      <p:sp>
        <p:nvSpPr>
          <p:cNvPr id="3" name="Rectangle 2"/>
          <p:cNvSpPr/>
          <p:nvPr/>
        </p:nvSpPr>
        <p:spPr>
          <a:xfrm>
            <a:off x="214648" y="2351123"/>
            <a:ext cx="4395988" cy="1200329"/>
          </a:xfrm>
          <a:prstGeom prst="rect">
            <a:avLst/>
          </a:prstGeom>
        </p:spPr>
        <p:txBody>
          <a:bodyPr wrap="square">
            <a:spAutoFit/>
          </a:bodyPr>
          <a:lstStyle/>
          <a:p>
            <a:r>
              <a:rPr lang="en-GB" smtClean="0"/>
              <a:t>Function calculateConeVolume(radius, height) </a:t>
            </a:r>
          </a:p>
          <a:p>
            <a:r>
              <a:rPr lang="en-GB" smtClean="0"/>
              <a:t>volume = (3.14*radius ^2) * height / 3</a:t>
            </a:r>
          </a:p>
          <a:p>
            <a:r>
              <a:rPr lang="en-GB" smtClean="0"/>
              <a:t>return volume</a:t>
            </a:r>
            <a:endParaRPr lang="en-GB" dirty="0"/>
          </a:p>
        </p:txBody>
      </p:sp>
      <p:sp>
        <p:nvSpPr>
          <p:cNvPr id="4" name="Rectangle 3"/>
          <p:cNvSpPr/>
          <p:nvPr/>
        </p:nvSpPr>
        <p:spPr>
          <a:xfrm>
            <a:off x="214648" y="3875192"/>
            <a:ext cx="6096000" cy="1477328"/>
          </a:xfrm>
          <a:prstGeom prst="rect">
            <a:avLst/>
          </a:prstGeom>
        </p:spPr>
        <p:txBody>
          <a:bodyPr>
            <a:spAutoFit/>
          </a:bodyPr>
          <a:lstStyle/>
          <a:p>
            <a:r>
              <a:rPr lang="en-GB" dirty="0"/>
              <a:t>marks for</a:t>
            </a:r>
          </a:p>
          <a:p>
            <a:r>
              <a:rPr lang="en-GB" dirty="0"/>
              <a:t>Creating and </a:t>
            </a:r>
            <a:r>
              <a:rPr lang="en-GB" dirty="0" smtClean="0"/>
              <a:t>identifying </a:t>
            </a:r>
            <a:r>
              <a:rPr lang="en-GB" dirty="0"/>
              <a:t>the function name</a:t>
            </a:r>
          </a:p>
          <a:p>
            <a:r>
              <a:rPr lang="en-GB" dirty="0"/>
              <a:t>passing in 2 parameter values</a:t>
            </a:r>
          </a:p>
          <a:p>
            <a:r>
              <a:rPr lang="en-GB" dirty="0"/>
              <a:t>calculating the volume using these parameters</a:t>
            </a:r>
          </a:p>
          <a:p>
            <a:r>
              <a:rPr lang="en-GB" dirty="0"/>
              <a:t>returning the volume value</a:t>
            </a:r>
          </a:p>
        </p:txBody>
      </p:sp>
    </p:spTree>
    <p:extLst>
      <p:ext uri="{BB962C8B-B14F-4D97-AF65-F5344CB8AC3E}">
        <p14:creationId xmlns:p14="http://schemas.microsoft.com/office/powerpoint/2010/main" val="547006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895760" cy="3206839"/>
          </a:xfrm>
          <a:prstGeom prst="rect">
            <a:avLst/>
          </a:prstGeom>
        </p:spPr>
      </p:pic>
      <p:sp>
        <p:nvSpPr>
          <p:cNvPr id="3" name="TextBox 2"/>
          <p:cNvSpPr txBox="1"/>
          <p:nvPr/>
        </p:nvSpPr>
        <p:spPr>
          <a:xfrm>
            <a:off x="643944" y="953037"/>
            <a:ext cx="2408349" cy="369332"/>
          </a:xfrm>
          <a:prstGeom prst="rect">
            <a:avLst/>
          </a:prstGeom>
          <a:noFill/>
        </p:spPr>
        <p:txBody>
          <a:bodyPr wrap="square" rtlCol="0">
            <a:spAutoFit/>
          </a:bodyPr>
          <a:lstStyle/>
          <a:p>
            <a:r>
              <a:rPr lang="en-GB" dirty="0" smtClean="0"/>
              <a:t>6 marks</a:t>
            </a:r>
            <a:endParaRPr lang="en-GB" dirty="0"/>
          </a:p>
        </p:txBody>
      </p:sp>
    </p:spTree>
    <p:extLst>
      <p:ext uri="{BB962C8B-B14F-4D97-AF65-F5344CB8AC3E}">
        <p14:creationId xmlns:p14="http://schemas.microsoft.com/office/powerpoint/2010/main" val="105471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895760" cy="3206839"/>
          </a:xfrm>
          <a:prstGeom prst="rect">
            <a:avLst/>
          </a:prstGeom>
        </p:spPr>
      </p:pic>
      <p:sp>
        <p:nvSpPr>
          <p:cNvPr id="3" name="TextBox 2"/>
          <p:cNvSpPr txBox="1"/>
          <p:nvPr/>
        </p:nvSpPr>
        <p:spPr>
          <a:xfrm>
            <a:off x="643944" y="953037"/>
            <a:ext cx="2408349" cy="369332"/>
          </a:xfrm>
          <a:prstGeom prst="rect">
            <a:avLst/>
          </a:prstGeom>
          <a:noFill/>
        </p:spPr>
        <p:txBody>
          <a:bodyPr wrap="square" rtlCol="0">
            <a:spAutoFit/>
          </a:bodyPr>
          <a:lstStyle/>
          <a:p>
            <a:r>
              <a:rPr lang="en-GB" dirty="0" smtClean="0"/>
              <a:t>6 marks</a:t>
            </a:r>
            <a:endParaRPr lang="en-GB" dirty="0"/>
          </a:p>
        </p:txBody>
      </p:sp>
      <p:pic>
        <p:nvPicPr>
          <p:cNvPr id="4" name="Picture 3"/>
          <p:cNvPicPr>
            <a:picLocks noChangeAspect="1"/>
          </p:cNvPicPr>
          <p:nvPr/>
        </p:nvPicPr>
        <p:blipFill>
          <a:blip r:embed="rId3"/>
          <a:stretch>
            <a:fillRect/>
          </a:stretch>
        </p:blipFill>
        <p:spPr>
          <a:xfrm>
            <a:off x="395945" y="2878601"/>
            <a:ext cx="12272595" cy="3297115"/>
          </a:xfrm>
          <a:prstGeom prst="rect">
            <a:avLst/>
          </a:prstGeom>
        </p:spPr>
      </p:pic>
    </p:spTree>
    <p:extLst>
      <p:ext uri="{BB962C8B-B14F-4D97-AF65-F5344CB8AC3E}">
        <p14:creationId xmlns:p14="http://schemas.microsoft.com/office/powerpoint/2010/main" val="269518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8663" y="-1384299"/>
            <a:ext cx="11114674" cy="874712"/>
          </a:xfrm>
          <a:prstGeom prst="rect">
            <a:avLst/>
          </a:prstGeom>
        </p:spPr>
      </p:pic>
      <p:pic>
        <p:nvPicPr>
          <p:cNvPr id="5" name="Picture 4"/>
          <p:cNvPicPr>
            <a:picLocks noChangeAspect="1"/>
          </p:cNvPicPr>
          <p:nvPr/>
        </p:nvPicPr>
        <p:blipFill>
          <a:blip r:embed="rId3"/>
          <a:stretch>
            <a:fillRect/>
          </a:stretch>
        </p:blipFill>
        <p:spPr>
          <a:xfrm>
            <a:off x="223837" y="0"/>
            <a:ext cx="8011975" cy="5294313"/>
          </a:xfrm>
          <a:prstGeom prst="rect">
            <a:avLst/>
          </a:prstGeom>
        </p:spPr>
      </p:pic>
      <p:pic>
        <p:nvPicPr>
          <p:cNvPr id="6" name="Picture 5"/>
          <p:cNvPicPr>
            <a:picLocks noChangeAspect="1"/>
          </p:cNvPicPr>
          <p:nvPr/>
        </p:nvPicPr>
        <p:blipFill rotWithShape="1">
          <a:blip r:embed="rId4"/>
          <a:srcRect l="10981" t="36255" r="11594"/>
          <a:stretch/>
        </p:blipFill>
        <p:spPr>
          <a:xfrm>
            <a:off x="3581399" y="4747419"/>
            <a:ext cx="7219951" cy="2112962"/>
          </a:xfrm>
          <a:prstGeom prst="rect">
            <a:avLst/>
          </a:prstGeom>
        </p:spPr>
      </p:pic>
    </p:spTree>
    <p:extLst>
      <p:ext uri="{BB962C8B-B14F-4D97-AF65-F5344CB8AC3E}">
        <p14:creationId xmlns:p14="http://schemas.microsoft.com/office/powerpoint/2010/main" val="338404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571534" cy="3039414"/>
          </a:xfrm>
          <a:prstGeom prst="rect">
            <a:avLst/>
          </a:prstGeom>
        </p:spPr>
      </p:pic>
      <p:sp>
        <p:nvSpPr>
          <p:cNvPr id="3" name="TextBox 2"/>
          <p:cNvSpPr txBox="1"/>
          <p:nvPr/>
        </p:nvSpPr>
        <p:spPr>
          <a:xfrm>
            <a:off x="9388699" y="489397"/>
            <a:ext cx="2537138" cy="369332"/>
          </a:xfrm>
          <a:prstGeom prst="rect">
            <a:avLst/>
          </a:prstGeom>
          <a:noFill/>
        </p:spPr>
        <p:txBody>
          <a:bodyPr wrap="square" rtlCol="0">
            <a:spAutoFit/>
          </a:bodyPr>
          <a:lstStyle/>
          <a:p>
            <a:r>
              <a:rPr lang="en-GB" dirty="0" smtClean="0"/>
              <a:t>5 marks</a:t>
            </a:r>
            <a:endParaRPr lang="en-GB" dirty="0"/>
          </a:p>
        </p:txBody>
      </p:sp>
    </p:spTree>
    <p:extLst>
      <p:ext uri="{BB962C8B-B14F-4D97-AF65-F5344CB8AC3E}">
        <p14:creationId xmlns:p14="http://schemas.microsoft.com/office/powerpoint/2010/main" val="163043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571534" cy="3039414"/>
          </a:xfrm>
          <a:prstGeom prst="rect">
            <a:avLst/>
          </a:prstGeom>
        </p:spPr>
      </p:pic>
      <p:sp>
        <p:nvSpPr>
          <p:cNvPr id="3" name="TextBox 2"/>
          <p:cNvSpPr txBox="1"/>
          <p:nvPr/>
        </p:nvSpPr>
        <p:spPr>
          <a:xfrm>
            <a:off x="9388699" y="489397"/>
            <a:ext cx="2537138" cy="369332"/>
          </a:xfrm>
          <a:prstGeom prst="rect">
            <a:avLst/>
          </a:prstGeom>
          <a:noFill/>
        </p:spPr>
        <p:txBody>
          <a:bodyPr wrap="square" rtlCol="0">
            <a:spAutoFit/>
          </a:bodyPr>
          <a:lstStyle/>
          <a:p>
            <a:r>
              <a:rPr lang="en-GB" dirty="0" smtClean="0"/>
              <a:t>5 marks</a:t>
            </a:r>
            <a:endParaRPr lang="en-GB" dirty="0"/>
          </a:p>
        </p:txBody>
      </p:sp>
      <p:pic>
        <p:nvPicPr>
          <p:cNvPr id="4" name="Picture 3"/>
          <p:cNvPicPr>
            <a:picLocks noChangeAspect="1"/>
          </p:cNvPicPr>
          <p:nvPr/>
        </p:nvPicPr>
        <p:blipFill>
          <a:blip r:embed="rId3"/>
          <a:stretch>
            <a:fillRect/>
          </a:stretch>
        </p:blipFill>
        <p:spPr>
          <a:xfrm>
            <a:off x="241411" y="2875342"/>
            <a:ext cx="3724275" cy="1390650"/>
          </a:xfrm>
          <a:prstGeom prst="rect">
            <a:avLst/>
          </a:prstGeom>
        </p:spPr>
      </p:pic>
      <p:pic>
        <p:nvPicPr>
          <p:cNvPr id="5" name="Picture 4"/>
          <p:cNvPicPr>
            <a:picLocks noChangeAspect="1"/>
          </p:cNvPicPr>
          <p:nvPr/>
        </p:nvPicPr>
        <p:blipFill>
          <a:blip r:embed="rId4"/>
          <a:stretch>
            <a:fillRect/>
          </a:stretch>
        </p:blipFill>
        <p:spPr>
          <a:xfrm>
            <a:off x="4207097" y="2875342"/>
            <a:ext cx="7315200" cy="2714625"/>
          </a:xfrm>
          <a:prstGeom prst="rect">
            <a:avLst/>
          </a:prstGeom>
        </p:spPr>
      </p:pic>
    </p:spTree>
    <p:extLst>
      <p:ext uri="{BB962C8B-B14F-4D97-AF65-F5344CB8AC3E}">
        <p14:creationId xmlns:p14="http://schemas.microsoft.com/office/powerpoint/2010/main" val="129466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7362"/>
          <a:stretch/>
        </p:blipFill>
        <p:spPr>
          <a:xfrm>
            <a:off x="0" y="0"/>
            <a:ext cx="11744026" cy="3090930"/>
          </a:xfrm>
          <a:prstGeom prst="rect">
            <a:avLst/>
          </a:prstGeom>
        </p:spPr>
      </p:pic>
    </p:spTree>
    <p:extLst>
      <p:ext uri="{BB962C8B-B14F-4D97-AF65-F5344CB8AC3E}">
        <p14:creationId xmlns:p14="http://schemas.microsoft.com/office/powerpoint/2010/main" val="602874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7362"/>
          <a:stretch/>
        </p:blipFill>
        <p:spPr>
          <a:xfrm>
            <a:off x="0" y="0"/>
            <a:ext cx="11744026" cy="3090930"/>
          </a:xfrm>
          <a:prstGeom prst="rect">
            <a:avLst/>
          </a:prstGeom>
        </p:spPr>
      </p:pic>
      <p:sp>
        <p:nvSpPr>
          <p:cNvPr id="3" name="TextBox 2"/>
          <p:cNvSpPr txBox="1"/>
          <p:nvPr/>
        </p:nvSpPr>
        <p:spPr>
          <a:xfrm>
            <a:off x="296214" y="875763"/>
            <a:ext cx="2524259" cy="369332"/>
          </a:xfrm>
          <a:prstGeom prst="rect">
            <a:avLst/>
          </a:prstGeom>
          <a:noFill/>
        </p:spPr>
        <p:txBody>
          <a:bodyPr wrap="square" rtlCol="0">
            <a:spAutoFit/>
          </a:bodyPr>
          <a:lstStyle/>
          <a:p>
            <a:r>
              <a:rPr lang="en-GB" dirty="0" smtClean="0"/>
              <a:t>4 marks</a:t>
            </a:r>
            <a:endParaRPr lang="en-GB" dirty="0"/>
          </a:p>
        </p:txBody>
      </p:sp>
      <p:pic>
        <p:nvPicPr>
          <p:cNvPr id="4" name="Picture 3"/>
          <p:cNvPicPr>
            <a:picLocks noChangeAspect="1"/>
          </p:cNvPicPr>
          <p:nvPr/>
        </p:nvPicPr>
        <p:blipFill>
          <a:blip r:embed="rId3"/>
          <a:stretch>
            <a:fillRect/>
          </a:stretch>
        </p:blipFill>
        <p:spPr>
          <a:xfrm>
            <a:off x="-1" y="3090929"/>
            <a:ext cx="9865217" cy="3261229"/>
          </a:xfrm>
          <a:prstGeom prst="rect">
            <a:avLst/>
          </a:prstGeom>
        </p:spPr>
      </p:pic>
    </p:spTree>
    <p:extLst>
      <p:ext uri="{BB962C8B-B14F-4D97-AF65-F5344CB8AC3E}">
        <p14:creationId xmlns:p14="http://schemas.microsoft.com/office/powerpoint/2010/main" val="123142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1834247" cy="4211392"/>
          </a:xfrm>
          <a:prstGeom prst="rect">
            <a:avLst/>
          </a:prstGeom>
        </p:spPr>
      </p:pic>
    </p:spTree>
    <p:extLst>
      <p:ext uri="{BB962C8B-B14F-4D97-AF65-F5344CB8AC3E}">
        <p14:creationId xmlns:p14="http://schemas.microsoft.com/office/powerpoint/2010/main" val="292707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3184"/>
            <a:ext cx="11834247" cy="4211392"/>
          </a:xfrm>
          <a:prstGeom prst="rect">
            <a:avLst/>
          </a:prstGeom>
        </p:spPr>
      </p:pic>
      <p:sp>
        <p:nvSpPr>
          <p:cNvPr id="5" name="Rectangle 4"/>
          <p:cNvSpPr/>
          <p:nvPr/>
        </p:nvSpPr>
        <p:spPr>
          <a:xfrm>
            <a:off x="1695719" y="1937025"/>
            <a:ext cx="6096000" cy="923330"/>
          </a:xfrm>
          <a:prstGeom prst="rect">
            <a:avLst/>
          </a:prstGeom>
        </p:spPr>
        <p:txBody>
          <a:bodyPr>
            <a:spAutoFit/>
          </a:bodyPr>
          <a:lstStyle/>
          <a:p>
            <a:r>
              <a:rPr lang="en-GB" dirty="0" smtClean="0"/>
              <a:t>start at ‘Aberdeen’…</a:t>
            </a:r>
          </a:p>
          <a:p>
            <a:r>
              <a:rPr lang="en-GB" dirty="0" smtClean="0"/>
              <a:t>look at each word in turn/then ‘Belfast’, ‘Cardiff’ </a:t>
            </a:r>
            <a:r>
              <a:rPr lang="en-GB" dirty="0" err="1" smtClean="0"/>
              <a:t>etc</a:t>
            </a:r>
            <a:r>
              <a:rPr lang="en-GB" dirty="0" smtClean="0"/>
              <a:t>…</a:t>
            </a:r>
          </a:p>
          <a:p>
            <a:r>
              <a:rPr lang="en-GB" dirty="0" smtClean="0"/>
              <a:t>…until ‘York’ is found</a:t>
            </a:r>
            <a:endParaRPr lang="en-GB" dirty="0"/>
          </a:p>
        </p:txBody>
      </p:sp>
    </p:spTree>
    <p:extLst>
      <p:ext uri="{BB962C8B-B14F-4D97-AF65-F5344CB8AC3E}">
        <p14:creationId xmlns:p14="http://schemas.microsoft.com/office/powerpoint/2010/main" val="198452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966" y="-1"/>
            <a:ext cx="11869056" cy="4468969"/>
          </a:xfrm>
          <a:prstGeom prst="rect">
            <a:avLst/>
          </a:prstGeom>
        </p:spPr>
      </p:pic>
    </p:spTree>
    <p:extLst>
      <p:ext uri="{BB962C8B-B14F-4D97-AF65-F5344CB8AC3E}">
        <p14:creationId xmlns:p14="http://schemas.microsoft.com/office/powerpoint/2010/main" val="172234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472" y="141666"/>
            <a:ext cx="11869056" cy="4468969"/>
          </a:xfrm>
          <a:prstGeom prst="rect">
            <a:avLst/>
          </a:prstGeom>
        </p:spPr>
      </p:pic>
      <p:sp>
        <p:nvSpPr>
          <p:cNvPr id="2" name="Rectangle 1"/>
          <p:cNvSpPr/>
          <p:nvPr/>
        </p:nvSpPr>
        <p:spPr>
          <a:xfrm>
            <a:off x="652529" y="781096"/>
            <a:ext cx="6096000" cy="1200329"/>
          </a:xfrm>
          <a:prstGeom prst="rect">
            <a:avLst/>
          </a:prstGeom>
        </p:spPr>
        <p:txBody>
          <a:bodyPr>
            <a:spAutoFit/>
          </a:bodyPr>
          <a:lstStyle/>
          <a:p>
            <a:r>
              <a:rPr lang="en-GB" dirty="0" smtClean="0"/>
              <a:t>look at middle/‘Cardiff’/‘Glasgow’</a:t>
            </a:r>
          </a:p>
          <a:p>
            <a:r>
              <a:rPr lang="en-GB" dirty="0" smtClean="0"/>
              <a:t>‘York’ is in second half of list</a:t>
            </a:r>
          </a:p>
          <a:p>
            <a:r>
              <a:rPr lang="en-GB" dirty="0" smtClean="0"/>
              <a:t>repeated halving…</a:t>
            </a:r>
          </a:p>
          <a:p>
            <a:r>
              <a:rPr lang="en-GB" dirty="0" smtClean="0"/>
              <a:t>…until ‘York’ is found</a:t>
            </a:r>
            <a:endParaRPr lang="en-GB" dirty="0"/>
          </a:p>
        </p:txBody>
      </p:sp>
    </p:spTree>
    <p:extLst>
      <p:ext uri="{BB962C8B-B14F-4D97-AF65-F5344CB8AC3E}">
        <p14:creationId xmlns:p14="http://schemas.microsoft.com/office/powerpoint/2010/main" val="83114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9610"/>
            <a:ext cx="11517896" cy="3184503"/>
          </a:xfrm>
          <a:prstGeom prst="rect">
            <a:avLst/>
          </a:prstGeom>
        </p:spPr>
      </p:pic>
    </p:spTree>
    <p:extLst>
      <p:ext uri="{BB962C8B-B14F-4D97-AF65-F5344CB8AC3E}">
        <p14:creationId xmlns:p14="http://schemas.microsoft.com/office/powerpoint/2010/main" val="55482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9610"/>
            <a:ext cx="11517896" cy="3184503"/>
          </a:xfrm>
          <a:prstGeom prst="rect">
            <a:avLst/>
          </a:prstGeom>
        </p:spPr>
      </p:pic>
      <p:sp>
        <p:nvSpPr>
          <p:cNvPr id="8" name="Rectangle 7"/>
          <p:cNvSpPr/>
          <p:nvPr/>
        </p:nvSpPr>
        <p:spPr>
          <a:xfrm>
            <a:off x="601014" y="498418"/>
            <a:ext cx="6096000" cy="1508105"/>
          </a:xfrm>
          <a:prstGeom prst="rect">
            <a:avLst/>
          </a:prstGeom>
        </p:spPr>
        <p:txBody>
          <a:bodyPr>
            <a:spAutoFit/>
          </a:bodyPr>
          <a:lstStyle/>
          <a:p>
            <a:endParaRPr lang="en-GB" sz="2000" b="0" i="0" u="none" strike="noStrike" baseline="0" dirty="0" smtClean="0">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usually) faster because… </a:t>
            </a:r>
          </a:p>
          <a:p>
            <a:r>
              <a:rPr lang="en-GB" b="0" i="0" u="none" strike="noStrike" baseline="0" dirty="0" smtClean="0">
                <a:solidFill>
                  <a:srgbClr val="000000"/>
                </a:solidFill>
                <a:latin typeface="Arial" panose="020B0604020202020204" pitchFamily="34" charset="0"/>
              </a:rPr>
              <a:t> …half of data is discarded at each step/fewer items are checked </a:t>
            </a:r>
          </a:p>
          <a:p>
            <a:r>
              <a:rPr lang="en-GB" b="0" i="0" u="none" strike="noStrike" baseline="0" dirty="0" smtClean="0">
                <a:solidFill>
                  <a:srgbClr val="000000"/>
                </a:solidFill>
                <a:latin typeface="Arial" panose="020B0604020202020204" pitchFamily="34" charset="0"/>
              </a:rPr>
              <a:t>	</a:t>
            </a:r>
          </a:p>
        </p:txBody>
      </p:sp>
    </p:spTree>
    <p:extLst>
      <p:ext uri="{BB962C8B-B14F-4D97-AF65-F5344CB8AC3E}">
        <p14:creationId xmlns:p14="http://schemas.microsoft.com/office/powerpoint/2010/main" val="264027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38663" y="-1384299"/>
            <a:ext cx="11114674" cy="874712"/>
          </a:xfrm>
          <a:prstGeom prst="rect">
            <a:avLst/>
          </a:prstGeom>
        </p:spPr>
      </p:pic>
      <p:pic>
        <p:nvPicPr>
          <p:cNvPr id="5" name="Picture 4"/>
          <p:cNvPicPr>
            <a:picLocks noChangeAspect="1"/>
          </p:cNvPicPr>
          <p:nvPr/>
        </p:nvPicPr>
        <p:blipFill>
          <a:blip r:embed="rId3"/>
          <a:stretch>
            <a:fillRect/>
          </a:stretch>
        </p:blipFill>
        <p:spPr>
          <a:xfrm>
            <a:off x="223837" y="0"/>
            <a:ext cx="8011975" cy="5294313"/>
          </a:xfrm>
          <a:prstGeom prst="rect">
            <a:avLst/>
          </a:prstGeom>
        </p:spPr>
      </p:pic>
      <p:pic>
        <p:nvPicPr>
          <p:cNvPr id="6" name="Picture 5"/>
          <p:cNvPicPr>
            <a:picLocks noChangeAspect="1"/>
          </p:cNvPicPr>
          <p:nvPr/>
        </p:nvPicPr>
        <p:blipFill rotWithShape="1">
          <a:blip r:embed="rId4"/>
          <a:srcRect l="10981" t="36255" r="11594"/>
          <a:stretch/>
        </p:blipFill>
        <p:spPr>
          <a:xfrm>
            <a:off x="3581399" y="4747419"/>
            <a:ext cx="7219951" cy="2112962"/>
          </a:xfrm>
          <a:prstGeom prst="rect">
            <a:avLst/>
          </a:prstGeom>
        </p:spPr>
      </p:pic>
      <p:pic>
        <p:nvPicPr>
          <p:cNvPr id="7" name="Picture 6"/>
          <p:cNvPicPr>
            <a:picLocks noChangeAspect="1"/>
          </p:cNvPicPr>
          <p:nvPr/>
        </p:nvPicPr>
        <p:blipFill>
          <a:blip r:embed="rId5"/>
          <a:stretch>
            <a:fillRect/>
          </a:stretch>
        </p:blipFill>
        <p:spPr>
          <a:xfrm>
            <a:off x="3581399" y="4612482"/>
            <a:ext cx="7939982" cy="2112168"/>
          </a:xfrm>
          <a:prstGeom prst="rect">
            <a:avLst/>
          </a:prstGeom>
        </p:spPr>
      </p:pic>
    </p:spTree>
    <p:extLst>
      <p:ext uri="{BB962C8B-B14F-4D97-AF65-F5344CB8AC3E}">
        <p14:creationId xmlns:p14="http://schemas.microsoft.com/office/powerpoint/2010/main" val="715459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148" y="170376"/>
            <a:ext cx="12694902" cy="3641770"/>
          </a:xfrm>
          <a:prstGeom prst="rect">
            <a:avLst/>
          </a:prstGeom>
        </p:spPr>
      </p:pic>
      <p:sp>
        <p:nvSpPr>
          <p:cNvPr id="3" name="Rectangle 2"/>
          <p:cNvSpPr/>
          <p:nvPr/>
        </p:nvSpPr>
        <p:spPr>
          <a:xfrm>
            <a:off x="1579809" y="1344930"/>
            <a:ext cx="6096000" cy="646331"/>
          </a:xfrm>
          <a:prstGeom prst="rect">
            <a:avLst/>
          </a:prstGeom>
        </p:spPr>
        <p:txBody>
          <a:bodyPr>
            <a:spAutoFit/>
          </a:bodyPr>
          <a:lstStyle/>
          <a:p>
            <a:r>
              <a:rPr lang="en-GB" b="0" i="0" u="none" strike="noStrike" baseline="0" dirty="0" smtClean="0">
                <a:latin typeface="Arial" panose="020B0604020202020204" pitchFamily="34" charset="0"/>
              </a:rPr>
              <a:t>Start at bluebell</a:t>
            </a:r>
          </a:p>
          <a:p>
            <a:r>
              <a:rPr lang="en-GB" b="0" i="0" u="none" strike="noStrike" baseline="0" dirty="0" smtClean="0">
                <a:latin typeface="SymbolMT"/>
              </a:rPr>
              <a:t> </a:t>
            </a:r>
            <a:r>
              <a:rPr lang="en-GB" b="0" i="0" u="none" strike="noStrike" baseline="0" dirty="0" smtClean="0">
                <a:latin typeface="Arial" panose="020B0604020202020204" pitchFamily="34" charset="0"/>
              </a:rPr>
              <a:t>Compare each item in turn with tulip.</a:t>
            </a:r>
            <a:endParaRPr lang="en-GB" dirty="0"/>
          </a:p>
        </p:txBody>
      </p:sp>
    </p:spTree>
    <p:extLst>
      <p:ext uri="{BB962C8B-B14F-4D97-AF65-F5344CB8AC3E}">
        <p14:creationId xmlns:p14="http://schemas.microsoft.com/office/powerpoint/2010/main" val="2564127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684" y="149984"/>
            <a:ext cx="11890862" cy="4782623"/>
          </a:xfrm>
          <a:prstGeom prst="rect">
            <a:avLst/>
          </a:prstGeom>
        </p:spPr>
      </p:pic>
    </p:spTree>
    <p:extLst>
      <p:ext uri="{BB962C8B-B14F-4D97-AF65-F5344CB8AC3E}">
        <p14:creationId xmlns:p14="http://schemas.microsoft.com/office/powerpoint/2010/main" val="3080751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684" y="149984"/>
            <a:ext cx="11890862" cy="4782623"/>
          </a:xfrm>
          <a:prstGeom prst="rect">
            <a:avLst/>
          </a:prstGeom>
        </p:spPr>
      </p:pic>
      <p:sp>
        <p:nvSpPr>
          <p:cNvPr id="3" name="Rectangle 2"/>
          <p:cNvSpPr/>
          <p:nvPr/>
        </p:nvSpPr>
        <p:spPr>
          <a:xfrm>
            <a:off x="433589" y="967735"/>
            <a:ext cx="6096000" cy="1754326"/>
          </a:xfrm>
          <a:prstGeom prst="rect">
            <a:avLst/>
          </a:prstGeom>
        </p:spPr>
        <p:txBody>
          <a:bodyPr>
            <a:spAutoFit/>
          </a:bodyPr>
          <a:lstStyle/>
          <a:p>
            <a:r>
              <a:rPr lang="en-GB" b="1" i="0" u="none" strike="noStrike" baseline="0" dirty="0" smtClean="0">
                <a:latin typeface="Arial" panose="020B0604020202020204" pitchFamily="34" charset="0"/>
              </a:rPr>
              <a:t>Three </a:t>
            </a:r>
            <a:r>
              <a:rPr lang="en-GB" b="0" i="0" u="none" strike="noStrike" baseline="0" dirty="0" smtClean="0">
                <a:latin typeface="Arial" panose="020B0604020202020204" pitchFamily="34" charset="0"/>
              </a:rPr>
              <a:t>from:</a:t>
            </a:r>
          </a:p>
          <a:p>
            <a:r>
              <a:rPr lang="en-GB" b="0" i="0" u="none" strike="noStrike" baseline="0" dirty="0" smtClean="0">
                <a:latin typeface="SymbolMT"/>
              </a:rPr>
              <a:t> </a:t>
            </a:r>
            <a:r>
              <a:rPr lang="en-GB" b="0" i="0" u="none" strike="noStrike" baseline="0" dirty="0" smtClean="0">
                <a:latin typeface="Arial" panose="020B0604020202020204" pitchFamily="34" charset="0"/>
              </a:rPr>
              <a:t>Generally slower/Faster for binary (especially for</a:t>
            </a:r>
          </a:p>
          <a:p>
            <a:r>
              <a:rPr lang="en-GB" b="0" i="0" u="none" strike="noStrike" baseline="0" dirty="0" smtClean="0">
                <a:latin typeface="Arial" panose="020B0604020202020204" pitchFamily="34" charset="0"/>
              </a:rPr>
              <a:t>large set of data)…</a:t>
            </a:r>
          </a:p>
          <a:p>
            <a:r>
              <a:rPr lang="en-GB" b="0" i="0" u="none" strike="noStrike" baseline="0" dirty="0" smtClean="0">
                <a:latin typeface="SymbolMT"/>
              </a:rPr>
              <a:t> </a:t>
            </a:r>
            <a:r>
              <a:rPr lang="en-GB" b="0" i="0" u="none" strike="noStrike" baseline="0" dirty="0" smtClean="0">
                <a:latin typeface="Arial" panose="020B0604020202020204" pitchFamily="34" charset="0"/>
              </a:rPr>
              <a:t>…as all data must be checked…</a:t>
            </a:r>
          </a:p>
          <a:p>
            <a:r>
              <a:rPr lang="en-GB" b="0" i="0" u="none" strike="noStrike" baseline="0" dirty="0" smtClean="0">
                <a:latin typeface="SymbolMT"/>
              </a:rPr>
              <a:t> </a:t>
            </a:r>
            <a:r>
              <a:rPr lang="en-GB" b="0" i="0" u="none" strike="noStrike" baseline="0" dirty="0" smtClean="0">
                <a:latin typeface="Arial" panose="020B0604020202020204" pitchFamily="34" charset="0"/>
              </a:rPr>
              <a:t>…until item found/or end of list is reached.</a:t>
            </a:r>
          </a:p>
          <a:p>
            <a:r>
              <a:rPr lang="en-GB" b="0" i="0" u="none" strike="noStrike" baseline="0" dirty="0" smtClean="0">
                <a:latin typeface="SymbolMT"/>
              </a:rPr>
              <a:t> </a:t>
            </a:r>
            <a:r>
              <a:rPr lang="en-GB" b="0" i="0" u="none" strike="noStrike" baseline="0" dirty="0" smtClean="0">
                <a:latin typeface="Arial" panose="020B0604020202020204" pitchFamily="34" charset="0"/>
              </a:rPr>
              <a:t>Binary search halves the list </a:t>
            </a:r>
            <a:r>
              <a:rPr lang="en-GB" b="1" i="0" u="none" strike="noStrike" baseline="0" dirty="0" smtClean="0">
                <a:latin typeface="Arial" panose="020B0604020202020204" pitchFamily="34" charset="0"/>
              </a:rPr>
              <a:t>each time</a:t>
            </a:r>
            <a:endParaRPr lang="en-GB" dirty="0"/>
          </a:p>
        </p:txBody>
      </p:sp>
    </p:spTree>
    <p:extLst>
      <p:ext uri="{BB962C8B-B14F-4D97-AF65-F5344CB8AC3E}">
        <p14:creationId xmlns:p14="http://schemas.microsoft.com/office/powerpoint/2010/main" val="2119448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492" y="91494"/>
            <a:ext cx="10241790" cy="6635526"/>
          </a:xfrm>
          <a:prstGeom prst="rect">
            <a:avLst/>
          </a:prstGeom>
        </p:spPr>
      </p:pic>
    </p:spTree>
    <p:extLst>
      <p:ext uri="{BB962C8B-B14F-4D97-AF65-F5344CB8AC3E}">
        <p14:creationId xmlns:p14="http://schemas.microsoft.com/office/powerpoint/2010/main" val="3111345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492" y="91494"/>
            <a:ext cx="10241790" cy="6635526"/>
          </a:xfrm>
          <a:prstGeom prst="rect">
            <a:avLst/>
          </a:prstGeom>
        </p:spPr>
      </p:pic>
      <p:pic>
        <p:nvPicPr>
          <p:cNvPr id="3" name="Picture 2"/>
          <p:cNvPicPr>
            <a:picLocks noChangeAspect="1"/>
          </p:cNvPicPr>
          <p:nvPr/>
        </p:nvPicPr>
        <p:blipFill>
          <a:blip r:embed="rId3"/>
          <a:stretch>
            <a:fillRect/>
          </a:stretch>
        </p:blipFill>
        <p:spPr>
          <a:xfrm>
            <a:off x="130175" y="2832994"/>
            <a:ext cx="11109598" cy="1510406"/>
          </a:xfrm>
          <a:prstGeom prst="rect">
            <a:avLst/>
          </a:prstGeom>
        </p:spPr>
      </p:pic>
      <p:pic>
        <p:nvPicPr>
          <p:cNvPr id="4" name="Picture 3"/>
          <p:cNvPicPr>
            <a:picLocks noChangeAspect="1"/>
          </p:cNvPicPr>
          <p:nvPr/>
        </p:nvPicPr>
        <p:blipFill>
          <a:blip r:embed="rId4"/>
          <a:stretch>
            <a:fillRect/>
          </a:stretch>
        </p:blipFill>
        <p:spPr>
          <a:xfrm>
            <a:off x="254492" y="5778500"/>
            <a:ext cx="4762500" cy="762000"/>
          </a:xfrm>
          <a:prstGeom prst="rect">
            <a:avLst/>
          </a:prstGeom>
        </p:spPr>
      </p:pic>
    </p:spTree>
    <p:extLst>
      <p:ext uri="{BB962C8B-B14F-4D97-AF65-F5344CB8AC3E}">
        <p14:creationId xmlns:p14="http://schemas.microsoft.com/office/powerpoint/2010/main" val="1904583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832" y="0"/>
            <a:ext cx="12348404" cy="6503831"/>
          </a:xfrm>
          <a:prstGeom prst="rect">
            <a:avLst/>
          </a:prstGeom>
        </p:spPr>
      </p:pic>
      <p:pic>
        <p:nvPicPr>
          <p:cNvPr id="3" name="Picture 2"/>
          <p:cNvPicPr>
            <a:picLocks noChangeAspect="1"/>
          </p:cNvPicPr>
          <p:nvPr/>
        </p:nvPicPr>
        <p:blipFill>
          <a:blip r:embed="rId3"/>
          <a:stretch>
            <a:fillRect/>
          </a:stretch>
        </p:blipFill>
        <p:spPr>
          <a:xfrm>
            <a:off x="5933739" y="1057074"/>
            <a:ext cx="4162425" cy="828675"/>
          </a:xfrm>
          <a:prstGeom prst="rect">
            <a:avLst/>
          </a:prstGeom>
        </p:spPr>
      </p:pic>
    </p:spTree>
    <p:extLst>
      <p:ext uri="{BB962C8B-B14F-4D97-AF65-F5344CB8AC3E}">
        <p14:creationId xmlns:p14="http://schemas.microsoft.com/office/powerpoint/2010/main" val="2501944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832" y="0"/>
            <a:ext cx="12348404" cy="6503831"/>
          </a:xfrm>
          <a:prstGeom prst="rect">
            <a:avLst/>
          </a:prstGeom>
        </p:spPr>
      </p:pic>
      <p:pic>
        <p:nvPicPr>
          <p:cNvPr id="3" name="Picture 2"/>
          <p:cNvPicPr>
            <a:picLocks noChangeAspect="1"/>
          </p:cNvPicPr>
          <p:nvPr/>
        </p:nvPicPr>
        <p:blipFill>
          <a:blip r:embed="rId3"/>
          <a:stretch>
            <a:fillRect/>
          </a:stretch>
        </p:blipFill>
        <p:spPr>
          <a:xfrm>
            <a:off x="5933739" y="1057074"/>
            <a:ext cx="4162425" cy="828675"/>
          </a:xfrm>
          <a:prstGeom prst="rect">
            <a:avLst/>
          </a:prstGeom>
        </p:spPr>
      </p:pic>
      <p:pic>
        <p:nvPicPr>
          <p:cNvPr id="4" name="Picture 3"/>
          <p:cNvPicPr>
            <a:picLocks noChangeAspect="1"/>
          </p:cNvPicPr>
          <p:nvPr/>
        </p:nvPicPr>
        <p:blipFill>
          <a:blip r:embed="rId4"/>
          <a:stretch>
            <a:fillRect/>
          </a:stretch>
        </p:blipFill>
        <p:spPr>
          <a:xfrm>
            <a:off x="475914" y="1711324"/>
            <a:ext cx="10720120" cy="4003675"/>
          </a:xfrm>
          <a:prstGeom prst="rect">
            <a:avLst/>
          </a:prstGeom>
        </p:spPr>
      </p:pic>
    </p:spTree>
    <p:extLst>
      <p:ext uri="{BB962C8B-B14F-4D97-AF65-F5344CB8AC3E}">
        <p14:creationId xmlns:p14="http://schemas.microsoft.com/office/powerpoint/2010/main" val="3411863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1984339" cy="4481848"/>
          </a:xfrm>
          <a:prstGeom prst="rect">
            <a:avLst/>
          </a:prstGeom>
        </p:spPr>
      </p:pic>
    </p:spTree>
    <p:extLst>
      <p:ext uri="{BB962C8B-B14F-4D97-AF65-F5344CB8AC3E}">
        <p14:creationId xmlns:p14="http://schemas.microsoft.com/office/powerpoint/2010/main" val="3557595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1984339" cy="4481848"/>
          </a:xfrm>
          <a:prstGeom prst="rect">
            <a:avLst/>
          </a:prstGeom>
        </p:spPr>
      </p:pic>
      <p:pic>
        <p:nvPicPr>
          <p:cNvPr id="3" name="Picture 2"/>
          <p:cNvPicPr>
            <a:picLocks noChangeAspect="1"/>
          </p:cNvPicPr>
          <p:nvPr/>
        </p:nvPicPr>
        <p:blipFill>
          <a:blip r:embed="rId3"/>
          <a:stretch>
            <a:fillRect/>
          </a:stretch>
        </p:blipFill>
        <p:spPr>
          <a:xfrm>
            <a:off x="-1" y="471487"/>
            <a:ext cx="11146758" cy="989013"/>
          </a:xfrm>
          <a:prstGeom prst="rect">
            <a:avLst/>
          </a:prstGeom>
        </p:spPr>
      </p:pic>
      <p:pic>
        <p:nvPicPr>
          <p:cNvPr id="4" name="Picture 3"/>
          <p:cNvPicPr>
            <a:picLocks noChangeAspect="1"/>
          </p:cNvPicPr>
          <p:nvPr/>
        </p:nvPicPr>
        <p:blipFill>
          <a:blip r:embed="rId4"/>
          <a:stretch>
            <a:fillRect/>
          </a:stretch>
        </p:blipFill>
        <p:spPr>
          <a:xfrm>
            <a:off x="0" y="4481848"/>
            <a:ext cx="11315700" cy="1338926"/>
          </a:xfrm>
          <a:prstGeom prst="rect">
            <a:avLst/>
          </a:prstGeom>
        </p:spPr>
      </p:pic>
    </p:spTree>
    <p:extLst>
      <p:ext uri="{BB962C8B-B14F-4D97-AF65-F5344CB8AC3E}">
        <p14:creationId xmlns:p14="http://schemas.microsoft.com/office/powerpoint/2010/main" val="3441386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406" y="-1"/>
            <a:ext cx="11836715" cy="2962141"/>
          </a:xfrm>
          <a:prstGeom prst="rect">
            <a:avLst/>
          </a:prstGeom>
        </p:spPr>
      </p:pic>
      <p:sp>
        <p:nvSpPr>
          <p:cNvPr id="3" name="TextBox 2"/>
          <p:cNvSpPr txBox="1"/>
          <p:nvPr/>
        </p:nvSpPr>
        <p:spPr>
          <a:xfrm>
            <a:off x="7547020" y="927279"/>
            <a:ext cx="4095481" cy="369332"/>
          </a:xfrm>
          <a:prstGeom prst="rect">
            <a:avLst/>
          </a:prstGeom>
          <a:noFill/>
        </p:spPr>
        <p:txBody>
          <a:bodyPr wrap="square" rtlCol="0">
            <a:spAutoFit/>
          </a:bodyPr>
          <a:lstStyle/>
          <a:p>
            <a:r>
              <a:rPr lang="en-GB" dirty="0" smtClean="0"/>
              <a:t>7 marks</a:t>
            </a:r>
            <a:endParaRPr lang="en-GB" dirty="0"/>
          </a:p>
        </p:txBody>
      </p:sp>
    </p:spTree>
    <p:extLst>
      <p:ext uri="{BB962C8B-B14F-4D97-AF65-F5344CB8AC3E}">
        <p14:creationId xmlns:p14="http://schemas.microsoft.com/office/powerpoint/2010/main" val="361542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987" y="537368"/>
            <a:ext cx="11253268" cy="1153320"/>
          </a:xfrm>
          <a:prstGeom prst="rect">
            <a:avLst/>
          </a:prstGeom>
        </p:spPr>
      </p:pic>
    </p:spTree>
    <p:extLst>
      <p:ext uri="{BB962C8B-B14F-4D97-AF65-F5344CB8AC3E}">
        <p14:creationId xmlns:p14="http://schemas.microsoft.com/office/powerpoint/2010/main" val="623336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407" y="0"/>
            <a:ext cx="10920994" cy="2732982"/>
          </a:xfrm>
          <a:prstGeom prst="rect">
            <a:avLst/>
          </a:prstGeom>
        </p:spPr>
      </p:pic>
      <p:sp>
        <p:nvSpPr>
          <p:cNvPr id="3" name="TextBox 2"/>
          <p:cNvSpPr txBox="1"/>
          <p:nvPr/>
        </p:nvSpPr>
        <p:spPr>
          <a:xfrm>
            <a:off x="7547020" y="927279"/>
            <a:ext cx="4095481" cy="369332"/>
          </a:xfrm>
          <a:prstGeom prst="rect">
            <a:avLst/>
          </a:prstGeom>
          <a:noFill/>
        </p:spPr>
        <p:txBody>
          <a:bodyPr wrap="square" rtlCol="0">
            <a:spAutoFit/>
          </a:bodyPr>
          <a:lstStyle/>
          <a:p>
            <a:r>
              <a:rPr lang="en-GB" dirty="0" smtClean="0"/>
              <a:t>7 marks</a:t>
            </a:r>
            <a:endParaRPr lang="en-GB" dirty="0"/>
          </a:p>
        </p:txBody>
      </p:sp>
      <p:pic>
        <p:nvPicPr>
          <p:cNvPr id="4" name="Picture 3"/>
          <p:cNvPicPr>
            <a:picLocks noChangeAspect="1"/>
          </p:cNvPicPr>
          <p:nvPr/>
        </p:nvPicPr>
        <p:blipFill>
          <a:blip r:embed="rId3"/>
          <a:stretch>
            <a:fillRect/>
          </a:stretch>
        </p:blipFill>
        <p:spPr>
          <a:xfrm>
            <a:off x="4572000" y="1939925"/>
            <a:ext cx="7620000" cy="4867275"/>
          </a:xfrm>
          <a:prstGeom prst="rect">
            <a:avLst/>
          </a:prstGeom>
        </p:spPr>
      </p:pic>
    </p:spTree>
    <p:extLst>
      <p:ext uri="{BB962C8B-B14F-4D97-AF65-F5344CB8AC3E}">
        <p14:creationId xmlns:p14="http://schemas.microsoft.com/office/powerpoint/2010/main" val="2547385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4775"/>
            <a:ext cx="12106688" cy="4171011"/>
          </a:xfrm>
          <a:prstGeom prst="rect">
            <a:avLst/>
          </a:prstGeom>
        </p:spPr>
      </p:pic>
      <p:pic>
        <p:nvPicPr>
          <p:cNvPr id="3" name="Picture 2"/>
          <p:cNvPicPr>
            <a:picLocks noChangeAspect="1"/>
          </p:cNvPicPr>
          <p:nvPr/>
        </p:nvPicPr>
        <p:blipFill>
          <a:blip r:embed="rId3"/>
          <a:stretch>
            <a:fillRect/>
          </a:stretch>
        </p:blipFill>
        <p:spPr>
          <a:xfrm>
            <a:off x="141801" y="1095576"/>
            <a:ext cx="11142691" cy="3180210"/>
          </a:xfrm>
          <a:prstGeom prst="rect">
            <a:avLst/>
          </a:prstGeom>
        </p:spPr>
      </p:pic>
    </p:spTree>
    <p:extLst>
      <p:ext uri="{BB962C8B-B14F-4D97-AF65-F5344CB8AC3E}">
        <p14:creationId xmlns:p14="http://schemas.microsoft.com/office/powerpoint/2010/main" val="76650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571534" cy="3039414"/>
          </a:xfrm>
          <a:prstGeom prst="rect">
            <a:avLst/>
          </a:prstGeom>
        </p:spPr>
      </p:pic>
      <p:sp>
        <p:nvSpPr>
          <p:cNvPr id="3" name="TextBox 2"/>
          <p:cNvSpPr txBox="1"/>
          <p:nvPr/>
        </p:nvSpPr>
        <p:spPr>
          <a:xfrm>
            <a:off x="9388699" y="489397"/>
            <a:ext cx="2537138" cy="369332"/>
          </a:xfrm>
          <a:prstGeom prst="rect">
            <a:avLst/>
          </a:prstGeom>
          <a:noFill/>
        </p:spPr>
        <p:txBody>
          <a:bodyPr wrap="square" rtlCol="0">
            <a:spAutoFit/>
          </a:bodyPr>
          <a:lstStyle/>
          <a:p>
            <a:r>
              <a:rPr lang="en-GB" dirty="0" smtClean="0"/>
              <a:t>5 marks</a:t>
            </a:r>
            <a:endParaRPr lang="en-GB" dirty="0"/>
          </a:p>
        </p:txBody>
      </p:sp>
    </p:spTree>
    <p:extLst>
      <p:ext uri="{BB962C8B-B14F-4D97-AF65-F5344CB8AC3E}">
        <p14:creationId xmlns:p14="http://schemas.microsoft.com/office/powerpoint/2010/main" val="568178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571534" cy="3039414"/>
          </a:xfrm>
          <a:prstGeom prst="rect">
            <a:avLst/>
          </a:prstGeom>
        </p:spPr>
      </p:pic>
      <p:sp>
        <p:nvSpPr>
          <p:cNvPr id="3" name="TextBox 2"/>
          <p:cNvSpPr txBox="1"/>
          <p:nvPr/>
        </p:nvSpPr>
        <p:spPr>
          <a:xfrm>
            <a:off x="9388699" y="489397"/>
            <a:ext cx="2537138" cy="369332"/>
          </a:xfrm>
          <a:prstGeom prst="rect">
            <a:avLst/>
          </a:prstGeom>
          <a:noFill/>
        </p:spPr>
        <p:txBody>
          <a:bodyPr wrap="square" rtlCol="0">
            <a:spAutoFit/>
          </a:bodyPr>
          <a:lstStyle/>
          <a:p>
            <a:r>
              <a:rPr lang="en-GB" dirty="0" smtClean="0"/>
              <a:t>5 marks</a:t>
            </a:r>
            <a:endParaRPr lang="en-GB" dirty="0"/>
          </a:p>
        </p:txBody>
      </p:sp>
      <p:pic>
        <p:nvPicPr>
          <p:cNvPr id="4" name="Picture 3"/>
          <p:cNvPicPr>
            <a:picLocks noChangeAspect="1"/>
          </p:cNvPicPr>
          <p:nvPr/>
        </p:nvPicPr>
        <p:blipFill>
          <a:blip r:embed="rId3"/>
          <a:stretch>
            <a:fillRect/>
          </a:stretch>
        </p:blipFill>
        <p:spPr>
          <a:xfrm>
            <a:off x="241411" y="2875342"/>
            <a:ext cx="3724275" cy="1390650"/>
          </a:xfrm>
          <a:prstGeom prst="rect">
            <a:avLst/>
          </a:prstGeom>
        </p:spPr>
      </p:pic>
      <p:pic>
        <p:nvPicPr>
          <p:cNvPr id="5" name="Picture 4"/>
          <p:cNvPicPr>
            <a:picLocks noChangeAspect="1"/>
          </p:cNvPicPr>
          <p:nvPr/>
        </p:nvPicPr>
        <p:blipFill>
          <a:blip r:embed="rId4"/>
          <a:stretch>
            <a:fillRect/>
          </a:stretch>
        </p:blipFill>
        <p:spPr>
          <a:xfrm>
            <a:off x="4207097" y="2875342"/>
            <a:ext cx="7315200" cy="2714625"/>
          </a:xfrm>
          <a:prstGeom prst="rect">
            <a:avLst/>
          </a:prstGeom>
        </p:spPr>
      </p:pic>
    </p:spTree>
    <p:extLst>
      <p:ext uri="{BB962C8B-B14F-4D97-AF65-F5344CB8AC3E}">
        <p14:creationId xmlns:p14="http://schemas.microsoft.com/office/powerpoint/2010/main" val="1681904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03299"/>
            <a:ext cx="11449319" cy="2891960"/>
          </a:xfrm>
          <a:prstGeom prst="rect">
            <a:avLst/>
          </a:prstGeom>
        </p:spPr>
      </p:pic>
      <p:sp>
        <p:nvSpPr>
          <p:cNvPr id="3" name="TextBox 2"/>
          <p:cNvSpPr txBox="1"/>
          <p:nvPr/>
        </p:nvSpPr>
        <p:spPr>
          <a:xfrm>
            <a:off x="8667482" y="193183"/>
            <a:ext cx="2691684" cy="369332"/>
          </a:xfrm>
          <a:prstGeom prst="rect">
            <a:avLst/>
          </a:prstGeom>
          <a:noFill/>
        </p:spPr>
        <p:txBody>
          <a:bodyPr wrap="square" rtlCol="0">
            <a:spAutoFit/>
          </a:bodyPr>
          <a:lstStyle/>
          <a:p>
            <a:r>
              <a:rPr lang="en-GB" dirty="0" smtClean="0"/>
              <a:t>5 marks</a:t>
            </a:r>
            <a:endParaRPr lang="en-GB" dirty="0"/>
          </a:p>
        </p:txBody>
      </p:sp>
      <p:pic>
        <p:nvPicPr>
          <p:cNvPr id="4" name="Picture 3"/>
          <p:cNvPicPr>
            <a:picLocks noChangeAspect="1"/>
          </p:cNvPicPr>
          <p:nvPr/>
        </p:nvPicPr>
        <p:blipFill>
          <a:blip r:embed="rId3"/>
          <a:stretch>
            <a:fillRect/>
          </a:stretch>
        </p:blipFill>
        <p:spPr>
          <a:xfrm>
            <a:off x="0" y="0"/>
            <a:ext cx="11895760" cy="3206839"/>
          </a:xfrm>
          <a:prstGeom prst="rect">
            <a:avLst/>
          </a:prstGeom>
        </p:spPr>
      </p:pic>
    </p:spTree>
    <p:extLst>
      <p:ext uri="{BB962C8B-B14F-4D97-AF65-F5344CB8AC3E}">
        <p14:creationId xmlns:p14="http://schemas.microsoft.com/office/powerpoint/2010/main" val="1887915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03299"/>
            <a:ext cx="11449319" cy="2891960"/>
          </a:xfrm>
          <a:prstGeom prst="rect">
            <a:avLst/>
          </a:prstGeom>
        </p:spPr>
      </p:pic>
      <p:sp>
        <p:nvSpPr>
          <p:cNvPr id="3" name="TextBox 2"/>
          <p:cNvSpPr txBox="1"/>
          <p:nvPr/>
        </p:nvSpPr>
        <p:spPr>
          <a:xfrm>
            <a:off x="8667482" y="193183"/>
            <a:ext cx="2691684" cy="369332"/>
          </a:xfrm>
          <a:prstGeom prst="rect">
            <a:avLst/>
          </a:prstGeom>
          <a:noFill/>
        </p:spPr>
        <p:txBody>
          <a:bodyPr wrap="square" rtlCol="0">
            <a:spAutoFit/>
          </a:bodyPr>
          <a:lstStyle/>
          <a:p>
            <a:r>
              <a:rPr lang="en-GB" dirty="0" smtClean="0"/>
              <a:t>5 marks</a:t>
            </a:r>
            <a:endParaRPr lang="en-GB" dirty="0"/>
          </a:p>
        </p:txBody>
      </p:sp>
      <p:pic>
        <p:nvPicPr>
          <p:cNvPr id="4" name="Picture 3"/>
          <p:cNvPicPr>
            <a:picLocks noChangeAspect="1"/>
          </p:cNvPicPr>
          <p:nvPr/>
        </p:nvPicPr>
        <p:blipFill>
          <a:blip r:embed="rId3"/>
          <a:stretch>
            <a:fillRect/>
          </a:stretch>
        </p:blipFill>
        <p:spPr>
          <a:xfrm>
            <a:off x="250600" y="2842340"/>
            <a:ext cx="8713095" cy="3586451"/>
          </a:xfrm>
          <a:prstGeom prst="rect">
            <a:avLst/>
          </a:prstGeom>
        </p:spPr>
      </p:pic>
    </p:spTree>
    <p:extLst>
      <p:ext uri="{BB962C8B-B14F-4D97-AF65-F5344CB8AC3E}">
        <p14:creationId xmlns:p14="http://schemas.microsoft.com/office/powerpoint/2010/main" val="4250083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7362"/>
          <a:stretch/>
        </p:blipFill>
        <p:spPr>
          <a:xfrm>
            <a:off x="0" y="0"/>
            <a:ext cx="11744026" cy="3090930"/>
          </a:xfrm>
          <a:prstGeom prst="rect">
            <a:avLst/>
          </a:prstGeom>
        </p:spPr>
      </p:pic>
      <p:sp>
        <p:nvSpPr>
          <p:cNvPr id="3" name="TextBox 2"/>
          <p:cNvSpPr txBox="1"/>
          <p:nvPr/>
        </p:nvSpPr>
        <p:spPr>
          <a:xfrm>
            <a:off x="296214" y="875763"/>
            <a:ext cx="2524259" cy="369332"/>
          </a:xfrm>
          <a:prstGeom prst="rect">
            <a:avLst/>
          </a:prstGeom>
          <a:noFill/>
        </p:spPr>
        <p:txBody>
          <a:bodyPr wrap="square" rtlCol="0">
            <a:spAutoFit/>
          </a:bodyPr>
          <a:lstStyle/>
          <a:p>
            <a:r>
              <a:rPr lang="en-GB" dirty="0" smtClean="0"/>
              <a:t>4 marks</a:t>
            </a:r>
            <a:endParaRPr lang="en-GB" dirty="0"/>
          </a:p>
        </p:txBody>
      </p:sp>
      <p:pic>
        <p:nvPicPr>
          <p:cNvPr id="4" name="Picture 3"/>
          <p:cNvPicPr>
            <a:picLocks noChangeAspect="1"/>
          </p:cNvPicPr>
          <p:nvPr/>
        </p:nvPicPr>
        <p:blipFill>
          <a:blip r:embed="rId3"/>
          <a:stretch>
            <a:fillRect/>
          </a:stretch>
        </p:blipFill>
        <p:spPr>
          <a:xfrm>
            <a:off x="-1" y="3090929"/>
            <a:ext cx="9865217" cy="3261229"/>
          </a:xfrm>
          <a:prstGeom prst="rect">
            <a:avLst/>
          </a:prstGeom>
        </p:spPr>
      </p:pic>
    </p:spTree>
    <p:extLst>
      <p:ext uri="{BB962C8B-B14F-4D97-AF65-F5344CB8AC3E}">
        <p14:creationId xmlns:p14="http://schemas.microsoft.com/office/powerpoint/2010/main" val="96357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895760" cy="3206839"/>
          </a:xfrm>
          <a:prstGeom prst="rect">
            <a:avLst/>
          </a:prstGeom>
        </p:spPr>
      </p:pic>
      <p:sp>
        <p:nvSpPr>
          <p:cNvPr id="3" name="TextBox 2"/>
          <p:cNvSpPr txBox="1"/>
          <p:nvPr/>
        </p:nvSpPr>
        <p:spPr>
          <a:xfrm>
            <a:off x="643944" y="953037"/>
            <a:ext cx="2408349" cy="369332"/>
          </a:xfrm>
          <a:prstGeom prst="rect">
            <a:avLst/>
          </a:prstGeom>
          <a:noFill/>
        </p:spPr>
        <p:txBody>
          <a:bodyPr wrap="square" rtlCol="0">
            <a:spAutoFit/>
          </a:bodyPr>
          <a:lstStyle/>
          <a:p>
            <a:r>
              <a:rPr lang="en-GB" dirty="0" smtClean="0"/>
              <a:t>6 marks</a:t>
            </a:r>
            <a:endParaRPr lang="en-GB" dirty="0"/>
          </a:p>
        </p:txBody>
      </p:sp>
    </p:spTree>
    <p:extLst>
      <p:ext uri="{BB962C8B-B14F-4D97-AF65-F5344CB8AC3E}">
        <p14:creationId xmlns:p14="http://schemas.microsoft.com/office/powerpoint/2010/main" val="2082714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895760" cy="3206839"/>
          </a:xfrm>
          <a:prstGeom prst="rect">
            <a:avLst/>
          </a:prstGeom>
        </p:spPr>
      </p:pic>
      <p:sp>
        <p:nvSpPr>
          <p:cNvPr id="3" name="TextBox 2"/>
          <p:cNvSpPr txBox="1"/>
          <p:nvPr/>
        </p:nvSpPr>
        <p:spPr>
          <a:xfrm>
            <a:off x="643944" y="953037"/>
            <a:ext cx="2408349" cy="369332"/>
          </a:xfrm>
          <a:prstGeom prst="rect">
            <a:avLst/>
          </a:prstGeom>
          <a:noFill/>
        </p:spPr>
        <p:txBody>
          <a:bodyPr wrap="square" rtlCol="0">
            <a:spAutoFit/>
          </a:bodyPr>
          <a:lstStyle/>
          <a:p>
            <a:r>
              <a:rPr lang="en-GB" dirty="0" smtClean="0"/>
              <a:t>6 marks</a:t>
            </a:r>
            <a:endParaRPr lang="en-GB" dirty="0"/>
          </a:p>
        </p:txBody>
      </p:sp>
      <p:pic>
        <p:nvPicPr>
          <p:cNvPr id="4" name="Picture 3"/>
          <p:cNvPicPr>
            <a:picLocks noChangeAspect="1"/>
          </p:cNvPicPr>
          <p:nvPr/>
        </p:nvPicPr>
        <p:blipFill>
          <a:blip r:embed="rId3"/>
          <a:stretch>
            <a:fillRect/>
          </a:stretch>
        </p:blipFill>
        <p:spPr>
          <a:xfrm>
            <a:off x="395945" y="2878601"/>
            <a:ext cx="12272595" cy="3297115"/>
          </a:xfrm>
          <a:prstGeom prst="rect">
            <a:avLst/>
          </a:prstGeom>
        </p:spPr>
      </p:pic>
    </p:spTree>
    <p:extLst>
      <p:ext uri="{BB962C8B-B14F-4D97-AF65-F5344CB8AC3E}">
        <p14:creationId xmlns:p14="http://schemas.microsoft.com/office/powerpoint/2010/main" val="1162595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895760" cy="3206839"/>
          </a:xfrm>
          <a:prstGeom prst="rect">
            <a:avLst/>
          </a:prstGeom>
        </p:spPr>
      </p:pic>
      <p:sp>
        <p:nvSpPr>
          <p:cNvPr id="3" name="TextBox 2"/>
          <p:cNvSpPr txBox="1"/>
          <p:nvPr/>
        </p:nvSpPr>
        <p:spPr>
          <a:xfrm>
            <a:off x="643944" y="953037"/>
            <a:ext cx="2408349" cy="369332"/>
          </a:xfrm>
          <a:prstGeom prst="rect">
            <a:avLst/>
          </a:prstGeom>
          <a:noFill/>
        </p:spPr>
        <p:txBody>
          <a:bodyPr wrap="square" rtlCol="0">
            <a:spAutoFit/>
          </a:bodyPr>
          <a:lstStyle/>
          <a:p>
            <a:r>
              <a:rPr lang="en-GB" dirty="0" smtClean="0"/>
              <a:t>6 marks</a:t>
            </a:r>
            <a:endParaRPr lang="en-GB" dirty="0"/>
          </a:p>
        </p:txBody>
      </p:sp>
      <p:pic>
        <p:nvPicPr>
          <p:cNvPr id="4" name="Picture 3"/>
          <p:cNvPicPr>
            <a:picLocks noChangeAspect="1"/>
          </p:cNvPicPr>
          <p:nvPr/>
        </p:nvPicPr>
        <p:blipFill>
          <a:blip r:embed="rId3"/>
          <a:stretch>
            <a:fillRect/>
          </a:stretch>
        </p:blipFill>
        <p:spPr>
          <a:xfrm>
            <a:off x="315717" y="3014589"/>
            <a:ext cx="11456297" cy="2331134"/>
          </a:xfrm>
          <a:prstGeom prst="rect">
            <a:avLst/>
          </a:prstGeom>
        </p:spPr>
      </p:pic>
    </p:spTree>
    <p:extLst>
      <p:ext uri="{BB962C8B-B14F-4D97-AF65-F5344CB8AC3E}">
        <p14:creationId xmlns:p14="http://schemas.microsoft.com/office/powerpoint/2010/main" val="68539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987" y="537368"/>
            <a:ext cx="11253268" cy="1153320"/>
          </a:xfrm>
          <a:prstGeom prst="rect">
            <a:avLst/>
          </a:prstGeom>
        </p:spPr>
      </p:pic>
      <p:pic>
        <p:nvPicPr>
          <p:cNvPr id="5" name="Picture 4"/>
          <p:cNvPicPr>
            <a:picLocks noChangeAspect="1"/>
          </p:cNvPicPr>
          <p:nvPr/>
        </p:nvPicPr>
        <p:blipFill>
          <a:blip r:embed="rId3"/>
          <a:stretch>
            <a:fillRect/>
          </a:stretch>
        </p:blipFill>
        <p:spPr>
          <a:xfrm>
            <a:off x="2109787" y="2266950"/>
            <a:ext cx="8130339" cy="1295400"/>
          </a:xfrm>
          <a:prstGeom prst="rect">
            <a:avLst/>
          </a:prstGeom>
        </p:spPr>
      </p:pic>
    </p:spTree>
    <p:extLst>
      <p:ext uri="{BB962C8B-B14F-4D97-AF65-F5344CB8AC3E}">
        <p14:creationId xmlns:p14="http://schemas.microsoft.com/office/powerpoint/2010/main" val="3918696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52" y="90153"/>
            <a:ext cx="8615966" cy="6567182"/>
          </a:xfrm>
          <a:prstGeom prst="rect">
            <a:avLst/>
          </a:prstGeom>
        </p:spPr>
      </p:pic>
      <p:pic>
        <p:nvPicPr>
          <p:cNvPr id="3" name="Picture 2"/>
          <p:cNvPicPr>
            <a:picLocks noChangeAspect="1"/>
          </p:cNvPicPr>
          <p:nvPr/>
        </p:nvPicPr>
        <p:blipFill>
          <a:blip r:embed="rId3"/>
          <a:stretch>
            <a:fillRect/>
          </a:stretch>
        </p:blipFill>
        <p:spPr>
          <a:xfrm>
            <a:off x="7058025" y="-22538"/>
            <a:ext cx="5133975" cy="704850"/>
          </a:xfrm>
          <a:prstGeom prst="rect">
            <a:avLst/>
          </a:prstGeom>
        </p:spPr>
      </p:pic>
    </p:spTree>
    <p:extLst>
      <p:ext uri="{BB962C8B-B14F-4D97-AF65-F5344CB8AC3E}">
        <p14:creationId xmlns:p14="http://schemas.microsoft.com/office/powerpoint/2010/main" val="1135293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52" y="90153"/>
            <a:ext cx="8615966" cy="6567182"/>
          </a:xfrm>
          <a:prstGeom prst="rect">
            <a:avLst/>
          </a:prstGeom>
        </p:spPr>
      </p:pic>
      <p:pic>
        <p:nvPicPr>
          <p:cNvPr id="3" name="Picture 2"/>
          <p:cNvPicPr>
            <a:picLocks noChangeAspect="1"/>
          </p:cNvPicPr>
          <p:nvPr/>
        </p:nvPicPr>
        <p:blipFill>
          <a:blip r:embed="rId3"/>
          <a:stretch>
            <a:fillRect/>
          </a:stretch>
        </p:blipFill>
        <p:spPr>
          <a:xfrm>
            <a:off x="7058025" y="-22538"/>
            <a:ext cx="5133975" cy="704850"/>
          </a:xfrm>
          <a:prstGeom prst="rect">
            <a:avLst/>
          </a:prstGeom>
        </p:spPr>
      </p:pic>
      <p:pic>
        <p:nvPicPr>
          <p:cNvPr id="4" name="Picture 3"/>
          <p:cNvPicPr>
            <a:picLocks noChangeAspect="1"/>
          </p:cNvPicPr>
          <p:nvPr/>
        </p:nvPicPr>
        <p:blipFill>
          <a:blip r:embed="rId4"/>
          <a:stretch>
            <a:fillRect/>
          </a:stretch>
        </p:blipFill>
        <p:spPr>
          <a:xfrm>
            <a:off x="378218" y="682311"/>
            <a:ext cx="12423356" cy="2089023"/>
          </a:xfrm>
          <a:prstGeom prst="rect">
            <a:avLst/>
          </a:prstGeom>
        </p:spPr>
      </p:pic>
      <p:pic>
        <p:nvPicPr>
          <p:cNvPr id="5" name="Picture 4"/>
          <p:cNvPicPr>
            <a:picLocks noChangeAspect="1"/>
          </p:cNvPicPr>
          <p:nvPr/>
        </p:nvPicPr>
        <p:blipFill>
          <a:blip r:embed="rId5"/>
          <a:stretch>
            <a:fillRect/>
          </a:stretch>
        </p:blipFill>
        <p:spPr>
          <a:xfrm>
            <a:off x="253804" y="3104510"/>
            <a:ext cx="7239000" cy="3552825"/>
          </a:xfrm>
          <a:prstGeom prst="rect">
            <a:avLst/>
          </a:prstGeom>
        </p:spPr>
      </p:pic>
    </p:spTree>
    <p:extLst>
      <p:ext uri="{BB962C8B-B14F-4D97-AF65-F5344CB8AC3E}">
        <p14:creationId xmlns:p14="http://schemas.microsoft.com/office/powerpoint/2010/main" val="22889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962" y="266187"/>
            <a:ext cx="10926921" cy="1774648"/>
          </a:xfrm>
          <a:prstGeom prst="rect">
            <a:avLst/>
          </a:prstGeom>
        </p:spPr>
      </p:pic>
    </p:spTree>
    <p:extLst>
      <p:ext uri="{BB962C8B-B14F-4D97-AF65-F5344CB8AC3E}">
        <p14:creationId xmlns:p14="http://schemas.microsoft.com/office/powerpoint/2010/main" val="3207559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962" y="266187"/>
            <a:ext cx="10926921" cy="1774648"/>
          </a:xfrm>
          <a:prstGeom prst="rect">
            <a:avLst/>
          </a:prstGeom>
        </p:spPr>
      </p:pic>
      <p:pic>
        <p:nvPicPr>
          <p:cNvPr id="3" name="Picture 2"/>
          <p:cNvPicPr>
            <a:picLocks noChangeAspect="1"/>
          </p:cNvPicPr>
          <p:nvPr/>
        </p:nvPicPr>
        <p:blipFill>
          <a:blip r:embed="rId3"/>
          <a:stretch>
            <a:fillRect/>
          </a:stretch>
        </p:blipFill>
        <p:spPr>
          <a:xfrm>
            <a:off x="400878" y="915385"/>
            <a:ext cx="8645656" cy="1589275"/>
          </a:xfrm>
          <a:prstGeom prst="rect">
            <a:avLst/>
          </a:prstGeom>
        </p:spPr>
      </p:pic>
    </p:spTree>
    <p:extLst>
      <p:ext uri="{BB962C8B-B14F-4D97-AF65-F5344CB8AC3E}">
        <p14:creationId xmlns:p14="http://schemas.microsoft.com/office/powerpoint/2010/main" val="1737690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Regular Algorithms</a:t>
            </a:r>
            <a:endParaRPr lang="en-GB" dirty="0"/>
          </a:p>
        </p:txBody>
      </p:sp>
    </p:spTree>
    <p:extLst>
      <p:ext uri="{BB962C8B-B14F-4D97-AF65-F5344CB8AC3E}">
        <p14:creationId xmlns:p14="http://schemas.microsoft.com/office/powerpoint/2010/main" val="2729917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150" y="0"/>
            <a:ext cx="7505700" cy="3857625"/>
          </a:xfrm>
          <a:prstGeom prst="rect">
            <a:avLst/>
          </a:prstGeom>
        </p:spPr>
      </p:pic>
      <p:pic>
        <p:nvPicPr>
          <p:cNvPr id="5" name="Picture 4"/>
          <p:cNvPicPr>
            <a:picLocks noChangeAspect="1"/>
          </p:cNvPicPr>
          <p:nvPr/>
        </p:nvPicPr>
        <p:blipFill>
          <a:blip r:embed="rId3"/>
          <a:stretch>
            <a:fillRect/>
          </a:stretch>
        </p:blipFill>
        <p:spPr>
          <a:xfrm>
            <a:off x="7400627" y="1521619"/>
            <a:ext cx="4791373" cy="3907631"/>
          </a:xfrm>
          <a:prstGeom prst="rect">
            <a:avLst/>
          </a:prstGeom>
        </p:spPr>
      </p:pic>
      <p:pic>
        <p:nvPicPr>
          <p:cNvPr id="6" name="Picture 5"/>
          <p:cNvPicPr>
            <a:picLocks noChangeAspect="1"/>
          </p:cNvPicPr>
          <p:nvPr/>
        </p:nvPicPr>
        <p:blipFill>
          <a:blip r:embed="rId4"/>
          <a:stretch>
            <a:fillRect/>
          </a:stretch>
        </p:blipFill>
        <p:spPr>
          <a:xfrm>
            <a:off x="367800" y="5961063"/>
            <a:ext cx="11824200" cy="688181"/>
          </a:xfrm>
          <a:prstGeom prst="rect">
            <a:avLst/>
          </a:prstGeom>
        </p:spPr>
      </p:pic>
    </p:spTree>
    <p:extLst>
      <p:ext uri="{BB962C8B-B14F-4D97-AF65-F5344CB8AC3E}">
        <p14:creationId xmlns:p14="http://schemas.microsoft.com/office/powerpoint/2010/main" val="32958533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161925"/>
            <a:ext cx="7820025" cy="5429250"/>
          </a:xfrm>
          <a:prstGeom prst="rect">
            <a:avLst/>
          </a:prstGeom>
        </p:spPr>
      </p:pic>
      <p:pic>
        <p:nvPicPr>
          <p:cNvPr id="5" name="Picture 4"/>
          <p:cNvPicPr>
            <a:picLocks noChangeAspect="1"/>
          </p:cNvPicPr>
          <p:nvPr/>
        </p:nvPicPr>
        <p:blipFill>
          <a:blip r:embed="rId3"/>
          <a:stretch>
            <a:fillRect/>
          </a:stretch>
        </p:blipFill>
        <p:spPr>
          <a:xfrm>
            <a:off x="838200" y="5548313"/>
            <a:ext cx="8172450" cy="1257300"/>
          </a:xfrm>
          <a:prstGeom prst="rect">
            <a:avLst/>
          </a:prstGeom>
        </p:spPr>
      </p:pic>
    </p:spTree>
    <p:extLst>
      <p:ext uri="{BB962C8B-B14F-4D97-AF65-F5344CB8AC3E}">
        <p14:creationId xmlns:p14="http://schemas.microsoft.com/office/powerpoint/2010/main" val="3563057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150" y="0"/>
            <a:ext cx="7505700" cy="3857625"/>
          </a:xfrm>
          <a:prstGeom prst="rect">
            <a:avLst/>
          </a:prstGeom>
        </p:spPr>
      </p:pic>
      <p:pic>
        <p:nvPicPr>
          <p:cNvPr id="5" name="Picture 4"/>
          <p:cNvPicPr>
            <a:picLocks noChangeAspect="1"/>
          </p:cNvPicPr>
          <p:nvPr/>
        </p:nvPicPr>
        <p:blipFill>
          <a:blip r:embed="rId3"/>
          <a:stretch>
            <a:fillRect/>
          </a:stretch>
        </p:blipFill>
        <p:spPr>
          <a:xfrm>
            <a:off x="7400627" y="1521619"/>
            <a:ext cx="4791373" cy="3907631"/>
          </a:xfrm>
          <a:prstGeom prst="rect">
            <a:avLst/>
          </a:prstGeom>
        </p:spPr>
      </p:pic>
      <p:pic>
        <p:nvPicPr>
          <p:cNvPr id="6" name="Picture 5"/>
          <p:cNvPicPr>
            <a:picLocks noChangeAspect="1"/>
          </p:cNvPicPr>
          <p:nvPr/>
        </p:nvPicPr>
        <p:blipFill>
          <a:blip r:embed="rId4"/>
          <a:stretch>
            <a:fillRect/>
          </a:stretch>
        </p:blipFill>
        <p:spPr>
          <a:xfrm>
            <a:off x="367800" y="5961063"/>
            <a:ext cx="11824200" cy="688181"/>
          </a:xfrm>
          <a:prstGeom prst="rect">
            <a:avLst/>
          </a:prstGeom>
        </p:spPr>
      </p:pic>
    </p:spTree>
    <p:extLst>
      <p:ext uri="{BB962C8B-B14F-4D97-AF65-F5344CB8AC3E}">
        <p14:creationId xmlns:p14="http://schemas.microsoft.com/office/powerpoint/2010/main" val="442306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161925"/>
            <a:ext cx="7820025" cy="5429250"/>
          </a:xfrm>
          <a:prstGeom prst="rect">
            <a:avLst/>
          </a:prstGeom>
        </p:spPr>
      </p:pic>
      <p:pic>
        <p:nvPicPr>
          <p:cNvPr id="5" name="Picture 4"/>
          <p:cNvPicPr>
            <a:picLocks noChangeAspect="1"/>
          </p:cNvPicPr>
          <p:nvPr/>
        </p:nvPicPr>
        <p:blipFill>
          <a:blip r:embed="rId3"/>
          <a:stretch>
            <a:fillRect/>
          </a:stretch>
        </p:blipFill>
        <p:spPr>
          <a:xfrm>
            <a:off x="838200" y="5548313"/>
            <a:ext cx="8172450" cy="1257300"/>
          </a:xfrm>
          <a:prstGeom prst="rect">
            <a:avLst/>
          </a:prstGeom>
        </p:spPr>
      </p:pic>
    </p:spTree>
    <p:extLst>
      <p:ext uri="{BB962C8B-B14F-4D97-AF65-F5344CB8AC3E}">
        <p14:creationId xmlns:p14="http://schemas.microsoft.com/office/powerpoint/2010/main" val="5514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0"/>
            <a:ext cx="7820025" cy="5429250"/>
          </a:xfrm>
          <a:prstGeom prst="rect">
            <a:avLst/>
          </a:prstGeom>
        </p:spPr>
      </p:pic>
      <p:pic>
        <p:nvPicPr>
          <p:cNvPr id="5" name="Picture 4"/>
          <p:cNvPicPr>
            <a:picLocks noChangeAspect="1"/>
          </p:cNvPicPr>
          <p:nvPr/>
        </p:nvPicPr>
        <p:blipFill>
          <a:blip r:embed="rId3"/>
          <a:stretch>
            <a:fillRect/>
          </a:stretch>
        </p:blipFill>
        <p:spPr>
          <a:xfrm>
            <a:off x="838200" y="5548313"/>
            <a:ext cx="8172450" cy="1257300"/>
          </a:xfrm>
          <a:prstGeom prst="rect">
            <a:avLst/>
          </a:prstGeom>
        </p:spPr>
      </p:pic>
      <p:pic>
        <p:nvPicPr>
          <p:cNvPr id="6" name="Picture 5"/>
          <p:cNvPicPr>
            <a:picLocks noChangeAspect="1"/>
          </p:cNvPicPr>
          <p:nvPr/>
        </p:nvPicPr>
        <p:blipFill>
          <a:blip r:embed="rId4"/>
          <a:stretch>
            <a:fillRect/>
          </a:stretch>
        </p:blipFill>
        <p:spPr>
          <a:xfrm>
            <a:off x="9010650" y="2077244"/>
            <a:ext cx="2686050" cy="1609725"/>
          </a:xfrm>
          <a:prstGeom prst="rect">
            <a:avLst/>
          </a:prstGeom>
        </p:spPr>
      </p:pic>
    </p:spTree>
    <p:extLst>
      <p:ext uri="{BB962C8B-B14F-4D97-AF65-F5344CB8AC3E}">
        <p14:creationId xmlns:p14="http://schemas.microsoft.com/office/powerpoint/2010/main" val="3383336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GCSE Computing</a:t>
            </a:r>
            <a:endParaRPr lang="en-GB" dirty="0"/>
          </a:p>
        </p:txBody>
      </p:sp>
      <p:sp>
        <p:nvSpPr>
          <p:cNvPr id="5" name="Subtitle 4"/>
          <p:cNvSpPr>
            <a:spLocks noGrp="1"/>
          </p:cNvSpPr>
          <p:nvPr>
            <p:ph type="subTitle" idx="1"/>
          </p:nvPr>
        </p:nvSpPr>
        <p:spPr/>
        <p:txBody>
          <a:bodyPr/>
          <a:lstStyle/>
          <a:p>
            <a:r>
              <a:rPr lang="en-GB" dirty="0" smtClean="0"/>
              <a:t>Algorithms </a:t>
            </a:r>
            <a:endParaRPr lang="en-GB" dirty="0"/>
          </a:p>
        </p:txBody>
      </p:sp>
    </p:spTree>
    <p:extLst>
      <p:ext uri="{BB962C8B-B14F-4D97-AF65-F5344CB8AC3E}">
        <p14:creationId xmlns:p14="http://schemas.microsoft.com/office/powerpoint/2010/main" val="2890327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7261225" y="484188"/>
            <a:ext cx="4930775" cy="4351337"/>
          </a:xfrm>
          <a:prstGeom prst="rect">
            <a:avLst/>
          </a:prstGeom>
        </p:spPr>
      </p:pic>
      <p:pic>
        <p:nvPicPr>
          <p:cNvPr id="4" name="Picture 3"/>
          <p:cNvPicPr>
            <a:picLocks noChangeAspect="1"/>
          </p:cNvPicPr>
          <p:nvPr/>
        </p:nvPicPr>
        <p:blipFill>
          <a:blip r:embed="rId3"/>
          <a:stretch>
            <a:fillRect/>
          </a:stretch>
        </p:blipFill>
        <p:spPr>
          <a:xfrm>
            <a:off x="0" y="0"/>
            <a:ext cx="12615774" cy="968375"/>
          </a:xfrm>
          <a:prstGeom prst="rect">
            <a:avLst/>
          </a:prstGeom>
        </p:spPr>
      </p:pic>
      <p:pic>
        <p:nvPicPr>
          <p:cNvPr id="6" name="Picture 5"/>
          <p:cNvPicPr>
            <a:picLocks noChangeAspect="1"/>
          </p:cNvPicPr>
          <p:nvPr/>
        </p:nvPicPr>
        <p:blipFill>
          <a:blip r:embed="rId4"/>
          <a:stretch>
            <a:fillRect/>
          </a:stretch>
        </p:blipFill>
        <p:spPr>
          <a:xfrm>
            <a:off x="6403137" y="4835525"/>
            <a:ext cx="5772150" cy="2028825"/>
          </a:xfrm>
          <a:prstGeom prst="rect">
            <a:avLst/>
          </a:prstGeom>
        </p:spPr>
      </p:pic>
    </p:spTree>
    <p:extLst>
      <p:ext uri="{BB962C8B-B14F-4D97-AF65-F5344CB8AC3E}">
        <p14:creationId xmlns:p14="http://schemas.microsoft.com/office/powerpoint/2010/main" val="594938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7261225" y="484188"/>
            <a:ext cx="4930775" cy="4351337"/>
          </a:xfrm>
          <a:prstGeom prst="rect">
            <a:avLst/>
          </a:prstGeom>
        </p:spPr>
      </p:pic>
      <p:pic>
        <p:nvPicPr>
          <p:cNvPr id="4" name="Picture 3"/>
          <p:cNvPicPr>
            <a:picLocks noChangeAspect="1"/>
          </p:cNvPicPr>
          <p:nvPr/>
        </p:nvPicPr>
        <p:blipFill>
          <a:blip r:embed="rId3"/>
          <a:stretch>
            <a:fillRect/>
          </a:stretch>
        </p:blipFill>
        <p:spPr>
          <a:xfrm>
            <a:off x="0" y="0"/>
            <a:ext cx="12615774" cy="968375"/>
          </a:xfrm>
          <a:prstGeom prst="rect">
            <a:avLst/>
          </a:prstGeom>
        </p:spPr>
      </p:pic>
      <p:pic>
        <p:nvPicPr>
          <p:cNvPr id="6" name="Picture 5"/>
          <p:cNvPicPr>
            <a:picLocks noChangeAspect="1"/>
          </p:cNvPicPr>
          <p:nvPr/>
        </p:nvPicPr>
        <p:blipFill>
          <a:blip r:embed="rId4"/>
          <a:stretch>
            <a:fillRect/>
          </a:stretch>
        </p:blipFill>
        <p:spPr>
          <a:xfrm>
            <a:off x="6403137" y="4835525"/>
            <a:ext cx="5772150" cy="2028825"/>
          </a:xfrm>
          <a:prstGeom prst="rect">
            <a:avLst/>
          </a:prstGeom>
        </p:spPr>
      </p:pic>
      <p:pic>
        <p:nvPicPr>
          <p:cNvPr id="10" name="Picture 9"/>
          <p:cNvPicPr>
            <a:picLocks noChangeAspect="1"/>
          </p:cNvPicPr>
          <p:nvPr/>
        </p:nvPicPr>
        <p:blipFill>
          <a:blip r:embed="rId5"/>
          <a:stretch>
            <a:fillRect/>
          </a:stretch>
        </p:blipFill>
        <p:spPr>
          <a:xfrm>
            <a:off x="0" y="2043113"/>
            <a:ext cx="7896225" cy="3514725"/>
          </a:xfrm>
          <a:prstGeom prst="rect">
            <a:avLst/>
          </a:prstGeom>
        </p:spPr>
      </p:pic>
    </p:spTree>
    <p:extLst>
      <p:ext uri="{BB962C8B-B14F-4D97-AF65-F5344CB8AC3E}">
        <p14:creationId xmlns:p14="http://schemas.microsoft.com/office/powerpoint/2010/main" val="1811123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7261225" y="484188"/>
            <a:ext cx="4930775" cy="4351337"/>
          </a:xfrm>
          <a:prstGeom prst="rect">
            <a:avLst/>
          </a:prstGeom>
        </p:spPr>
      </p:pic>
      <p:pic>
        <p:nvPicPr>
          <p:cNvPr id="4" name="Picture 3"/>
          <p:cNvPicPr>
            <a:picLocks noChangeAspect="1"/>
          </p:cNvPicPr>
          <p:nvPr/>
        </p:nvPicPr>
        <p:blipFill>
          <a:blip r:embed="rId3"/>
          <a:stretch>
            <a:fillRect/>
          </a:stretch>
        </p:blipFill>
        <p:spPr>
          <a:xfrm>
            <a:off x="0" y="0"/>
            <a:ext cx="12615774" cy="968375"/>
          </a:xfrm>
          <a:prstGeom prst="rect">
            <a:avLst/>
          </a:prstGeom>
        </p:spPr>
      </p:pic>
      <p:pic>
        <p:nvPicPr>
          <p:cNvPr id="6" name="Picture 5"/>
          <p:cNvPicPr>
            <a:picLocks noChangeAspect="1"/>
          </p:cNvPicPr>
          <p:nvPr/>
        </p:nvPicPr>
        <p:blipFill>
          <a:blip r:embed="rId4"/>
          <a:stretch>
            <a:fillRect/>
          </a:stretch>
        </p:blipFill>
        <p:spPr>
          <a:xfrm>
            <a:off x="6403137" y="4835525"/>
            <a:ext cx="5772150" cy="2028825"/>
          </a:xfrm>
          <a:prstGeom prst="rect">
            <a:avLst/>
          </a:prstGeom>
        </p:spPr>
      </p:pic>
      <p:pic>
        <p:nvPicPr>
          <p:cNvPr id="10" name="Picture 9"/>
          <p:cNvPicPr>
            <a:picLocks noChangeAspect="1"/>
          </p:cNvPicPr>
          <p:nvPr/>
        </p:nvPicPr>
        <p:blipFill>
          <a:blip r:embed="rId5"/>
          <a:stretch>
            <a:fillRect/>
          </a:stretch>
        </p:blipFill>
        <p:spPr>
          <a:xfrm>
            <a:off x="0" y="2043113"/>
            <a:ext cx="7896225" cy="3514725"/>
          </a:xfrm>
          <a:prstGeom prst="rect">
            <a:avLst/>
          </a:prstGeom>
        </p:spPr>
      </p:pic>
      <p:sp>
        <p:nvSpPr>
          <p:cNvPr id="3" name="Rectangle 2"/>
          <p:cNvSpPr/>
          <p:nvPr/>
        </p:nvSpPr>
        <p:spPr>
          <a:xfrm>
            <a:off x="2895600" y="0"/>
            <a:ext cx="8782050" cy="62478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0" i="0" u="none" strike="noStrike" baseline="0" dirty="0" smtClean="0">
                <a:latin typeface="Arial" panose="020B0604020202020204" pitchFamily="34" charset="0"/>
              </a:rPr>
              <a:t>2 username is string</a:t>
            </a:r>
          </a:p>
          <a:p>
            <a:r>
              <a:rPr lang="en-GB" sz="2000" b="0" i="0" u="none" strike="noStrike" baseline="0" dirty="0" smtClean="0">
                <a:latin typeface="Arial" panose="020B0604020202020204" pitchFamily="34" charset="0"/>
              </a:rPr>
              <a:t>3 password is string</a:t>
            </a:r>
          </a:p>
          <a:p>
            <a:r>
              <a:rPr lang="en-GB" sz="2000" b="0" i="0" u="none" strike="noStrike" baseline="0" dirty="0" smtClean="0">
                <a:latin typeface="Arial" panose="020B0604020202020204" pitchFamily="34" charset="0"/>
              </a:rPr>
              <a:t>4 counter is integer</a:t>
            </a:r>
          </a:p>
          <a:p>
            <a:r>
              <a:rPr lang="en-GB" sz="2000" b="0" i="0" u="none" strike="noStrike" baseline="0" dirty="0" smtClean="0">
                <a:latin typeface="Arial" panose="020B0604020202020204" pitchFamily="34" charset="0"/>
              </a:rPr>
              <a:t>5 flag is </a:t>
            </a:r>
            <a:r>
              <a:rPr lang="en-GB" sz="2000" b="0" i="0" u="none" strike="noStrike" baseline="0" dirty="0" err="1" smtClean="0">
                <a:latin typeface="Arial" panose="020B0604020202020204" pitchFamily="34" charset="0"/>
              </a:rPr>
              <a:t>boolean</a:t>
            </a:r>
            <a:endParaRPr lang="en-GB" sz="2000" b="0" i="0" u="none" strike="noStrike" baseline="0" dirty="0" smtClean="0">
              <a:latin typeface="Arial" panose="020B0604020202020204" pitchFamily="34" charset="0"/>
            </a:endParaRPr>
          </a:p>
          <a:p>
            <a:r>
              <a:rPr lang="en-GB" sz="2000" b="0" i="0" u="none" strike="noStrike" baseline="0" dirty="0" smtClean="0">
                <a:latin typeface="Arial" panose="020B0604020202020204" pitchFamily="34" charset="0"/>
              </a:rPr>
              <a:t>6 set flag = false</a:t>
            </a:r>
          </a:p>
          <a:p>
            <a:r>
              <a:rPr lang="en-GB" sz="2000" b="0" i="0" u="none" strike="noStrike" baseline="0" dirty="0" smtClean="0">
                <a:latin typeface="Arial" panose="020B0604020202020204" pitchFamily="34" charset="0"/>
              </a:rPr>
              <a:t>7 set counter = 0</a:t>
            </a:r>
          </a:p>
          <a:p>
            <a:r>
              <a:rPr lang="en-GB" sz="2000" b="0" i="0" u="none" strike="noStrike" baseline="0" dirty="0" smtClean="0">
                <a:latin typeface="Arial" panose="020B0604020202020204" pitchFamily="34" charset="0"/>
              </a:rPr>
              <a:t>8 repeat</a:t>
            </a:r>
          </a:p>
          <a:p>
            <a:r>
              <a:rPr lang="en-GB" sz="2000" b="0" i="0" u="none" strike="noStrike" baseline="0" dirty="0" smtClean="0">
                <a:latin typeface="Arial" panose="020B0604020202020204" pitchFamily="34" charset="0"/>
              </a:rPr>
              <a:t>9 output “Type in username”</a:t>
            </a:r>
          </a:p>
          <a:p>
            <a:r>
              <a:rPr lang="en-GB" sz="2000" b="0" i="0" u="none" strike="noStrike" baseline="0" dirty="0" smtClean="0">
                <a:latin typeface="Arial" panose="020B0604020202020204" pitchFamily="34" charset="0"/>
              </a:rPr>
              <a:t>10 </a:t>
            </a:r>
            <a:r>
              <a:rPr lang="en-GB" sz="2000" b="1" i="0" u="none" strike="noStrike" baseline="0" dirty="0" smtClean="0">
                <a:latin typeface="Arial" panose="020B0604020202020204" pitchFamily="34" charset="0"/>
              </a:rPr>
              <a:t>input username</a:t>
            </a:r>
          </a:p>
          <a:p>
            <a:r>
              <a:rPr lang="en-GB" sz="2000" b="0" i="0" u="none" strike="noStrike" baseline="0" dirty="0" smtClean="0">
                <a:latin typeface="Arial" panose="020B0604020202020204" pitchFamily="34" charset="0"/>
              </a:rPr>
              <a:t>11 </a:t>
            </a:r>
            <a:r>
              <a:rPr lang="en-GB" sz="2000" b="1" i="0" u="none" strike="noStrike" baseline="0" dirty="0" smtClean="0">
                <a:latin typeface="Arial,Bold"/>
              </a:rPr>
              <a:t>output “Type in password”</a:t>
            </a:r>
          </a:p>
          <a:p>
            <a:r>
              <a:rPr lang="en-GB" sz="2000" b="0" i="0" u="none" strike="noStrike" baseline="0" dirty="0" smtClean="0">
                <a:latin typeface="Arial" panose="020B0604020202020204" pitchFamily="34" charset="0"/>
              </a:rPr>
              <a:t>12 input password</a:t>
            </a:r>
          </a:p>
          <a:p>
            <a:r>
              <a:rPr lang="en-GB" sz="2000" b="0" i="0" u="none" strike="noStrike" baseline="0" dirty="0" smtClean="0">
                <a:latin typeface="Arial" panose="020B0604020202020204" pitchFamily="34" charset="0"/>
              </a:rPr>
              <a:t>13 </a:t>
            </a:r>
            <a:r>
              <a:rPr lang="en-GB" sz="1600" b="1" i="0" u="none" strike="noStrike" baseline="0" dirty="0" smtClean="0">
                <a:latin typeface="Arial,Bold"/>
              </a:rPr>
              <a:t>if username = “User1” AND password = “Pass1” then</a:t>
            </a:r>
          </a:p>
          <a:p>
            <a:r>
              <a:rPr lang="en-GB" sz="2000" b="0" i="0" u="none" strike="noStrike" baseline="0" dirty="0" smtClean="0">
                <a:latin typeface="Arial" panose="020B0604020202020204" pitchFamily="34" charset="0"/>
              </a:rPr>
              <a:t>14 output “Username and password correct”</a:t>
            </a:r>
          </a:p>
          <a:p>
            <a:r>
              <a:rPr lang="en-GB" sz="2000" b="0" i="0" u="none" strike="noStrike" baseline="0" dirty="0" smtClean="0">
                <a:latin typeface="Arial" panose="020B0604020202020204" pitchFamily="34" charset="0"/>
              </a:rPr>
              <a:t>15 set flag = true</a:t>
            </a:r>
          </a:p>
          <a:p>
            <a:r>
              <a:rPr lang="en-GB" sz="2000" b="0" i="0" u="none" strike="noStrike" baseline="0" dirty="0" smtClean="0">
                <a:latin typeface="Arial" panose="020B0604020202020204" pitchFamily="34" charset="0"/>
              </a:rPr>
              <a:t>16 else</a:t>
            </a:r>
          </a:p>
          <a:p>
            <a:r>
              <a:rPr lang="en-GB" sz="2000" b="0" i="0" u="none" strike="noStrike" baseline="0" dirty="0" smtClean="0">
                <a:latin typeface="Arial" panose="020B0604020202020204" pitchFamily="34" charset="0"/>
              </a:rPr>
              <a:t>17 output “Username or password incorrect”</a:t>
            </a:r>
          </a:p>
          <a:p>
            <a:r>
              <a:rPr lang="en-GB" sz="2000" b="0" i="0" u="none" strike="noStrike" baseline="0" dirty="0" smtClean="0">
                <a:latin typeface="Arial" panose="020B0604020202020204" pitchFamily="34" charset="0"/>
              </a:rPr>
              <a:t>18 end if</a:t>
            </a:r>
          </a:p>
          <a:p>
            <a:r>
              <a:rPr lang="en-GB" sz="2000" b="0" i="0" u="none" strike="noStrike" baseline="0" dirty="0" smtClean="0">
                <a:latin typeface="Arial" panose="020B0604020202020204" pitchFamily="34" charset="0"/>
              </a:rPr>
              <a:t>19 </a:t>
            </a:r>
            <a:r>
              <a:rPr lang="en-GB" sz="2000" b="1" i="0" u="none" strike="noStrike" baseline="0" dirty="0" smtClean="0">
                <a:latin typeface="Arial" panose="020B0604020202020204" pitchFamily="34" charset="0"/>
              </a:rPr>
              <a:t>set counter = counter + 1</a:t>
            </a:r>
          </a:p>
          <a:p>
            <a:r>
              <a:rPr lang="en-GB" sz="2000" b="0" i="0" u="none" strike="noStrike" baseline="0" dirty="0" smtClean="0">
                <a:latin typeface="Arial" panose="020B0604020202020204" pitchFamily="34" charset="0"/>
              </a:rPr>
              <a:t>20 until counter = 3</a:t>
            </a:r>
          </a:p>
          <a:p>
            <a:r>
              <a:rPr lang="en-GB" sz="2000" b="0" i="0" u="none" strike="noStrike" baseline="0" dirty="0" smtClean="0">
                <a:latin typeface="Arial" panose="020B0604020202020204" pitchFamily="34" charset="0"/>
              </a:rPr>
              <a:t>21 End Subroutine</a:t>
            </a:r>
            <a:endParaRPr lang="en-GB" sz="2000" dirty="0"/>
          </a:p>
        </p:txBody>
      </p:sp>
    </p:spTree>
    <p:extLst>
      <p:ext uri="{BB962C8B-B14F-4D97-AF65-F5344CB8AC3E}">
        <p14:creationId xmlns:p14="http://schemas.microsoft.com/office/powerpoint/2010/main" val="7331692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t="-1" r="65176" b="-1096"/>
          <a:stretch/>
        </p:blipFill>
        <p:spPr>
          <a:xfrm>
            <a:off x="314044" y="2324959"/>
            <a:ext cx="5374062" cy="3406079"/>
          </a:xfrm>
          <a:prstGeom prst="rect">
            <a:avLst/>
          </a:prstGeom>
        </p:spPr>
      </p:pic>
      <p:pic>
        <p:nvPicPr>
          <p:cNvPr id="5" name="Picture 4"/>
          <p:cNvPicPr>
            <a:picLocks noChangeAspect="1"/>
          </p:cNvPicPr>
          <p:nvPr/>
        </p:nvPicPr>
        <p:blipFill>
          <a:blip r:embed="rId3"/>
          <a:stretch>
            <a:fillRect/>
          </a:stretch>
        </p:blipFill>
        <p:spPr>
          <a:xfrm>
            <a:off x="-147614" y="96183"/>
            <a:ext cx="12339614" cy="2324287"/>
          </a:xfrm>
          <a:prstGeom prst="rect">
            <a:avLst/>
          </a:prstGeom>
        </p:spPr>
      </p:pic>
      <p:pic>
        <p:nvPicPr>
          <p:cNvPr id="6" name="Picture 5"/>
          <p:cNvPicPr>
            <a:picLocks noChangeAspect="1"/>
          </p:cNvPicPr>
          <p:nvPr/>
        </p:nvPicPr>
        <p:blipFill>
          <a:blip r:embed="rId4"/>
          <a:stretch>
            <a:fillRect/>
          </a:stretch>
        </p:blipFill>
        <p:spPr>
          <a:xfrm>
            <a:off x="11081077" y="1987404"/>
            <a:ext cx="891149" cy="675113"/>
          </a:xfrm>
          <a:prstGeom prst="rect">
            <a:avLst/>
          </a:prstGeom>
        </p:spPr>
      </p:pic>
      <p:pic>
        <p:nvPicPr>
          <p:cNvPr id="7" name="Picture 6"/>
          <p:cNvPicPr>
            <a:picLocks noChangeAspect="1"/>
          </p:cNvPicPr>
          <p:nvPr/>
        </p:nvPicPr>
        <p:blipFill rotWithShape="1">
          <a:blip r:embed="rId2"/>
          <a:srcRect l="60142" t="2992" r="-237" b="30010"/>
          <a:stretch/>
        </p:blipFill>
        <p:spPr>
          <a:xfrm>
            <a:off x="5925462" y="3223626"/>
            <a:ext cx="5847438" cy="2133268"/>
          </a:xfrm>
          <a:prstGeom prst="rect">
            <a:avLst/>
          </a:prstGeom>
        </p:spPr>
      </p:pic>
    </p:spTree>
    <p:extLst>
      <p:ext uri="{BB962C8B-B14F-4D97-AF65-F5344CB8AC3E}">
        <p14:creationId xmlns:p14="http://schemas.microsoft.com/office/powerpoint/2010/main" val="20566272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26618" y="35157"/>
            <a:ext cx="3165382" cy="6903920"/>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09643" y="35157"/>
            <a:ext cx="10456735" cy="671700"/>
          </a:xfrm>
          <a:prstGeom prst="rect">
            <a:avLst/>
          </a:prstGeom>
        </p:spPr>
      </p:pic>
      <p:pic>
        <p:nvPicPr>
          <p:cNvPr id="6" name="Picture 5"/>
          <p:cNvPicPr>
            <a:picLocks noChangeAspect="1"/>
          </p:cNvPicPr>
          <p:nvPr/>
        </p:nvPicPr>
        <p:blipFill>
          <a:blip r:embed="rId4"/>
          <a:stretch>
            <a:fillRect/>
          </a:stretch>
        </p:blipFill>
        <p:spPr>
          <a:xfrm>
            <a:off x="394534" y="841793"/>
            <a:ext cx="8999350" cy="2143453"/>
          </a:xfrm>
          <a:prstGeom prst="rect">
            <a:avLst/>
          </a:prstGeom>
        </p:spPr>
      </p:pic>
    </p:spTree>
    <p:extLst>
      <p:ext uri="{BB962C8B-B14F-4D97-AF65-F5344CB8AC3E}">
        <p14:creationId xmlns:p14="http://schemas.microsoft.com/office/powerpoint/2010/main" val="12679621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26618" y="35157"/>
            <a:ext cx="3165382" cy="6903920"/>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09643" y="35157"/>
            <a:ext cx="10456735" cy="671700"/>
          </a:xfrm>
          <a:prstGeom prst="rect">
            <a:avLst/>
          </a:prstGeom>
        </p:spPr>
      </p:pic>
      <p:pic>
        <p:nvPicPr>
          <p:cNvPr id="6" name="Picture 5"/>
          <p:cNvPicPr>
            <a:picLocks noChangeAspect="1"/>
          </p:cNvPicPr>
          <p:nvPr/>
        </p:nvPicPr>
        <p:blipFill>
          <a:blip r:embed="rId4"/>
          <a:stretch>
            <a:fillRect/>
          </a:stretch>
        </p:blipFill>
        <p:spPr>
          <a:xfrm>
            <a:off x="394534" y="841793"/>
            <a:ext cx="8999350" cy="2143453"/>
          </a:xfrm>
          <a:prstGeom prst="rect">
            <a:avLst/>
          </a:prstGeom>
        </p:spPr>
      </p:pic>
      <p:pic>
        <p:nvPicPr>
          <p:cNvPr id="7" name="Picture 6"/>
          <p:cNvPicPr>
            <a:picLocks noChangeAspect="1"/>
          </p:cNvPicPr>
          <p:nvPr/>
        </p:nvPicPr>
        <p:blipFill>
          <a:blip r:embed="rId5"/>
          <a:stretch>
            <a:fillRect/>
          </a:stretch>
        </p:blipFill>
        <p:spPr>
          <a:xfrm>
            <a:off x="607078" y="2289361"/>
            <a:ext cx="6438058" cy="1153085"/>
          </a:xfrm>
          <a:prstGeom prst="rect">
            <a:avLst/>
          </a:prstGeom>
        </p:spPr>
      </p:pic>
    </p:spTree>
    <p:extLst>
      <p:ext uri="{BB962C8B-B14F-4D97-AF65-F5344CB8AC3E}">
        <p14:creationId xmlns:p14="http://schemas.microsoft.com/office/powerpoint/2010/main" val="32660068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26618" y="35157"/>
            <a:ext cx="3165382" cy="690392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09643" y="35157"/>
            <a:ext cx="10456735" cy="671700"/>
          </a:xfrm>
          <a:prstGeom prst="rect">
            <a:avLst/>
          </a:prstGeom>
        </p:spPr>
      </p:pic>
      <p:pic>
        <p:nvPicPr>
          <p:cNvPr id="7" name="Picture 6"/>
          <p:cNvPicPr>
            <a:picLocks noChangeAspect="1"/>
          </p:cNvPicPr>
          <p:nvPr/>
        </p:nvPicPr>
        <p:blipFill>
          <a:blip r:embed="rId4"/>
          <a:stretch>
            <a:fillRect/>
          </a:stretch>
        </p:blipFill>
        <p:spPr>
          <a:xfrm>
            <a:off x="365959" y="841794"/>
            <a:ext cx="8515516" cy="3447818"/>
          </a:xfrm>
          <a:prstGeom prst="rect">
            <a:avLst/>
          </a:prstGeom>
        </p:spPr>
      </p:pic>
    </p:spTree>
    <p:extLst>
      <p:ext uri="{BB962C8B-B14F-4D97-AF65-F5344CB8AC3E}">
        <p14:creationId xmlns:p14="http://schemas.microsoft.com/office/powerpoint/2010/main" val="12661913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26618" y="35157"/>
            <a:ext cx="3165382" cy="6903920"/>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09643" y="35157"/>
            <a:ext cx="10456735" cy="671700"/>
          </a:xfrm>
          <a:prstGeom prst="rect">
            <a:avLst/>
          </a:prstGeom>
        </p:spPr>
      </p:pic>
      <p:pic>
        <p:nvPicPr>
          <p:cNvPr id="7" name="Picture 6"/>
          <p:cNvPicPr>
            <a:picLocks noChangeAspect="1"/>
          </p:cNvPicPr>
          <p:nvPr/>
        </p:nvPicPr>
        <p:blipFill>
          <a:blip r:embed="rId4"/>
          <a:stretch>
            <a:fillRect/>
          </a:stretch>
        </p:blipFill>
        <p:spPr>
          <a:xfrm>
            <a:off x="365959" y="841794"/>
            <a:ext cx="8515516" cy="3447818"/>
          </a:xfrm>
          <a:prstGeom prst="rect">
            <a:avLst/>
          </a:prstGeom>
        </p:spPr>
      </p:pic>
      <p:pic>
        <p:nvPicPr>
          <p:cNvPr id="6" name="Picture 5"/>
          <p:cNvPicPr>
            <a:picLocks noChangeAspect="1"/>
          </p:cNvPicPr>
          <p:nvPr/>
        </p:nvPicPr>
        <p:blipFill>
          <a:blip r:embed="rId5"/>
          <a:stretch>
            <a:fillRect/>
          </a:stretch>
        </p:blipFill>
        <p:spPr>
          <a:xfrm>
            <a:off x="1330137" y="3487117"/>
            <a:ext cx="5825519" cy="802495"/>
          </a:xfrm>
          <a:prstGeom prst="rect">
            <a:avLst/>
          </a:prstGeom>
        </p:spPr>
      </p:pic>
    </p:spTree>
    <p:extLst>
      <p:ext uri="{BB962C8B-B14F-4D97-AF65-F5344CB8AC3E}">
        <p14:creationId xmlns:p14="http://schemas.microsoft.com/office/powerpoint/2010/main" val="2617921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26618" y="35157"/>
            <a:ext cx="3165382" cy="6903920"/>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09643" y="35157"/>
            <a:ext cx="10456735" cy="671700"/>
          </a:xfrm>
          <a:prstGeom prst="rect">
            <a:avLst/>
          </a:prstGeom>
        </p:spPr>
      </p:pic>
      <p:pic>
        <p:nvPicPr>
          <p:cNvPr id="6" name="Picture 5"/>
          <p:cNvPicPr>
            <a:picLocks noChangeAspect="1"/>
          </p:cNvPicPr>
          <p:nvPr/>
        </p:nvPicPr>
        <p:blipFill>
          <a:blip r:embed="rId4"/>
          <a:stretch>
            <a:fillRect/>
          </a:stretch>
        </p:blipFill>
        <p:spPr>
          <a:xfrm>
            <a:off x="246108" y="783113"/>
            <a:ext cx="8841225" cy="575039"/>
          </a:xfrm>
          <a:prstGeom prst="rect">
            <a:avLst/>
          </a:prstGeom>
        </p:spPr>
      </p:pic>
      <p:pic>
        <p:nvPicPr>
          <p:cNvPr id="8" name="Picture 7"/>
          <p:cNvPicPr>
            <a:picLocks noChangeAspect="1"/>
          </p:cNvPicPr>
          <p:nvPr/>
        </p:nvPicPr>
        <p:blipFill>
          <a:blip r:embed="rId5"/>
          <a:stretch>
            <a:fillRect/>
          </a:stretch>
        </p:blipFill>
        <p:spPr>
          <a:xfrm>
            <a:off x="8920787" y="1170229"/>
            <a:ext cx="758638" cy="568979"/>
          </a:xfrm>
          <a:prstGeom prst="rect">
            <a:avLst/>
          </a:prstGeom>
        </p:spPr>
      </p:pic>
    </p:spTree>
    <p:extLst>
      <p:ext uri="{BB962C8B-B14F-4D97-AF65-F5344CB8AC3E}">
        <p14:creationId xmlns:p14="http://schemas.microsoft.com/office/powerpoint/2010/main" val="1987268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874145"/>
            <a:ext cx="10115550" cy="3533775"/>
          </a:xfrm>
          <a:prstGeom prst="rect">
            <a:avLst/>
          </a:prstGeom>
        </p:spPr>
      </p:pic>
      <p:pic>
        <p:nvPicPr>
          <p:cNvPr id="5" name="Picture 4"/>
          <p:cNvPicPr>
            <a:picLocks noChangeAspect="1"/>
          </p:cNvPicPr>
          <p:nvPr/>
        </p:nvPicPr>
        <p:blipFill>
          <a:blip r:embed="rId3"/>
          <a:stretch>
            <a:fillRect/>
          </a:stretch>
        </p:blipFill>
        <p:spPr>
          <a:xfrm>
            <a:off x="9026618" y="35157"/>
            <a:ext cx="3165382" cy="690392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109643" y="35157"/>
            <a:ext cx="10456735" cy="671700"/>
          </a:xfrm>
          <a:prstGeom prst="rect">
            <a:avLst/>
          </a:prstGeom>
        </p:spPr>
      </p:pic>
      <p:pic>
        <p:nvPicPr>
          <p:cNvPr id="6" name="Picture 5"/>
          <p:cNvPicPr>
            <a:picLocks noChangeAspect="1"/>
          </p:cNvPicPr>
          <p:nvPr/>
        </p:nvPicPr>
        <p:blipFill>
          <a:blip r:embed="rId5"/>
          <a:stretch>
            <a:fillRect/>
          </a:stretch>
        </p:blipFill>
        <p:spPr>
          <a:xfrm>
            <a:off x="246108" y="783113"/>
            <a:ext cx="8841225" cy="575039"/>
          </a:xfrm>
          <a:prstGeom prst="rect">
            <a:avLst/>
          </a:prstGeom>
        </p:spPr>
      </p:pic>
      <p:pic>
        <p:nvPicPr>
          <p:cNvPr id="8" name="Picture 7"/>
          <p:cNvPicPr>
            <a:picLocks noChangeAspect="1"/>
          </p:cNvPicPr>
          <p:nvPr/>
        </p:nvPicPr>
        <p:blipFill>
          <a:blip r:embed="rId6"/>
          <a:stretch>
            <a:fillRect/>
          </a:stretch>
        </p:blipFill>
        <p:spPr>
          <a:xfrm>
            <a:off x="8920787" y="1170229"/>
            <a:ext cx="758638" cy="568979"/>
          </a:xfrm>
          <a:prstGeom prst="rect">
            <a:avLst/>
          </a:prstGeom>
        </p:spPr>
      </p:pic>
    </p:spTree>
    <p:extLst>
      <p:ext uri="{BB962C8B-B14F-4D97-AF65-F5344CB8AC3E}">
        <p14:creationId xmlns:p14="http://schemas.microsoft.com/office/powerpoint/2010/main" val="419530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47687" y="131949"/>
            <a:ext cx="10277195" cy="6434761"/>
          </a:xfrm>
          <a:prstGeom prst="rect">
            <a:avLst/>
          </a:prstGeom>
        </p:spPr>
      </p:pic>
    </p:spTree>
    <p:extLst>
      <p:ext uri="{BB962C8B-B14F-4D97-AF65-F5344CB8AC3E}">
        <p14:creationId xmlns:p14="http://schemas.microsoft.com/office/powerpoint/2010/main" val="18189334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371" y="0"/>
            <a:ext cx="6219825" cy="6048375"/>
          </a:xfrm>
          <a:prstGeom prst="rect">
            <a:avLst/>
          </a:prstGeom>
        </p:spPr>
      </p:pic>
      <p:pic>
        <p:nvPicPr>
          <p:cNvPr id="3" name="Picture 2"/>
          <p:cNvPicPr>
            <a:picLocks noChangeAspect="1"/>
          </p:cNvPicPr>
          <p:nvPr/>
        </p:nvPicPr>
        <p:blipFill>
          <a:blip r:embed="rId3"/>
          <a:stretch>
            <a:fillRect/>
          </a:stretch>
        </p:blipFill>
        <p:spPr>
          <a:xfrm>
            <a:off x="6189103" y="458139"/>
            <a:ext cx="5848350" cy="2876550"/>
          </a:xfrm>
          <a:prstGeom prst="rect">
            <a:avLst/>
          </a:prstGeom>
        </p:spPr>
      </p:pic>
    </p:spTree>
    <p:extLst>
      <p:ext uri="{BB962C8B-B14F-4D97-AF65-F5344CB8AC3E}">
        <p14:creationId xmlns:p14="http://schemas.microsoft.com/office/powerpoint/2010/main" val="754795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339"/>
            <a:ext cx="7727324" cy="6795661"/>
          </a:xfrm>
          <a:prstGeom prst="rect">
            <a:avLst/>
          </a:prstGeom>
        </p:spPr>
      </p:pic>
    </p:spTree>
    <p:extLst>
      <p:ext uri="{BB962C8B-B14F-4D97-AF65-F5344CB8AC3E}">
        <p14:creationId xmlns:p14="http://schemas.microsoft.com/office/powerpoint/2010/main" val="2056753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339"/>
            <a:ext cx="7727324" cy="6795661"/>
          </a:xfrm>
          <a:prstGeom prst="rect">
            <a:avLst/>
          </a:prstGeom>
        </p:spPr>
      </p:pic>
      <p:pic>
        <p:nvPicPr>
          <p:cNvPr id="3" name="Picture 2"/>
          <p:cNvPicPr>
            <a:picLocks noChangeAspect="1"/>
          </p:cNvPicPr>
          <p:nvPr/>
        </p:nvPicPr>
        <p:blipFill>
          <a:blip r:embed="rId3"/>
          <a:stretch>
            <a:fillRect/>
          </a:stretch>
        </p:blipFill>
        <p:spPr>
          <a:xfrm>
            <a:off x="295341" y="1769772"/>
            <a:ext cx="11205493" cy="5139454"/>
          </a:xfrm>
          <a:prstGeom prst="rect">
            <a:avLst/>
          </a:prstGeom>
        </p:spPr>
      </p:pic>
    </p:spTree>
    <p:extLst>
      <p:ext uri="{BB962C8B-B14F-4D97-AF65-F5344CB8AC3E}">
        <p14:creationId xmlns:p14="http://schemas.microsoft.com/office/powerpoint/2010/main" val="3363572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099"/>
            <a:ext cx="11281893" cy="6916779"/>
          </a:xfrm>
          <a:prstGeom prst="rect">
            <a:avLst/>
          </a:prstGeom>
        </p:spPr>
      </p:pic>
    </p:spTree>
    <p:extLst>
      <p:ext uri="{BB962C8B-B14F-4D97-AF65-F5344CB8AC3E}">
        <p14:creationId xmlns:p14="http://schemas.microsoft.com/office/powerpoint/2010/main" val="1136982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099"/>
            <a:ext cx="11281893" cy="6916779"/>
          </a:xfrm>
          <a:prstGeom prst="rect">
            <a:avLst/>
          </a:prstGeom>
        </p:spPr>
      </p:pic>
      <p:pic>
        <p:nvPicPr>
          <p:cNvPr id="3" name="Picture 2"/>
          <p:cNvPicPr>
            <a:picLocks noChangeAspect="1"/>
          </p:cNvPicPr>
          <p:nvPr/>
        </p:nvPicPr>
        <p:blipFill>
          <a:blip r:embed="rId3"/>
          <a:stretch>
            <a:fillRect/>
          </a:stretch>
        </p:blipFill>
        <p:spPr>
          <a:xfrm>
            <a:off x="1341437" y="2529904"/>
            <a:ext cx="5770563" cy="1798192"/>
          </a:xfrm>
          <a:prstGeom prst="rect">
            <a:avLst/>
          </a:prstGeom>
        </p:spPr>
      </p:pic>
      <p:pic>
        <p:nvPicPr>
          <p:cNvPr id="4" name="Picture 3"/>
          <p:cNvPicPr>
            <a:picLocks noChangeAspect="1"/>
          </p:cNvPicPr>
          <p:nvPr/>
        </p:nvPicPr>
        <p:blipFill>
          <a:blip r:embed="rId4"/>
          <a:stretch>
            <a:fillRect/>
          </a:stretch>
        </p:blipFill>
        <p:spPr>
          <a:xfrm>
            <a:off x="1457324" y="4703762"/>
            <a:ext cx="6508507" cy="2014538"/>
          </a:xfrm>
          <a:prstGeom prst="rect">
            <a:avLst/>
          </a:prstGeom>
        </p:spPr>
      </p:pic>
    </p:spTree>
    <p:extLst>
      <p:ext uri="{BB962C8B-B14F-4D97-AF65-F5344CB8AC3E}">
        <p14:creationId xmlns:p14="http://schemas.microsoft.com/office/powerpoint/2010/main" val="1495857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699633" cy="2628095"/>
          </a:xfrm>
          <a:prstGeom prst="rect">
            <a:avLst/>
          </a:prstGeom>
        </p:spPr>
      </p:pic>
      <p:sp>
        <p:nvSpPr>
          <p:cNvPr id="3" name="TextBox 2"/>
          <p:cNvSpPr txBox="1"/>
          <p:nvPr/>
        </p:nvSpPr>
        <p:spPr>
          <a:xfrm>
            <a:off x="6593983" y="978794"/>
            <a:ext cx="4056845" cy="369332"/>
          </a:xfrm>
          <a:prstGeom prst="rect">
            <a:avLst/>
          </a:prstGeom>
          <a:noFill/>
        </p:spPr>
        <p:txBody>
          <a:bodyPr wrap="square" rtlCol="0">
            <a:spAutoFit/>
          </a:bodyPr>
          <a:lstStyle/>
          <a:p>
            <a:r>
              <a:rPr lang="en-GB" dirty="0" smtClean="0"/>
              <a:t>5 marks</a:t>
            </a:r>
            <a:endParaRPr lang="en-GB" dirty="0"/>
          </a:p>
        </p:txBody>
      </p:sp>
    </p:spTree>
    <p:extLst>
      <p:ext uri="{BB962C8B-B14F-4D97-AF65-F5344CB8AC3E}">
        <p14:creationId xmlns:p14="http://schemas.microsoft.com/office/powerpoint/2010/main" val="20922866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699633" cy="2628095"/>
          </a:xfrm>
          <a:prstGeom prst="rect">
            <a:avLst/>
          </a:prstGeom>
        </p:spPr>
      </p:pic>
      <p:sp>
        <p:nvSpPr>
          <p:cNvPr id="3" name="TextBox 2"/>
          <p:cNvSpPr txBox="1"/>
          <p:nvPr/>
        </p:nvSpPr>
        <p:spPr>
          <a:xfrm>
            <a:off x="6593983" y="978794"/>
            <a:ext cx="4056845" cy="369332"/>
          </a:xfrm>
          <a:prstGeom prst="rect">
            <a:avLst/>
          </a:prstGeom>
          <a:noFill/>
        </p:spPr>
        <p:txBody>
          <a:bodyPr wrap="square" rtlCol="0">
            <a:spAutoFit/>
          </a:bodyPr>
          <a:lstStyle/>
          <a:p>
            <a:r>
              <a:rPr lang="en-GB" dirty="0" smtClean="0"/>
              <a:t>5 marks</a:t>
            </a:r>
            <a:endParaRPr lang="en-GB" dirty="0"/>
          </a:p>
        </p:txBody>
      </p:sp>
      <p:pic>
        <p:nvPicPr>
          <p:cNvPr id="4" name="Picture 3"/>
          <p:cNvPicPr>
            <a:picLocks noChangeAspect="1"/>
          </p:cNvPicPr>
          <p:nvPr/>
        </p:nvPicPr>
        <p:blipFill>
          <a:blip r:embed="rId3"/>
          <a:stretch>
            <a:fillRect/>
          </a:stretch>
        </p:blipFill>
        <p:spPr>
          <a:xfrm>
            <a:off x="257175" y="2628095"/>
            <a:ext cx="5838825" cy="3438525"/>
          </a:xfrm>
          <a:prstGeom prst="rect">
            <a:avLst/>
          </a:prstGeom>
        </p:spPr>
      </p:pic>
    </p:spTree>
    <p:extLst>
      <p:ext uri="{BB962C8B-B14F-4D97-AF65-F5344CB8AC3E}">
        <p14:creationId xmlns:p14="http://schemas.microsoft.com/office/powerpoint/2010/main" val="26334253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699633" cy="2628095"/>
          </a:xfrm>
          <a:prstGeom prst="rect">
            <a:avLst/>
          </a:prstGeom>
        </p:spPr>
      </p:pic>
      <p:sp>
        <p:nvSpPr>
          <p:cNvPr id="3" name="TextBox 2"/>
          <p:cNvSpPr txBox="1"/>
          <p:nvPr/>
        </p:nvSpPr>
        <p:spPr>
          <a:xfrm>
            <a:off x="6593983" y="978794"/>
            <a:ext cx="4056845" cy="369332"/>
          </a:xfrm>
          <a:prstGeom prst="rect">
            <a:avLst/>
          </a:prstGeom>
          <a:noFill/>
        </p:spPr>
        <p:txBody>
          <a:bodyPr wrap="square" rtlCol="0">
            <a:spAutoFit/>
          </a:bodyPr>
          <a:lstStyle/>
          <a:p>
            <a:r>
              <a:rPr lang="en-GB" dirty="0" smtClean="0"/>
              <a:t>5 marks</a:t>
            </a:r>
            <a:endParaRPr lang="en-GB" dirty="0"/>
          </a:p>
        </p:txBody>
      </p:sp>
      <p:pic>
        <p:nvPicPr>
          <p:cNvPr id="4" name="Picture 3"/>
          <p:cNvPicPr>
            <a:picLocks noChangeAspect="1"/>
          </p:cNvPicPr>
          <p:nvPr/>
        </p:nvPicPr>
        <p:blipFill>
          <a:blip r:embed="rId3"/>
          <a:stretch>
            <a:fillRect/>
          </a:stretch>
        </p:blipFill>
        <p:spPr>
          <a:xfrm>
            <a:off x="257175" y="2628095"/>
            <a:ext cx="5838825" cy="3438525"/>
          </a:xfrm>
          <a:prstGeom prst="rect">
            <a:avLst/>
          </a:prstGeom>
        </p:spPr>
      </p:pic>
    </p:spTree>
    <p:extLst>
      <p:ext uri="{BB962C8B-B14F-4D97-AF65-F5344CB8AC3E}">
        <p14:creationId xmlns:p14="http://schemas.microsoft.com/office/powerpoint/2010/main" val="16918340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331" y="-1"/>
            <a:ext cx="11919343" cy="2730321"/>
          </a:xfrm>
          <a:prstGeom prst="rect">
            <a:avLst/>
          </a:prstGeom>
        </p:spPr>
      </p:pic>
      <p:sp>
        <p:nvSpPr>
          <p:cNvPr id="3" name="TextBox 2"/>
          <p:cNvSpPr txBox="1"/>
          <p:nvPr/>
        </p:nvSpPr>
        <p:spPr>
          <a:xfrm>
            <a:off x="7418231" y="901521"/>
            <a:ext cx="3348507" cy="369332"/>
          </a:xfrm>
          <a:prstGeom prst="rect">
            <a:avLst/>
          </a:prstGeom>
          <a:noFill/>
        </p:spPr>
        <p:txBody>
          <a:bodyPr wrap="square" rtlCol="0">
            <a:spAutoFit/>
          </a:bodyPr>
          <a:lstStyle/>
          <a:p>
            <a:r>
              <a:rPr lang="en-GB" dirty="0" smtClean="0"/>
              <a:t>6 marks</a:t>
            </a:r>
            <a:endParaRPr lang="en-GB" dirty="0"/>
          </a:p>
        </p:txBody>
      </p:sp>
    </p:spTree>
    <p:extLst>
      <p:ext uri="{BB962C8B-B14F-4D97-AF65-F5344CB8AC3E}">
        <p14:creationId xmlns:p14="http://schemas.microsoft.com/office/powerpoint/2010/main" val="2961841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331" y="-1"/>
            <a:ext cx="11919343" cy="2730321"/>
          </a:xfrm>
          <a:prstGeom prst="rect">
            <a:avLst/>
          </a:prstGeom>
        </p:spPr>
      </p:pic>
      <p:sp>
        <p:nvSpPr>
          <p:cNvPr id="3" name="TextBox 2"/>
          <p:cNvSpPr txBox="1"/>
          <p:nvPr/>
        </p:nvSpPr>
        <p:spPr>
          <a:xfrm>
            <a:off x="7418231" y="901521"/>
            <a:ext cx="3348507" cy="369332"/>
          </a:xfrm>
          <a:prstGeom prst="rect">
            <a:avLst/>
          </a:prstGeom>
          <a:noFill/>
        </p:spPr>
        <p:txBody>
          <a:bodyPr wrap="square" rtlCol="0">
            <a:spAutoFit/>
          </a:bodyPr>
          <a:lstStyle/>
          <a:p>
            <a:r>
              <a:rPr lang="en-GB" dirty="0" smtClean="0"/>
              <a:t>6 marks</a:t>
            </a:r>
            <a:endParaRPr lang="en-GB" dirty="0"/>
          </a:p>
        </p:txBody>
      </p:sp>
      <p:pic>
        <p:nvPicPr>
          <p:cNvPr id="4" name="Picture 3"/>
          <p:cNvPicPr>
            <a:picLocks noChangeAspect="1"/>
          </p:cNvPicPr>
          <p:nvPr/>
        </p:nvPicPr>
        <p:blipFill>
          <a:blip r:embed="rId3"/>
          <a:stretch>
            <a:fillRect/>
          </a:stretch>
        </p:blipFill>
        <p:spPr>
          <a:xfrm>
            <a:off x="309495" y="2420221"/>
            <a:ext cx="7219950" cy="3743325"/>
          </a:xfrm>
          <a:prstGeom prst="rect">
            <a:avLst/>
          </a:prstGeom>
        </p:spPr>
      </p:pic>
    </p:spTree>
    <p:extLst>
      <p:ext uri="{BB962C8B-B14F-4D97-AF65-F5344CB8AC3E}">
        <p14:creationId xmlns:p14="http://schemas.microsoft.com/office/powerpoint/2010/main" val="283409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439" y="-1"/>
            <a:ext cx="9630110" cy="6770259"/>
          </a:xfrm>
          <a:prstGeom prst="rect">
            <a:avLst/>
          </a:prstGeom>
        </p:spPr>
      </p:pic>
    </p:spTree>
    <p:extLst>
      <p:ext uri="{BB962C8B-B14F-4D97-AF65-F5344CB8AC3E}">
        <p14:creationId xmlns:p14="http://schemas.microsoft.com/office/powerpoint/2010/main" val="29640974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10836"/>
            <a:ext cx="7502873" cy="6636327"/>
          </a:xfrm>
          <a:prstGeom prst="rect">
            <a:avLst/>
          </a:prstGeom>
          <a:noFill/>
          <a:ln w="9525">
            <a:noFill/>
            <a:miter lim="800000"/>
            <a:headEnd/>
            <a:tailEnd/>
          </a:ln>
        </p:spPr>
      </p:pic>
    </p:spTree>
    <p:extLst>
      <p:ext uri="{BB962C8B-B14F-4D97-AF65-F5344CB8AC3E}">
        <p14:creationId xmlns:p14="http://schemas.microsoft.com/office/powerpoint/2010/main" val="40169983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52400"/>
            <a:ext cx="7502873" cy="6636327"/>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304485" y="4293955"/>
            <a:ext cx="6893901" cy="1953490"/>
          </a:xfrm>
          <a:prstGeom prst="rect">
            <a:avLst/>
          </a:prstGeom>
          <a:noFill/>
          <a:ln w="9525">
            <a:noFill/>
            <a:miter lim="800000"/>
            <a:headEnd/>
            <a:tailEnd/>
          </a:ln>
        </p:spPr>
      </p:pic>
    </p:spTree>
    <p:extLst>
      <p:ext uri="{BB962C8B-B14F-4D97-AF65-F5344CB8AC3E}">
        <p14:creationId xmlns:p14="http://schemas.microsoft.com/office/powerpoint/2010/main" val="3847725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9501" y="298738"/>
            <a:ext cx="8824499" cy="3331153"/>
          </a:xfrm>
          <a:prstGeom prst="rect">
            <a:avLst/>
          </a:prstGeom>
          <a:noFill/>
          <a:ln w="9525">
            <a:noFill/>
            <a:miter lim="800000"/>
            <a:headEnd/>
            <a:tailEnd/>
          </a:ln>
        </p:spPr>
      </p:pic>
    </p:spTree>
    <p:extLst>
      <p:ext uri="{BB962C8B-B14F-4D97-AF65-F5344CB8AC3E}">
        <p14:creationId xmlns:p14="http://schemas.microsoft.com/office/powerpoint/2010/main" val="534201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69199" y="97847"/>
            <a:ext cx="8824499" cy="3331153"/>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3648292" y="958563"/>
            <a:ext cx="3315349" cy="884093"/>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369199" y="2901228"/>
            <a:ext cx="8280743" cy="527772"/>
          </a:xfrm>
          <a:prstGeom prst="rect">
            <a:avLst/>
          </a:prstGeom>
          <a:noFill/>
          <a:ln w="9525">
            <a:noFill/>
            <a:miter lim="800000"/>
            <a:headEnd/>
            <a:tailEnd/>
          </a:ln>
        </p:spPr>
      </p:pic>
    </p:spTree>
    <p:extLst>
      <p:ext uri="{BB962C8B-B14F-4D97-AF65-F5344CB8AC3E}">
        <p14:creationId xmlns:p14="http://schemas.microsoft.com/office/powerpoint/2010/main" val="37224682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7356" y="250095"/>
            <a:ext cx="8106208" cy="6357810"/>
          </a:xfrm>
          <a:prstGeom prst="rect">
            <a:avLst/>
          </a:prstGeom>
          <a:noFill/>
          <a:ln w="9525">
            <a:noFill/>
            <a:miter lim="800000"/>
            <a:headEnd/>
            <a:tailEnd/>
          </a:ln>
        </p:spPr>
      </p:pic>
    </p:spTree>
    <p:extLst>
      <p:ext uri="{BB962C8B-B14F-4D97-AF65-F5344CB8AC3E}">
        <p14:creationId xmlns:p14="http://schemas.microsoft.com/office/powerpoint/2010/main" val="12450126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51301" y="363681"/>
            <a:ext cx="8106208" cy="6357810"/>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3380726" y="3113376"/>
            <a:ext cx="4719030" cy="946006"/>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4269474" y="5699849"/>
            <a:ext cx="1452454" cy="1058677"/>
          </a:xfrm>
          <a:prstGeom prst="rect">
            <a:avLst/>
          </a:prstGeom>
          <a:noFill/>
          <a:ln w="9525">
            <a:noFill/>
            <a:miter lim="800000"/>
            <a:headEnd/>
            <a:tailEnd/>
          </a:ln>
        </p:spPr>
      </p:pic>
    </p:spTree>
    <p:extLst>
      <p:ext uri="{BB962C8B-B14F-4D97-AF65-F5344CB8AC3E}">
        <p14:creationId xmlns:p14="http://schemas.microsoft.com/office/powerpoint/2010/main" val="9687468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4163" y="287482"/>
            <a:ext cx="8219210" cy="6506874"/>
          </a:xfrm>
          <a:prstGeom prst="rect">
            <a:avLst/>
          </a:prstGeom>
          <a:noFill/>
          <a:ln w="9525">
            <a:noFill/>
            <a:miter lim="800000"/>
            <a:headEnd/>
            <a:tailEnd/>
          </a:ln>
        </p:spPr>
      </p:pic>
    </p:spTree>
    <p:extLst>
      <p:ext uri="{BB962C8B-B14F-4D97-AF65-F5344CB8AC3E}">
        <p14:creationId xmlns:p14="http://schemas.microsoft.com/office/powerpoint/2010/main" val="29086293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4163" y="287482"/>
            <a:ext cx="8219210" cy="6506874"/>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3821041" y="1458191"/>
            <a:ext cx="2133383" cy="758536"/>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b="3765"/>
          <a:stretch>
            <a:fillRect/>
          </a:stretch>
        </p:blipFill>
        <p:spPr bwMode="auto">
          <a:xfrm>
            <a:off x="2316634" y="3094968"/>
            <a:ext cx="4475559" cy="2557689"/>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t="13081"/>
          <a:stretch>
            <a:fillRect/>
          </a:stretch>
        </p:blipFill>
        <p:spPr bwMode="auto">
          <a:xfrm>
            <a:off x="2918330" y="5805057"/>
            <a:ext cx="3555216" cy="1052945"/>
          </a:xfrm>
          <a:prstGeom prst="rect">
            <a:avLst/>
          </a:prstGeom>
          <a:noFill/>
          <a:ln w="9525">
            <a:noFill/>
            <a:miter lim="800000"/>
            <a:headEnd/>
            <a:tailEnd/>
          </a:ln>
        </p:spPr>
      </p:pic>
    </p:spTree>
    <p:extLst>
      <p:ext uri="{BB962C8B-B14F-4D97-AF65-F5344CB8AC3E}">
        <p14:creationId xmlns:p14="http://schemas.microsoft.com/office/powerpoint/2010/main" val="32605303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51626" y="529506"/>
            <a:ext cx="8998644" cy="1465551"/>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9046694" y="1566000"/>
            <a:ext cx="1119425" cy="678439"/>
          </a:xfrm>
          <a:prstGeom prst="rect">
            <a:avLst/>
          </a:prstGeom>
          <a:noFill/>
          <a:ln w="9525">
            <a:noFill/>
            <a:miter lim="800000"/>
            <a:headEnd/>
            <a:tailEnd/>
          </a:ln>
        </p:spPr>
      </p:pic>
    </p:spTree>
    <p:extLst>
      <p:ext uri="{BB962C8B-B14F-4D97-AF65-F5344CB8AC3E}">
        <p14:creationId xmlns:p14="http://schemas.microsoft.com/office/powerpoint/2010/main" val="24859298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69356" y="2"/>
            <a:ext cx="8998644" cy="1465551"/>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9046694" y="1566000"/>
            <a:ext cx="1119425" cy="678439"/>
          </a:xfrm>
          <a:prstGeom prst="rect">
            <a:avLst/>
          </a:prstGeom>
          <a:noFill/>
          <a:ln w="9525">
            <a:noFill/>
            <a:miter lim="800000"/>
            <a:headEnd/>
            <a:tailEnd/>
          </a:ln>
        </p:spPr>
      </p:pic>
      <p:pic>
        <p:nvPicPr>
          <p:cNvPr id="19458" name="Picture 2"/>
          <p:cNvPicPr>
            <a:picLocks noChangeAspect="1" noChangeArrowheads="1"/>
          </p:cNvPicPr>
          <p:nvPr/>
        </p:nvPicPr>
        <p:blipFill>
          <a:blip r:embed="rId4" cstate="print"/>
          <a:srcRect/>
          <a:stretch>
            <a:fillRect/>
          </a:stretch>
        </p:blipFill>
        <p:spPr bwMode="auto">
          <a:xfrm>
            <a:off x="2098747" y="1331514"/>
            <a:ext cx="3716699" cy="5495209"/>
          </a:xfrm>
          <a:prstGeom prst="rect">
            <a:avLst/>
          </a:prstGeom>
          <a:noFill/>
          <a:ln w="9525">
            <a:noFill/>
            <a:miter lim="800000"/>
            <a:headEnd/>
            <a:tailEnd/>
          </a:ln>
        </p:spPr>
      </p:pic>
      <p:pic>
        <p:nvPicPr>
          <p:cNvPr id="19459" name="Picture 3"/>
          <p:cNvPicPr>
            <a:picLocks noChangeAspect="1" noChangeArrowheads="1"/>
          </p:cNvPicPr>
          <p:nvPr/>
        </p:nvPicPr>
        <p:blipFill>
          <a:blip r:embed="rId5" cstate="print"/>
          <a:srcRect/>
          <a:stretch>
            <a:fillRect/>
          </a:stretch>
        </p:blipFill>
        <p:spPr bwMode="auto">
          <a:xfrm>
            <a:off x="5744984" y="3021157"/>
            <a:ext cx="4641597" cy="608734"/>
          </a:xfrm>
          <a:prstGeom prst="rect">
            <a:avLst/>
          </a:prstGeom>
          <a:noFill/>
          <a:ln w="9525">
            <a:noFill/>
            <a:miter lim="800000"/>
            <a:headEnd/>
            <a:tailEnd/>
          </a:ln>
        </p:spPr>
      </p:pic>
      <p:pic>
        <p:nvPicPr>
          <p:cNvPr id="19460" name="Picture 4"/>
          <p:cNvPicPr>
            <a:picLocks noChangeAspect="1" noChangeArrowheads="1"/>
          </p:cNvPicPr>
          <p:nvPr/>
        </p:nvPicPr>
        <p:blipFill>
          <a:blip r:embed="rId6" cstate="print"/>
          <a:srcRect/>
          <a:stretch>
            <a:fillRect/>
          </a:stretch>
        </p:blipFill>
        <p:spPr bwMode="auto">
          <a:xfrm>
            <a:off x="5780378" y="2214130"/>
            <a:ext cx="4121747" cy="639906"/>
          </a:xfrm>
          <a:prstGeom prst="rect">
            <a:avLst/>
          </a:prstGeom>
          <a:noFill/>
          <a:ln w="9525">
            <a:noFill/>
            <a:miter lim="800000"/>
            <a:headEnd/>
            <a:tailEnd/>
          </a:ln>
        </p:spPr>
      </p:pic>
    </p:spTree>
    <p:extLst>
      <p:ext uri="{BB962C8B-B14F-4D97-AF65-F5344CB8AC3E}">
        <p14:creationId xmlns:p14="http://schemas.microsoft.com/office/powerpoint/2010/main" val="61007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439" y="-1"/>
            <a:ext cx="9630110" cy="6770259"/>
          </a:xfrm>
          <a:prstGeom prst="rect">
            <a:avLst/>
          </a:prstGeom>
        </p:spPr>
      </p:pic>
      <p:pic>
        <p:nvPicPr>
          <p:cNvPr id="3" name="Picture 2"/>
          <p:cNvPicPr>
            <a:picLocks noChangeAspect="1"/>
          </p:cNvPicPr>
          <p:nvPr/>
        </p:nvPicPr>
        <p:blipFill>
          <a:blip r:embed="rId3"/>
          <a:stretch>
            <a:fillRect/>
          </a:stretch>
        </p:blipFill>
        <p:spPr>
          <a:xfrm>
            <a:off x="203714" y="1832922"/>
            <a:ext cx="10189776" cy="3104412"/>
          </a:xfrm>
          <a:prstGeom prst="rect">
            <a:avLst/>
          </a:prstGeom>
        </p:spPr>
      </p:pic>
      <p:sp>
        <p:nvSpPr>
          <p:cNvPr id="4" name="Rectangle 3"/>
          <p:cNvSpPr/>
          <p:nvPr/>
        </p:nvSpPr>
        <p:spPr>
          <a:xfrm>
            <a:off x="914519" y="5030310"/>
            <a:ext cx="8809029" cy="923330"/>
          </a:xfrm>
          <a:prstGeom prst="rect">
            <a:avLst/>
          </a:prstGeom>
        </p:spPr>
        <p:txBody>
          <a:bodyPr wrap="square">
            <a:spAutoFit/>
          </a:bodyPr>
          <a:lstStyle/>
          <a:p>
            <a:r>
              <a:rPr lang="en-GB" dirty="0"/>
              <a:t>it is important on this question that the progression of the insertion sort is show and you have included a commentary showing what has changed from the previous </a:t>
            </a:r>
            <a:r>
              <a:rPr lang="en-GB" dirty="0" smtClean="0"/>
              <a:t>iteration to show where the new data items is going to be placed</a:t>
            </a:r>
            <a:endParaRPr lang="en-GB" dirty="0"/>
          </a:p>
        </p:txBody>
      </p:sp>
    </p:spTree>
    <p:extLst>
      <p:ext uri="{BB962C8B-B14F-4D97-AF65-F5344CB8AC3E}">
        <p14:creationId xmlns:p14="http://schemas.microsoft.com/office/powerpoint/2010/main" val="8517912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27922" y="289214"/>
            <a:ext cx="8953411" cy="148416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9369786" y="1045152"/>
            <a:ext cx="912930" cy="797502"/>
          </a:xfrm>
          <a:prstGeom prst="rect">
            <a:avLst/>
          </a:prstGeom>
          <a:noFill/>
          <a:ln w="9525">
            <a:noFill/>
            <a:miter lim="800000"/>
            <a:headEnd/>
            <a:tailEnd/>
          </a:ln>
        </p:spPr>
      </p:pic>
      <p:pic>
        <p:nvPicPr>
          <p:cNvPr id="4" name="Picture 3"/>
          <p:cNvPicPr/>
          <p:nvPr/>
        </p:nvPicPr>
        <p:blipFill>
          <a:blip r:embed="rId4"/>
          <a:stretch>
            <a:fillRect/>
          </a:stretch>
        </p:blipFill>
        <p:spPr>
          <a:xfrm>
            <a:off x="654469" y="1554989"/>
            <a:ext cx="9828933" cy="2759433"/>
          </a:xfrm>
          <a:prstGeom prst="rect">
            <a:avLst/>
          </a:prstGeom>
        </p:spPr>
      </p:pic>
    </p:spTree>
    <p:extLst>
      <p:ext uri="{BB962C8B-B14F-4D97-AF65-F5344CB8AC3E}">
        <p14:creationId xmlns:p14="http://schemas.microsoft.com/office/powerpoint/2010/main" val="13543726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27922" y="289214"/>
            <a:ext cx="8953411" cy="148416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9369786" y="1045152"/>
            <a:ext cx="912930" cy="797502"/>
          </a:xfrm>
          <a:prstGeom prst="rect">
            <a:avLst/>
          </a:prstGeom>
          <a:noFill/>
          <a:ln w="9525">
            <a:noFill/>
            <a:miter lim="800000"/>
            <a:headEnd/>
            <a:tailEnd/>
          </a:ln>
        </p:spPr>
      </p:pic>
      <p:pic>
        <p:nvPicPr>
          <p:cNvPr id="4" name="Picture 3"/>
          <p:cNvPicPr/>
          <p:nvPr/>
        </p:nvPicPr>
        <p:blipFill>
          <a:blip r:embed="rId4"/>
          <a:stretch>
            <a:fillRect/>
          </a:stretch>
        </p:blipFill>
        <p:spPr>
          <a:xfrm>
            <a:off x="654469" y="1554989"/>
            <a:ext cx="9828933" cy="2759433"/>
          </a:xfrm>
          <a:prstGeom prst="rect">
            <a:avLst/>
          </a:prstGeom>
        </p:spPr>
      </p:pic>
    </p:spTree>
    <p:extLst>
      <p:ext uri="{BB962C8B-B14F-4D97-AF65-F5344CB8AC3E}">
        <p14:creationId xmlns:p14="http://schemas.microsoft.com/office/powerpoint/2010/main" val="7738150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758" y="0"/>
            <a:ext cx="8953411" cy="148416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9369786" y="1045152"/>
            <a:ext cx="912930" cy="797502"/>
          </a:xfrm>
          <a:prstGeom prst="rect">
            <a:avLst/>
          </a:prstGeom>
          <a:noFill/>
          <a:ln w="9525">
            <a:noFill/>
            <a:miter lim="800000"/>
            <a:headEnd/>
            <a:tailEnd/>
          </a:ln>
        </p:spPr>
      </p:pic>
      <p:pic>
        <p:nvPicPr>
          <p:cNvPr id="4" name="Picture 3"/>
          <p:cNvPicPr/>
          <p:nvPr/>
        </p:nvPicPr>
        <p:blipFill>
          <a:blip r:embed="rId4"/>
          <a:stretch>
            <a:fillRect/>
          </a:stretch>
        </p:blipFill>
        <p:spPr>
          <a:xfrm>
            <a:off x="17758" y="1289850"/>
            <a:ext cx="10026864" cy="2617766"/>
          </a:xfrm>
          <a:prstGeom prst="rect">
            <a:avLst/>
          </a:prstGeom>
        </p:spPr>
      </p:pic>
      <p:grpSp>
        <p:nvGrpSpPr>
          <p:cNvPr id="5" name="Group 4"/>
          <p:cNvGrpSpPr/>
          <p:nvPr/>
        </p:nvGrpSpPr>
        <p:grpSpPr>
          <a:xfrm>
            <a:off x="5587780" y="1433089"/>
            <a:ext cx="6227927" cy="5350918"/>
            <a:chOff x="929987" y="-108424"/>
            <a:chExt cx="6228369" cy="5350995"/>
          </a:xfrm>
        </p:grpSpPr>
        <p:pic>
          <p:nvPicPr>
            <p:cNvPr id="6" name="Picture 5"/>
            <p:cNvPicPr>
              <a:picLocks noChangeAspect="1" noChangeArrowheads="1"/>
            </p:cNvPicPr>
            <p:nvPr/>
          </p:nvPicPr>
          <p:blipFill>
            <a:blip r:embed="rId5" cstate="print"/>
            <a:srcRect/>
            <a:stretch>
              <a:fillRect/>
            </a:stretch>
          </p:blipFill>
          <p:spPr bwMode="auto">
            <a:xfrm>
              <a:off x="929987" y="-108424"/>
              <a:ext cx="6096433" cy="1884650"/>
            </a:xfrm>
            <a:prstGeom prst="rect">
              <a:avLst/>
            </a:prstGeom>
            <a:noFill/>
            <a:ln w="9525">
              <a:noFill/>
              <a:miter lim="800000"/>
              <a:headEnd/>
              <a:tailEnd/>
            </a:ln>
          </p:spPr>
        </p:pic>
        <p:pic>
          <p:nvPicPr>
            <p:cNvPr id="7" name="Picture 6"/>
            <p:cNvPicPr>
              <a:picLocks noChangeAspect="1" noChangeArrowheads="1"/>
            </p:cNvPicPr>
            <p:nvPr/>
          </p:nvPicPr>
          <p:blipFill>
            <a:blip r:embed="rId6" cstate="print"/>
            <a:srcRect/>
            <a:stretch>
              <a:fillRect/>
            </a:stretch>
          </p:blipFill>
          <p:spPr bwMode="auto">
            <a:xfrm>
              <a:off x="3854047" y="1919467"/>
              <a:ext cx="3304309" cy="3323104"/>
            </a:xfrm>
            <a:prstGeom prst="rect">
              <a:avLst/>
            </a:prstGeom>
            <a:noFill/>
            <a:ln w="9525">
              <a:noFill/>
              <a:miter lim="800000"/>
              <a:headEnd/>
              <a:tailEnd/>
            </a:ln>
          </p:spPr>
        </p:pic>
      </p:grpSp>
    </p:spTree>
    <p:extLst>
      <p:ext uri="{BB962C8B-B14F-4D97-AF65-F5344CB8AC3E}">
        <p14:creationId xmlns:p14="http://schemas.microsoft.com/office/powerpoint/2010/main" val="10140959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2887"/>
            <a:ext cx="10457645" cy="1380378"/>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2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GB" dirty="0">
                <a:latin typeface="Calibri" panose="020F0502020204030204" pitchFamily="34" charset="0"/>
                <a:ea typeface="Calibri" panose="020F0502020204030204" pitchFamily="34" charset="0"/>
                <a:cs typeface="Times New Roman" panose="02020603050405020304" pitchFamily="18" charset="0"/>
              </a:rPr>
              <a:t>Write an algorithm for which is going to simulate the game of Russian roulette.  The computer will select a random number between 1 and 6.  The user then has to enter 3 guesses if any of the guesses match computer number the game ends and the computer wins else the user wins.  (6)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1589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2887"/>
            <a:ext cx="10457645" cy="1380378"/>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2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GB" dirty="0">
                <a:latin typeface="Calibri" panose="020F0502020204030204" pitchFamily="34" charset="0"/>
                <a:ea typeface="Calibri" panose="020F0502020204030204" pitchFamily="34" charset="0"/>
                <a:cs typeface="Times New Roman" panose="02020603050405020304" pitchFamily="18" charset="0"/>
              </a:rPr>
              <a:t>Write an algorithm for which is going to simulate the game of Russian roulette.  The computer will select a random number between 1 and 6.  The user then has to enter 3 guesses if any of the guesses match computer number the game ends and the computer wins else the user wins.  (6)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4926" y="1543265"/>
            <a:ext cx="6096000" cy="3416320"/>
          </a:xfrm>
          <a:prstGeom prst="rect">
            <a:avLst/>
          </a:prstGeom>
        </p:spPr>
        <p:txBody>
          <a:bodyPr>
            <a:spAutoFit/>
          </a:bodyPr>
          <a:lstStyle/>
          <a:p>
            <a:r>
              <a:rPr lang="en-GB" dirty="0" err="1"/>
              <a:t>ComputerNumber</a:t>
            </a:r>
            <a:r>
              <a:rPr lang="en-GB" dirty="0"/>
              <a:t> := </a:t>
            </a:r>
            <a:r>
              <a:rPr lang="en-GB" dirty="0" err="1"/>
              <a:t>randomNumber</a:t>
            </a:r>
            <a:r>
              <a:rPr lang="en-GB" dirty="0"/>
              <a:t>(1,6)</a:t>
            </a:r>
          </a:p>
          <a:p>
            <a:r>
              <a:rPr lang="en-GB" dirty="0"/>
              <a:t>FOR </a:t>
            </a:r>
            <a:r>
              <a:rPr lang="en-GB" dirty="0" err="1"/>
              <a:t>i</a:t>
            </a:r>
            <a:r>
              <a:rPr lang="en-GB" dirty="0"/>
              <a:t> = 1 TO 3</a:t>
            </a:r>
          </a:p>
          <a:p>
            <a:r>
              <a:rPr lang="en-GB" dirty="0"/>
              <a:t>  INPUT </a:t>
            </a:r>
            <a:r>
              <a:rPr lang="en-GB" dirty="0" err="1"/>
              <a:t>Usernumber</a:t>
            </a:r>
            <a:endParaRPr lang="en-GB" dirty="0"/>
          </a:p>
          <a:p>
            <a:r>
              <a:rPr lang="en-GB" dirty="0"/>
              <a:t>  IF </a:t>
            </a:r>
            <a:r>
              <a:rPr lang="en-GB" dirty="0" err="1"/>
              <a:t>Usernumber</a:t>
            </a:r>
            <a:r>
              <a:rPr lang="en-GB" dirty="0"/>
              <a:t> = </a:t>
            </a:r>
            <a:r>
              <a:rPr lang="en-GB" dirty="0" err="1"/>
              <a:t>computerNumber</a:t>
            </a:r>
            <a:r>
              <a:rPr lang="en-GB" dirty="0"/>
              <a:t> THEN</a:t>
            </a:r>
          </a:p>
          <a:p>
            <a:r>
              <a:rPr lang="en-GB" dirty="0"/>
              <a:t>  OUTPUT “Computer Wins”</a:t>
            </a:r>
          </a:p>
          <a:p>
            <a:r>
              <a:rPr lang="en-GB" dirty="0"/>
              <a:t>    EXIT FOR</a:t>
            </a:r>
          </a:p>
          <a:p>
            <a:r>
              <a:rPr lang="en-GB" dirty="0"/>
              <a:t>  END IF</a:t>
            </a:r>
          </a:p>
          <a:p>
            <a:r>
              <a:rPr lang="en-GB" dirty="0"/>
              <a:t>NEXT I</a:t>
            </a:r>
          </a:p>
          <a:p>
            <a:r>
              <a:rPr lang="en-GB" dirty="0"/>
              <a:t>OUTPUT “User wins”</a:t>
            </a:r>
          </a:p>
          <a:p>
            <a:r>
              <a:rPr lang="en-GB" dirty="0"/>
              <a:t>END</a:t>
            </a:r>
          </a:p>
          <a:p>
            <a:r>
              <a:rPr lang="en-GB" dirty="0"/>
              <a:t/>
            </a:r>
            <a:br>
              <a:rPr lang="en-GB" dirty="0"/>
            </a:b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p:cNvSpPr>
            <a:spLocks noChangeArrowheads="1"/>
          </p:cNvSpPr>
          <p:nvPr/>
        </p:nvSpPr>
        <p:spPr bwMode="auto">
          <a:xfrm>
            <a:off x="5228821" y="365760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BEGIN</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ComputerNumber</a:t>
            </a: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 </a:t>
            </a:r>
            <a:r>
              <a:rPr kumimoji="0" lang="en-US" altLang="en-US" sz="18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randomNumber</a:t>
            </a: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(1,6)</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won=:FALSE</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K:=0</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WHILE K&lt;3 AND won=FALSE</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OUTPUT “Input a number between 1 and 6”</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INPUT </a:t>
            </a:r>
            <a:r>
              <a:rPr kumimoji="0" lang="en-US" altLang="en-US" sz="18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Usernumber</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IF </a:t>
            </a:r>
            <a:r>
              <a:rPr kumimoji="0" lang="en-US" altLang="en-US" sz="18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Usernumber</a:t>
            </a: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 </a:t>
            </a:r>
            <a:r>
              <a:rPr kumimoji="0" lang="en-US" altLang="en-US" sz="18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computerNumber</a:t>
            </a: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THEN</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OUTPUT “Computer Wins”</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won:=TRUE</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END IF</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k:=k+1</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END WHILE</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IF won=FALSE THEN</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OUTPUT “User wins”</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END IF</a:t>
            </a:r>
            <a:endPar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END</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endParaRPr kumimoji="0" lang="en-US" altLang="en-US"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p:txBody>
      </p:sp>
      <p:pic>
        <p:nvPicPr>
          <p:cNvPr id="1028" name="Picture 4" descr="https://ssl.gstatic.com/ui/v1/icons/mail/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226695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353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556" y="0"/>
            <a:ext cx="11234671" cy="3003643"/>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3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 developer is concerned about the security of his office.  He wants to create a programs that asks for a 4 digit code and if the password is correct it unlocks the door.   Draw a flowchart that carries out the 	following steps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Asks the user for a password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Allows the user to enter a guess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Ensures that the number entered is 4 characters in length</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the password is 2001 outputs door opened</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Else outputs wrong password and loops back again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program should give the user 3 attempts to guess the user code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6</a:t>
            </a:r>
            <a:r>
              <a:rPr lang="en-GB" b="1" dirty="0" smtClean="0">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marks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439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556" y="0"/>
            <a:ext cx="11234671" cy="3003643"/>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3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 developer is concerned about the security of his office.  He wants to create a programs that asks for a 4 digit code and if the password is correct it unlocks the door.   Draw a flowchart that carries out the 	following steps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Asks the user for a password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Allows the user to enter a guess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Ensures that the number entered is 4 characters in length</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the password is 2001 outputs door opened</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Else outputs wrong password and loops back again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program should give the user 3 attempts to guess the user code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8 marks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1617" y="2898466"/>
            <a:ext cx="6096000" cy="923330"/>
          </a:xfrm>
          <a:prstGeom prst="rect">
            <a:avLst/>
          </a:prstGeom>
        </p:spPr>
        <p:txBody>
          <a:bodyPr>
            <a:spAutoFit/>
          </a:bodyPr>
          <a:lstStyle/>
          <a:p>
            <a:pPr>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Need to allocate marks also for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checking length of input and for user attempts for user attempts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2"/>
          <a:srcRect t="9302"/>
          <a:stretch/>
        </p:blipFill>
        <p:spPr bwMode="auto">
          <a:xfrm>
            <a:off x="111617" y="3768931"/>
            <a:ext cx="6340698" cy="2683383"/>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671254" y="1201943"/>
            <a:ext cx="3924300" cy="5133975"/>
          </a:xfrm>
          <a:prstGeom prst="rect">
            <a:avLst/>
          </a:prstGeom>
        </p:spPr>
      </p:pic>
    </p:spTree>
    <p:extLst>
      <p:ext uri="{BB962C8B-B14F-4D97-AF65-F5344CB8AC3E}">
        <p14:creationId xmlns:p14="http://schemas.microsoft.com/office/powerpoint/2010/main" val="1372717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186" y="246847"/>
            <a:ext cx="6096000" cy="5355312"/>
          </a:xfrm>
          <a:prstGeom prst="rect">
            <a:avLst/>
          </a:prstGeom>
        </p:spPr>
        <p:txBody>
          <a:bodyPr>
            <a:spAutoFit/>
          </a:bodyPr>
          <a:lstStyle/>
          <a:p>
            <a:r>
              <a:rPr lang="en-GB" dirty="0"/>
              <a:t>Begin</a:t>
            </a:r>
          </a:p>
          <a:p>
            <a:r>
              <a:rPr lang="en-GB" dirty="0"/>
              <a:t>SET DOORPASSWORD TO 2001</a:t>
            </a:r>
          </a:p>
          <a:p>
            <a:r>
              <a:rPr lang="en-GB" dirty="0"/>
              <a:t>SET ATTEMPTS TO 3</a:t>
            </a:r>
          </a:p>
          <a:p>
            <a:r>
              <a:rPr lang="en-GB" dirty="0"/>
              <a:t>SET CORRECT TO FALSE</a:t>
            </a:r>
          </a:p>
          <a:p>
            <a:r>
              <a:rPr lang="en-GB" dirty="0"/>
              <a:t>WHILE CORRECT == FALSE AND ATTEMPTS &gt; 0</a:t>
            </a:r>
          </a:p>
          <a:p>
            <a:r>
              <a:rPr lang="en-GB" dirty="0"/>
              <a:t>	INPUT USERGUESS</a:t>
            </a:r>
          </a:p>
          <a:p>
            <a:r>
              <a:rPr lang="en-GB" dirty="0"/>
              <a:t>	IF LENGTH(USERGUESS) == 4</a:t>
            </a:r>
          </a:p>
          <a:p>
            <a:r>
              <a:rPr lang="en-GB" dirty="0"/>
              <a:t>		IF USERGUESS == DOORGUESS</a:t>
            </a:r>
          </a:p>
          <a:p>
            <a:r>
              <a:rPr lang="en-GB" dirty="0"/>
              <a:t>			OUTPUT SUCCESSFUL </a:t>
            </a:r>
          </a:p>
          <a:p>
            <a:r>
              <a:rPr lang="en-GB" dirty="0"/>
              <a:t>			CORRECT = TRUE</a:t>
            </a:r>
          </a:p>
          <a:p>
            <a:r>
              <a:rPr lang="en-GB" dirty="0"/>
              <a:t>		ELSE</a:t>
            </a:r>
          </a:p>
          <a:p>
            <a:r>
              <a:rPr lang="en-GB" dirty="0"/>
              <a:t>			OUTPUT INVALID PASSWORD </a:t>
            </a:r>
          </a:p>
          <a:p>
            <a:r>
              <a:rPr lang="en-GB" dirty="0"/>
              <a:t>		END IF </a:t>
            </a:r>
          </a:p>
          <a:p>
            <a:r>
              <a:rPr lang="en-GB" dirty="0"/>
              <a:t>	ELSE</a:t>
            </a:r>
          </a:p>
          <a:p>
            <a:r>
              <a:rPr lang="en-GB" dirty="0"/>
              <a:t>		OUTPUT INVALID LENGTH</a:t>
            </a:r>
          </a:p>
          <a:p>
            <a:r>
              <a:rPr lang="en-GB" dirty="0"/>
              <a:t>	END IF </a:t>
            </a:r>
          </a:p>
          <a:p>
            <a:r>
              <a:rPr lang="en-GB" dirty="0"/>
              <a:t>	ATTEMPTS = ATTEMPTS - 1</a:t>
            </a:r>
          </a:p>
          <a:p>
            <a:r>
              <a:rPr lang="en-GB" dirty="0"/>
              <a:t>END WHILE</a:t>
            </a:r>
          </a:p>
          <a:p>
            <a:r>
              <a:rPr lang="en-GB" dirty="0"/>
              <a:t>HALT</a:t>
            </a:r>
          </a:p>
        </p:txBody>
      </p:sp>
    </p:spTree>
    <p:extLst>
      <p:ext uri="{BB962C8B-B14F-4D97-AF65-F5344CB8AC3E}">
        <p14:creationId xmlns:p14="http://schemas.microsoft.com/office/powerpoint/2010/main" val="21455602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6" y="0"/>
            <a:ext cx="11543763" cy="1380378"/>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4</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Produce an algorithm for a program which takes the radius of a circle as input and outputs the circumference of a circle.  The circumference can be calculated by multiplying the diameter by 3.14. The diameter is equal to twice the radius.  All numbers are floats </a:t>
            </a:r>
            <a:r>
              <a:rPr lang="en-GB" dirty="0" smtClean="0">
                <a:latin typeface="Calibri" panose="020F0502020204030204" pitchFamily="34" charset="0"/>
                <a:ea typeface="Calibri" panose="020F0502020204030204" pitchFamily="34" charset="0"/>
                <a:cs typeface="Times New Roman" panose="02020603050405020304" pitchFamily="18" charset="0"/>
              </a:rPr>
              <a:t>(5)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85231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6" y="0"/>
            <a:ext cx="11543763" cy="1380378"/>
          </a:xfrm>
          <a:prstGeom prst="rect">
            <a:avLst/>
          </a:prstGeom>
        </p:spPr>
        <p:txBody>
          <a:bodyPr wrap="square">
            <a:spAutoFit/>
          </a:bodyPr>
          <a:lstStyle/>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Question 4</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Produce an algorithm for a program which takes the radius of a circle as input and outputs the circumference of a circle.  The circumference can be calculated by multiplying the diameter by 3.14. The diameter is equal to twice the radius.  All numbers are floats (7)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11615" y="1357840"/>
            <a:ext cx="11196035" cy="4927050"/>
          </a:xfrm>
          <a:prstGeom prst="rect">
            <a:avLst/>
          </a:prstGeom>
        </p:spPr>
      </p:pic>
    </p:spTree>
    <p:extLst>
      <p:ext uri="{BB962C8B-B14F-4D97-AF65-F5344CB8AC3E}">
        <p14:creationId xmlns:p14="http://schemas.microsoft.com/office/powerpoint/2010/main" val="1272856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2501</Words>
  <Application>Microsoft Office PowerPoint</Application>
  <PresentationFormat>Widescreen</PresentationFormat>
  <Paragraphs>582</Paragraphs>
  <Slides>173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173</vt:i4>
      </vt:variant>
    </vt:vector>
  </HeadingPairs>
  <TitlesOfParts>
    <vt:vector size="181" baseType="lpstr">
      <vt:lpstr>Arial</vt:lpstr>
      <vt:lpstr>Arial,Bold</vt:lpstr>
      <vt:lpstr>Calibri</vt:lpstr>
      <vt:lpstr>Calibri Light</vt:lpstr>
      <vt:lpstr>Courier New</vt:lpstr>
      <vt:lpstr>SymbolMT</vt:lpstr>
      <vt:lpstr>Times New Roman</vt:lpstr>
      <vt:lpstr>Office Theme</vt:lpstr>
      <vt:lpstr>PowerPoint Presentation</vt:lpstr>
      <vt:lpstr>PowerPoint Presentation</vt:lpstr>
      <vt:lpstr>PowerPoint Presentation</vt:lpstr>
      <vt:lpstr>PowerPoint Presentation</vt:lpstr>
      <vt:lpstr>PowerPoint Presentation</vt:lpstr>
      <vt:lpstr>GCSE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Regular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 User</dc:creator>
  <cp:lastModifiedBy>User</cp:lastModifiedBy>
  <cp:revision>47</cp:revision>
  <dcterms:created xsi:type="dcterms:W3CDTF">2017-11-28T18:03:32Z</dcterms:created>
  <dcterms:modified xsi:type="dcterms:W3CDTF">2018-03-15T12:07:35Z</dcterms:modified>
</cp:coreProperties>
</file>