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showGuides="1">
      <p:cViewPr varScale="1">
        <p:scale>
          <a:sx n="85" d="100"/>
          <a:sy n="85" d="100"/>
        </p:scale>
        <p:origin x="9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C9C163-A4FE-4270-BD80-7162FDD35B5E}" type="datetimeFigureOut">
              <a:rPr lang="en-GB" smtClean="0"/>
              <a:t>02/03/2018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C05A5-F7D6-4C1B-B9DC-9DC34380E785}" type="slidenum">
              <a:rPr lang="en-GB" smtClean="0"/>
              <a:t>‹#›</a:t>
            </a:fld>
            <a:endParaRPr lang="en-GB"/>
          </a:p>
        </p:txBody>
      </p:sp>
    </p:spTree>
    <p:extLst>
      <p:ext uri="{BB962C8B-B14F-4D97-AF65-F5344CB8AC3E}">
        <p14:creationId xmlns:p14="http://schemas.microsoft.com/office/powerpoint/2010/main" val="412476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C9C163-A4FE-4270-BD80-7162FDD35B5E}" type="datetimeFigureOut">
              <a:rPr lang="en-GB" smtClean="0"/>
              <a:t>02/03/2018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C05A5-F7D6-4C1B-B9DC-9DC34380E785}" type="slidenum">
              <a:rPr lang="en-GB" smtClean="0"/>
              <a:t>‹#›</a:t>
            </a:fld>
            <a:endParaRPr lang="en-GB"/>
          </a:p>
        </p:txBody>
      </p:sp>
    </p:spTree>
    <p:extLst>
      <p:ext uri="{BB962C8B-B14F-4D97-AF65-F5344CB8AC3E}">
        <p14:creationId xmlns:p14="http://schemas.microsoft.com/office/powerpoint/2010/main" val="117839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C9C163-A4FE-4270-BD80-7162FDD35B5E}" type="datetimeFigureOut">
              <a:rPr lang="en-GB" smtClean="0"/>
              <a:t>02/03/2018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C05A5-F7D6-4C1B-B9DC-9DC34380E785}" type="slidenum">
              <a:rPr lang="en-GB" smtClean="0"/>
              <a:t>‹#›</a:t>
            </a:fld>
            <a:endParaRPr lang="en-GB"/>
          </a:p>
        </p:txBody>
      </p:sp>
    </p:spTree>
    <p:extLst>
      <p:ext uri="{BB962C8B-B14F-4D97-AF65-F5344CB8AC3E}">
        <p14:creationId xmlns:p14="http://schemas.microsoft.com/office/powerpoint/2010/main" val="296402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C9C163-A4FE-4270-BD80-7162FDD35B5E}" type="datetimeFigureOut">
              <a:rPr lang="en-GB" smtClean="0"/>
              <a:t>02/03/2018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C05A5-F7D6-4C1B-B9DC-9DC34380E785}" type="slidenum">
              <a:rPr lang="en-GB" smtClean="0"/>
              <a:t>‹#›</a:t>
            </a:fld>
            <a:endParaRPr lang="en-GB"/>
          </a:p>
        </p:txBody>
      </p:sp>
    </p:spTree>
    <p:extLst>
      <p:ext uri="{BB962C8B-B14F-4D97-AF65-F5344CB8AC3E}">
        <p14:creationId xmlns:p14="http://schemas.microsoft.com/office/powerpoint/2010/main" val="253029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C9C163-A4FE-4270-BD80-7162FDD35B5E}" type="datetimeFigureOut">
              <a:rPr lang="en-GB" smtClean="0"/>
              <a:t>02/03/2018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C05A5-F7D6-4C1B-B9DC-9DC34380E785}" type="slidenum">
              <a:rPr lang="en-GB" smtClean="0"/>
              <a:t>‹#›</a:t>
            </a:fld>
            <a:endParaRPr lang="en-GB"/>
          </a:p>
        </p:txBody>
      </p:sp>
    </p:spTree>
    <p:extLst>
      <p:ext uri="{BB962C8B-B14F-4D97-AF65-F5344CB8AC3E}">
        <p14:creationId xmlns:p14="http://schemas.microsoft.com/office/powerpoint/2010/main" val="240079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C9C163-A4FE-4270-BD80-7162FDD35B5E}" type="datetimeFigureOut">
              <a:rPr lang="en-GB" smtClean="0"/>
              <a:t>02/03/2018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C05A5-F7D6-4C1B-B9DC-9DC34380E785}" type="slidenum">
              <a:rPr lang="en-GB" smtClean="0"/>
              <a:t>‹#›</a:t>
            </a:fld>
            <a:endParaRPr lang="en-GB"/>
          </a:p>
        </p:txBody>
      </p:sp>
    </p:spTree>
    <p:extLst>
      <p:ext uri="{BB962C8B-B14F-4D97-AF65-F5344CB8AC3E}">
        <p14:creationId xmlns:p14="http://schemas.microsoft.com/office/powerpoint/2010/main" val="693419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C9C163-A4FE-4270-BD80-7162FDD35B5E}" type="datetimeFigureOut">
              <a:rPr lang="en-GB" smtClean="0"/>
              <a:t>02/03/2018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7C05A5-F7D6-4C1B-B9DC-9DC34380E785}" type="slidenum">
              <a:rPr lang="en-GB" smtClean="0"/>
              <a:t>‹#›</a:t>
            </a:fld>
            <a:endParaRPr lang="en-GB"/>
          </a:p>
        </p:txBody>
      </p:sp>
    </p:spTree>
    <p:extLst>
      <p:ext uri="{BB962C8B-B14F-4D97-AF65-F5344CB8AC3E}">
        <p14:creationId xmlns:p14="http://schemas.microsoft.com/office/powerpoint/2010/main" val="3950029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C9C163-A4FE-4270-BD80-7162FDD35B5E}" type="datetimeFigureOut">
              <a:rPr lang="en-GB" smtClean="0"/>
              <a:t>02/03/2018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7C05A5-F7D6-4C1B-B9DC-9DC34380E785}" type="slidenum">
              <a:rPr lang="en-GB" smtClean="0"/>
              <a:t>‹#›</a:t>
            </a:fld>
            <a:endParaRPr lang="en-GB"/>
          </a:p>
        </p:txBody>
      </p:sp>
    </p:spTree>
    <p:extLst>
      <p:ext uri="{BB962C8B-B14F-4D97-AF65-F5344CB8AC3E}">
        <p14:creationId xmlns:p14="http://schemas.microsoft.com/office/powerpoint/2010/main" val="241551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9C163-A4FE-4270-BD80-7162FDD35B5E}" type="datetimeFigureOut">
              <a:rPr lang="en-GB" smtClean="0"/>
              <a:t>02/03/2018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7C05A5-F7D6-4C1B-B9DC-9DC34380E785}" type="slidenum">
              <a:rPr lang="en-GB" smtClean="0"/>
              <a:t>‹#›</a:t>
            </a:fld>
            <a:endParaRPr lang="en-GB"/>
          </a:p>
        </p:txBody>
      </p:sp>
    </p:spTree>
    <p:extLst>
      <p:ext uri="{BB962C8B-B14F-4D97-AF65-F5344CB8AC3E}">
        <p14:creationId xmlns:p14="http://schemas.microsoft.com/office/powerpoint/2010/main" val="229750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9C163-A4FE-4270-BD80-7162FDD35B5E}" type="datetimeFigureOut">
              <a:rPr lang="en-GB" smtClean="0"/>
              <a:t>02/03/2018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C05A5-F7D6-4C1B-B9DC-9DC34380E785}" type="slidenum">
              <a:rPr lang="en-GB" smtClean="0"/>
              <a:t>‹#›</a:t>
            </a:fld>
            <a:endParaRPr lang="en-GB"/>
          </a:p>
        </p:txBody>
      </p:sp>
    </p:spTree>
    <p:extLst>
      <p:ext uri="{BB962C8B-B14F-4D97-AF65-F5344CB8AC3E}">
        <p14:creationId xmlns:p14="http://schemas.microsoft.com/office/powerpoint/2010/main" val="1108050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9C163-A4FE-4270-BD80-7162FDD35B5E}" type="datetimeFigureOut">
              <a:rPr lang="en-GB" smtClean="0"/>
              <a:t>02/03/2018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C05A5-F7D6-4C1B-B9DC-9DC34380E785}" type="slidenum">
              <a:rPr lang="en-GB" smtClean="0"/>
              <a:t>‹#›</a:t>
            </a:fld>
            <a:endParaRPr lang="en-GB"/>
          </a:p>
        </p:txBody>
      </p:sp>
    </p:spTree>
    <p:extLst>
      <p:ext uri="{BB962C8B-B14F-4D97-AF65-F5344CB8AC3E}">
        <p14:creationId xmlns:p14="http://schemas.microsoft.com/office/powerpoint/2010/main" val="42424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9C163-A4FE-4270-BD80-7162FDD35B5E}" type="datetimeFigureOut">
              <a:rPr lang="en-GB" smtClean="0"/>
              <a:t>02/03/2018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C05A5-F7D6-4C1B-B9DC-9DC34380E785}" type="slidenum">
              <a:rPr lang="en-GB" smtClean="0"/>
              <a:t>‹#›</a:t>
            </a:fld>
            <a:endParaRPr lang="en-GB"/>
          </a:p>
        </p:txBody>
      </p:sp>
    </p:spTree>
    <p:extLst>
      <p:ext uri="{BB962C8B-B14F-4D97-AF65-F5344CB8AC3E}">
        <p14:creationId xmlns:p14="http://schemas.microsoft.com/office/powerpoint/2010/main" val="1742885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11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12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 Id="rId4" Type="http://schemas.openxmlformats.org/officeDocument/2006/relationships/image" Target="../media/image127.png"/></Relationships>
</file>

<file path=ppt/slides/_rels/slide147.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Networking Questions</a:t>
            </a:r>
            <a:endParaRPr lang="en-GB" dirty="0"/>
          </a:p>
        </p:txBody>
      </p:sp>
      <p:sp>
        <p:nvSpPr>
          <p:cNvPr id="3" name="Subtitle 2"/>
          <p:cNvSpPr>
            <a:spLocks noGrp="1"/>
          </p:cNvSpPr>
          <p:nvPr>
            <p:ph type="subTitle" idx="1"/>
          </p:nvPr>
        </p:nvSpPr>
        <p:spPr/>
        <p:txBody>
          <a:bodyPr/>
          <a:lstStyle/>
          <a:p>
            <a:r>
              <a:rPr lang="en-GB" dirty="0" smtClean="0"/>
              <a:t>Revision</a:t>
            </a:r>
            <a:endParaRPr lang="en-GB" dirty="0"/>
          </a:p>
        </p:txBody>
      </p:sp>
    </p:spTree>
    <p:extLst>
      <p:ext uri="{BB962C8B-B14F-4D97-AF65-F5344CB8AC3E}">
        <p14:creationId xmlns:p14="http://schemas.microsoft.com/office/powerpoint/2010/main" val="1023068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7" y="330044"/>
            <a:ext cx="10515600" cy="1325563"/>
          </a:xfrm>
        </p:spPr>
        <p:txBody>
          <a:bodyPr/>
          <a:lstStyle/>
          <a:p>
            <a:r>
              <a:rPr lang="en-GB" dirty="0" smtClean="0"/>
              <a:t>Past Paper Questions</a:t>
            </a:r>
            <a:endParaRPr lang="en-GB" dirty="0"/>
          </a:p>
        </p:txBody>
      </p:sp>
      <p:sp>
        <p:nvSpPr>
          <p:cNvPr id="3" name="Rectangle 2"/>
          <p:cNvSpPr/>
          <p:nvPr/>
        </p:nvSpPr>
        <p:spPr>
          <a:xfrm>
            <a:off x="645017" y="1175533"/>
            <a:ext cx="9560417" cy="1200329"/>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451 2 110</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2) (a) When data is transmitted between machines on a network, the data can be sent using either packet switching or circuit switching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t>
            </a:r>
            <a:r>
              <a:rPr lang="en-GB" dirty="0" err="1">
                <a:latin typeface="Calibri" panose="020F0502020204030204" pitchFamily="34" charset="0"/>
                <a:ea typeface="Calibri" panose="020F0502020204030204" pitchFamily="34" charset="0"/>
                <a:cs typeface="Times New Roman" panose="02020603050405020304" pitchFamily="18" charset="0"/>
              </a:rPr>
              <a:t>i</a:t>
            </a:r>
            <a:r>
              <a:rPr lang="en-GB" dirty="0">
                <a:latin typeface="Calibri" panose="020F0502020204030204" pitchFamily="34" charset="0"/>
                <a:ea typeface="Calibri" panose="020F0502020204030204" pitchFamily="34" charset="0"/>
                <a:cs typeface="Times New Roman" panose="02020603050405020304" pitchFamily="18" charset="0"/>
              </a:rPr>
              <a:t>) Describe what is meant by packet switching (2)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05349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93" y="0"/>
            <a:ext cx="12744401" cy="6555346"/>
          </a:xfrm>
          <a:prstGeom prst="rect">
            <a:avLst/>
          </a:prstGeom>
        </p:spPr>
      </p:pic>
      <p:pic>
        <p:nvPicPr>
          <p:cNvPr id="3" name="Picture 2"/>
          <p:cNvPicPr>
            <a:picLocks noChangeAspect="1"/>
          </p:cNvPicPr>
          <p:nvPr/>
        </p:nvPicPr>
        <p:blipFill>
          <a:blip r:embed="rId3"/>
          <a:stretch>
            <a:fillRect/>
          </a:stretch>
        </p:blipFill>
        <p:spPr>
          <a:xfrm>
            <a:off x="4293" y="2574231"/>
            <a:ext cx="12745086" cy="3633385"/>
          </a:xfrm>
          <a:prstGeom prst="rect">
            <a:avLst/>
          </a:prstGeom>
        </p:spPr>
      </p:pic>
    </p:spTree>
    <p:extLst>
      <p:ext uri="{BB962C8B-B14F-4D97-AF65-F5344CB8AC3E}">
        <p14:creationId xmlns:p14="http://schemas.microsoft.com/office/powerpoint/2010/main" val="26364394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0511"/>
            <a:ext cx="13052216" cy="3358300"/>
          </a:xfrm>
          <a:prstGeom prst="rect">
            <a:avLst/>
          </a:prstGeom>
        </p:spPr>
      </p:pic>
    </p:spTree>
    <p:extLst>
      <p:ext uri="{BB962C8B-B14F-4D97-AF65-F5344CB8AC3E}">
        <p14:creationId xmlns:p14="http://schemas.microsoft.com/office/powerpoint/2010/main" val="19406330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0511"/>
            <a:ext cx="13052216" cy="3358300"/>
          </a:xfrm>
          <a:prstGeom prst="rect">
            <a:avLst/>
          </a:prstGeom>
        </p:spPr>
      </p:pic>
      <p:pic>
        <p:nvPicPr>
          <p:cNvPr id="3" name="Picture 2"/>
          <p:cNvPicPr>
            <a:picLocks noChangeAspect="1"/>
          </p:cNvPicPr>
          <p:nvPr/>
        </p:nvPicPr>
        <p:blipFill>
          <a:blip r:embed="rId3"/>
          <a:stretch>
            <a:fillRect/>
          </a:stretch>
        </p:blipFill>
        <p:spPr>
          <a:xfrm>
            <a:off x="77683" y="859060"/>
            <a:ext cx="12265020" cy="1884139"/>
          </a:xfrm>
          <a:prstGeom prst="rect">
            <a:avLst/>
          </a:prstGeom>
        </p:spPr>
      </p:pic>
    </p:spTree>
    <p:extLst>
      <p:ext uri="{BB962C8B-B14F-4D97-AF65-F5344CB8AC3E}">
        <p14:creationId xmlns:p14="http://schemas.microsoft.com/office/powerpoint/2010/main" val="40628879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02225"/>
            <a:ext cx="12943843" cy="5783419"/>
          </a:xfrm>
          <a:prstGeom prst="rect">
            <a:avLst/>
          </a:prstGeom>
        </p:spPr>
      </p:pic>
    </p:spTree>
    <p:extLst>
      <p:ext uri="{BB962C8B-B14F-4D97-AF65-F5344CB8AC3E}">
        <p14:creationId xmlns:p14="http://schemas.microsoft.com/office/powerpoint/2010/main" val="34182344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02225"/>
            <a:ext cx="12943843" cy="5783419"/>
          </a:xfrm>
          <a:prstGeom prst="rect">
            <a:avLst/>
          </a:prstGeom>
        </p:spPr>
      </p:pic>
      <p:pic>
        <p:nvPicPr>
          <p:cNvPr id="3" name="Picture 2"/>
          <p:cNvPicPr>
            <a:picLocks noChangeAspect="1"/>
          </p:cNvPicPr>
          <p:nvPr/>
        </p:nvPicPr>
        <p:blipFill>
          <a:blip r:embed="rId3"/>
          <a:stretch>
            <a:fillRect/>
          </a:stretch>
        </p:blipFill>
        <p:spPr>
          <a:xfrm>
            <a:off x="13969" y="1532921"/>
            <a:ext cx="13270635" cy="2446651"/>
          </a:xfrm>
          <a:prstGeom prst="rect">
            <a:avLst/>
          </a:prstGeom>
        </p:spPr>
      </p:pic>
    </p:spTree>
    <p:extLst>
      <p:ext uri="{BB962C8B-B14F-4D97-AF65-F5344CB8AC3E}">
        <p14:creationId xmlns:p14="http://schemas.microsoft.com/office/powerpoint/2010/main" val="17672480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07" y="166084"/>
            <a:ext cx="7757106" cy="6331476"/>
          </a:xfrm>
          <a:prstGeom prst="rect">
            <a:avLst/>
          </a:prstGeom>
        </p:spPr>
      </p:pic>
    </p:spTree>
    <p:extLst>
      <p:ext uri="{BB962C8B-B14F-4D97-AF65-F5344CB8AC3E}">
        <p14:creationId xmlns:p14="http://schemas.microsoft.com/office/powerpoint/2010/main" val="39535377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07" y="166084"/>
            <a:ext cx="7757106" cy="6331476"/>
          </a:xfrm>
          <a:prstGeom prst="rect">
            <a:avLst/>
          </a:prstGeom>
        </p:spPr>
      </p:pic>
      <p:pic>
        <p:nvPicPr>
          <p:cNvPr id="3" name="Picture 2"/>
          <p:cNvPicPr>
            <a:picLocks noChangeAspect="1"/>
          </p:cNvPicPr>
          <p:nvPr/>
        </p:nvPicPr>
        <p:blipFill>
          <a:blip r:embed="rId3"/>
          <a:stretch>
            <a:fillRect/>
          </a:stretch>
        </p:blipFill>
        <p:spPr>
          <a:xfrm>
            <a:off x="99007" y="1264897"/>
            <a:ext cx="11584530" cy="3680590"/>
          </a:xfrm>
          <a:prstGeom prst="rect">
            <a:avLst/>
          </a:prstGeom>
        </p:spPr>
      </p:pic>
    </p:spTree>
    <p:extLst>
      <p:ext uri="{BB962C8B-B14F-4D97-AF65-F5344CB8AC3E}">
        <p14:creationId xmlns:p14="http://schemas.microsoft.com/office/powerpoint/2010/main" val="41201582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67" y="102024"/>
            <a:ext cx="11667297" cy="6221503"/>
          </a:xfrm>
          <a:prstGeom prst="rect">
            <a:avLst/>
          </a:prstGeom>
        </p:spPr>
      </p:pic>
    </p:spTree>
    <p:extLst>
      <p:ext uri="{BB962C8B-B14F-4D97-AF65-F5344CB8AC3E}">
        <p14:creationId xmlns:p14="http://schemas.microsoft.com/office/powerpoint/2010/main" val="10928842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67" y="102024"/>
            <a:ext cx="11667297" cy="6221503"/>
          </a:xfrm>
          <a:prstGeom prst="rect">
            <a:avLst/>
          </a:prstGeom>
        </p:spPr>
      </p:pic>
      <p:pic>
        <p:nvPicPr>
          <p:cNvPr id="3" name="Picture 2"/>
          <p:cNvPicPr>
            <a:picLocks noChangeAspect="1"/>
          </p:cNvPicPr>
          <p:nvPr/>
        </p:nvPicPr>
        <p:blipFill>
          <a:blip r:embed="rId3"/>
          <a:stretch>
            <a:fillRect/>
          </a:stretch>
        </p:blipFill>
        <p:spPr>
          <a:xfrm>
            <a:off x="0" y="1679250"/>
            <a:ext cx="12818082" cy="3021539"/>
          </a:xfrm>
          <a:prstGeom prst="rect">
            <a:avLst/>
          </a:prstGeom>
        </p:spPr>
      </p:pic>
    </p:spTree>
    <p:extLst>
      <p:ext uri="{BB962C8B-B14F-4D97-AF65-F5344CB8AC3E}">
        <p14:creationId xmlns:p14="http://schemas.microsoft.com/office/powerpoint/2010/main" val="12684980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3371"/>
            <a:ext cx="12423307" cy="6268791"/>
          </a:xfrm>
          <a:prstGeom prst="rect">
            <a:avLst/>
          </a:prstGeom>
        </p:spPr>
      </p:pic>
    </p:spTree>
    <p:extLst>
      <p:ext uri="{BB962C8B-B14F-4D97-AF65-F5344CB8AC3E}">
        <p14:creationId xmlns:p14="http://schemas.microsoft.com/office/powerpoint/2010/main" val="384924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7" y="330044"/>
            <a:ext cx="10515600" cy="1325563"/>
          </a:xfrm>
        </p:spPr>
        <p:txBody>
          <a:bodyPr/>
          <a:lstStyle/>
          <a:p>
            <a:r>
              <a:rPr lang="en-GB" dirty="0" smtClean="0"/>
              <a:t>Past Paper Questions</a:t>
            </a:r>
            <a:endParaRPr lang="en-GB" dirty="0"/>
          </a:p>
        </p:txBody>
      </p:sp>
      <p:sp>
        <p:nvSpPr>
          <p:cNvPr id="3" name="Rectangle 2"/>
          <p:cNvSpPr/>
          <p:nvPr/>
        </p:nvSpPr>
        <p:spPr>
          <a:xfrm>
            <a:off x="645017" y="1175533"/>
            <a:ext cx="9560417" cy="1200329"/>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451 2 110</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2) (a) When data is transmitted between machines on a network, the data can be sent using either packet switching or circuit switching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t>
            </a:r>
            <a:r>
              <a:rPr lang="en-GB" dirty="0" err="1">
                <a:latin typeface="Calibri" panose="020F0502020204030204" pitchFamily="34" charset="0"/>
                <a:ea typeface="Calibri" panose="020F0502020204030204" pitchFamily="34" charset="0"/>
                <a:cs typeface="Times New Roman" panose="02020603050405020304" pitchFamily="18" charset="0"/>
              </a:rPr>
              <a:t>i</a:t>
            </a:r>
            <a:r>
              <a:rPr lang="en-GB" dirty="0">
                <a:latin typeface="Calibri" panose="020F0502020204030204" pitchFamily="34" charset="0"/>
                <a:ea typeface="Calibri" panose="020F0502020204030204" pitchFamily="34" charset="0"/>
                <a:cs typeface="Times New Roman" panose="02020603050405020304" pitchFamily="18" charset="0"/>
              </a:rPr>
              <a:t>) Describe what is meant by packet switching (2)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81318" y="2375862"/>
            <a:ext cx="9045262" cy="1200329"/>
          </a:xfrm>
          <a:prstGeom prst="rect">
            <a:avLst/>
          </a:prstGeom>
        </p:spPr>
        <p:txBody>
          <a:bodyPr wrap="square">
            <a:spAutoFit/>
          </a:bodyPr>
          <a:lstStyle/>
          <a:p>
            <a:pPr>
              <a:spcAft>
                <a:spcPts val="0"/>
              </a:spcAf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Packets sent onto network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Find their own routes to destination/use different routes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Packets must be reordered at destination/arrives in wrong order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Packets have identity on label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24717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3371"/>
            <a:ext cx="12423307" cy="6268791"/>
          </a:xfrm>
          <a:prstGeom prst="rect">
            <a:avLst/>
          </a:prstGeom>
        </p:spPr>
      </p:pic>
      <p:pic>
        <p:nvPicPr>
          <p:cNvPr id="3" name="Picture 2"/>
          <p:cNvPicPr>
            <a:picLocks noChangeAspect="1"/>
          </p:cNvPicPr>
          <p:nvPr/>
        </p:nvPicPr>
        <p:blipFill>
          <a:blip r:embed="rId3"/>
          <a:stretch>
            <a:fillRect/>
          </a:stretch>
        </p:blipFill>
        <p:spPr>
          <a:xfrm>
            <a:off x="0" y="1684114"/>
            <a:ext cx="11502692" cy="2102275"/>
          </a:xfrm>
          <a:prstGeom prst="rect">
            <a:avLst/>
          </a:prstGeom>
        </p:spPr>
      </p:pic>
    </p:spTree>
    <p:extLst>
      <p:ext uri="{BB962C8B-B14F-4D97-AF65-F5344CB8AC3E}">
        <p14:creationId xmlns:p14="http://schemas.microsoft.com/office/powerpoint/2010/main" val="35919103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985956" cy="6873628"/>
          </a:xfrm>
          <a:prstGeom prst="rect">
            <a:avLst/>
          </a:prstGeom>
        </p:spPr>
      </p:pic>
      <p:pic>
        <p:nvPicPr>
          <p:cNvPr id="3" name="Picture 2"/>
          <p:cNvPicPr>
            <a:picLocks noChangeAspect="1"/>
          </p:cNvPicPr>
          <p:nvPr/>
        </p:nvPicPr>
        <p:blipFill>
          <a:blip r:embed="rId3"/>
          <a:stretch>
            <a:fillRect/>
          </a:stretch>
        </p:blipFill>
        <p:spPr>
          <a:xfrm>
            <a:off x="660576" y="1014289"/>
            <a:ext cx="5514446" cy="5574256"/>
          </a:xfrm>
          <a:prstGeom prst="rect">
            <a:avLst/>
          </a:prstGeom>
        </p:spPr>
      </p:pic>
    </p:spTree>
    <p:extLst>
      <p:ext uri="{BB962C8B-B14F-4D97-AF65-F5344CB8AC3E}">
        <p14:creationId xmlns:p14="http://schemas.microsoft.com/office/powerpoint/2010/main" val="6171906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038" y="53622"/>
            <a:ext cx="8827205" cy="6760518"/>
          </a:xfrm>
          <a:prstGeom prst="rect">
            <a:avLst/>
          </a:prstGeom>
        </p:spPr>
      </p:pic>
    </p:spTree>
    <p:extLst>
      <p:ext uri="{BB962C8B-B14F-4D97-AF65-F5344CB8AC3E}">
        <p14:creationId xmlns:p14="http://schemas.microsoft.com/office/powerpoint/2010/main" val="35863650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113" y="89782"/>
            <a:ext cx="11432098" cy="5927196"/>
          </a:xfrm>
          <a:prstGeom prst="rect">
            <a:avLst/>
          </a:prstGeom>
        </p:spPr>
      </p:pic>
    </p:spTree>
    <p:extLst>
      <p:ext uri="{BB962C8B-B14F-4D97-AF65-F5344CB8AC3E}">
        <p14:creationId xmlns:p14="http://schemas.microsoft.com/office/powerpoint/2010/main" val="31199953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2031" y="254528"/>
            <a:ext cx="10417880" cy="5939545"/>
          </a:xfrm>
          <a:prstGeom prst="rect">
            <a:avLst/>
          </a:prstGeom>
        </p:spPr>
      </p:pic>
    </p:spTree>
    <p:extLst>
      <p:ext uri="{BB962C8B-B14F-4D97-AF65-F5344CB8AC3E}">
        <p14:creationId xmlns:p14="http://schemas.microsoft.com/office/powerpoint/2010/main" val="11154730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113" y="89782"/>
            <a:ext cx="11432098" cy="5927196"/>
          </a:xfrm>
          <a:prstGeom prst="rect">
            <a:avLst/>
          </a:prstGeom>
        </p:spPr>
      </p:pic>
    </p:spTree>
    <p:extLst>
      <p:ext uri="{BB962C8B-B14F-4D97-AF65-F5344CB8AC3E}">
        <p14:creationId xmlns:p14="http://schemas.microsoft.com/office/powerpoint/2010/main" val="26260225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113" y="89782"/>
            <a:ext cx="11432098" cy="5927196"/>
          </a:xfrm>
          <a:prstGeom prst="rect">
            <a:avLst/>
          </a:prstGeom>
        </p:spPr>
      </p:pic>
      <p:pic>
        <p:nvPicPr>
          <p:cNvPr id="3" name="Picture 2"/>
          <p:cNvPicPr>
            <a:picLocks noChangeAspect="1"/>
          </p:cNvPicPr>
          <p:nvPr/>
        </p:nvPicPr>
        <p:blipFill rotWithShape="1">
          <a:blip r:embed="rId3"/>
          <a:srcRect r="48703" b="327"/>
          <a:stretch/>
        </p:blipFill>
        <p:spPr>
          <a:xfrm>
            <a:off x="262113" y="4678187"/>
            <a:ext cx="8481520" cy="1011413"/>
          </a:xfrm>
          <a:prstGeom prst="rect">
            <a:avLst/>
          </a:prstGeom>
        </p:spPr>
      </p:pic>
    </p:spTree>
    <p:extLst>
      <p:ext uri="{BB962C8B-B14F-4D97-AF65-F5344CB8AC3E}">
        <p14:creationId xmlns:p14="http://schemas.microsoft.com/office/powerpoint/2010/main" val="39950335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920" y="-1"/>
            <a:ext cx="11218227" cy="6739467"/>
          </a:xfrm>
          <a:prstGeom prst="rect">
            <a:avLst/>
          </a:prstGeom>
        </p:spPr>
      </p:pic>
    </p:spTree>
    <p:extLst>
      <p:ext uri="{BB962C8B-B14F-4D97-AF65-F5344CB8AC3E}">
        <p14:creationId xmlns:p14="http://schemas.microsoft.com/office/powerpoint/2010/main" val="32576083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920" y="-1"/>
            <a:ext cx="11218227" cy="6739467"/>
          </a:xfrm>
          <a:prstGeom prst="rect">
            <a:avLst/>
          </a:prstGeom>
        </p:spPr>
      </p:pic>
      <p:pic>
        <p:nvPicPr>
          <p:cNvPr id="3" name="Picture 2"/>
          <p:cNvPicPr>
            <a:picLocks noChangeAspect="1"/>
          </p:cNvPicPr>
          <p:nvPr/>
        </p:nvPicPr>
        <p:blipFill>
          <a:blip r:embed="rId3"/>
          <a:stretch>
            <a:fillRect/>
          </a:stretch>
        </p:blipFill>
        <p:spPr>
          <a:xfrm>
            <a:off x="170920" y="1082498"/>
            <a:ext cx="11239232" cy="1581680"/>
          </a:xfrm>
          <a:prstGeom prst="rect">
            <a:avLst/>
          </a:prstGeom>
        </p:spPr>
      </p:pic>
      <p:pic>
        <p:nvPicPr>
          <p:cNvPr id="4" name="Picture 3"/>
          <p:cNvPicPr>
            <a:picLocks noChangeAspect="1"/>
          </p:cNvPicPr>
          <p:nvPr/>
        </p:nvPicPr>
        <p:blipFill>
          <a:blip r:embed="rId4"/>
          <a:stretch>
            <a:fillRect/>
          </a:stretch>
        </p:blipFill>
        <p:spPr>
          <a:xfrm>
            <a:off x="170919" y="4784901"/>
            <a:ext cx="10947311" cy="1717499"/>
          </a:xfrm>
          <a:prstGeom prst="rect">
            <a:avLst/>
          </a:prstGeom>
        </p:spPr>
      </p:pic>
    </p:spTree>
    <p:extLst>
      <p:ext uri="{BB962C8B-B14F-4D97-AF65-F5344CB8AC3E}">
        <p14:creationId xmlns:p14="http://schemas.microsoft.com/office/powerpoint/2010/main" val="22021884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4720"/>
            <a:ext cx="9911644" cy="7179588"/>
          </a:xfrm>
          <a:prstGeom prst="rect">
            <a:avLst/>
          </a:prstGeom>
        </p:spPr>
      </p:pic>
    </p:spTree>
    <p:extLst>
      <p:ext uri="{BB962C8B-B14F-4D97-AF65-F5344CB8AC3E}">
        <p14:creationId xmlns:p14="http://schemas.microsoft.com/office/powerpoint/2010/main" val="2103316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 Paper Question</a:t>
            </a:r>
            <a:endParaRPr lang="en-GB" dirty="0"/>
          </a:p>
        </p:txBody>
      </p:sp>
      <p:sp>
        <p:nvSpPr>
          <p:cNvPr id="3" name="Rectangle 2"/>
          <p:cNvSpPr/>
          <p:nvPr/>
        </p:nvSpPr>
        <p:spPr>
          <a:xfrm>
            <a:off x="838200" y="1506022"/>
            <a:ext cx="4889544" cy="369332"/>
          </a:xfrm>
          <a:prstGeom prst="rect">
            <a:avLst/>
          </a:prstGeom>
        </p:spPr>
        <p:txBody>
          <a:bodyPr wrap="none">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(ii) Describe what is meant by circuit switching (2)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22479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4720"/>
            <a:ext cx="9911644" cy="7179588"/>
          </a:xfrm>
          <a:prstGeom prst="rect">
            <a:avLst/>
          </a:prstGeom>
        </p:spPr>
      </p:pic>
      <p:pic>
        <p:nvPicPr>
          <p:cNvPr id="3" name="Picture 2"/>
          <p:cNvPicPr>
            <a:picLocks noChangeAspect="1"/>
          </p:cNvPicPr>
          <p:nvPr/>
        </p:nvPicPr>
        <p:blipFill>
          <a:blip r:embed="rId3"/>
          <a:stretch>
            <a:fillRect/>
          </a:stretch>
        </p:blipFill>
        <p:spPr>
          <a:xfrm>
            <a:off x="1065741" y="919339"/>
            <a:ext cx="9602348" cy="875594"/>
          </a:xfrm>
          <a:prstGeom prst="rect">
            <a:avLst/>
          </a:prstGeom>
        </p:spPr>
      </p:pic>
      <p:pic>
        <p:nvPicPr>
          <p:cNvPr id="4" name="Picture 3"/>
          <p:cNvPicPr>
            <a:picLocks noChangeAspect="1"/>
          </p:cNvPicPr>
          <p:nvPr/>
        </p:nvPicPr>
        <p:blipFill>
          <a:blip r:embed="rId4"/>
          <a:stretch>
            <a:fillRect/>
          </a:stretch>
        </p:blipFill>
        <p:spPr>
          <a:xfrm>
            <a:off x="84490" y="2994378"/>
            <a:ext cx="10254363" cy="434622"/>
          </a:xfrm>
          <a:prstGeom prst="rect">
            <a:avLst/>
          </a:prstGeom>
        </p:spPr>
      </p:pic>
      <p:pic>
        <p:nvPicPr>
          <p:cNvPr id="5" name="Picture 4"/>
          <p:cNvPicPr>
            <a:picLocks noChangeAspect="1"/>
          </p:cNvPicPr>
          <p:nvPr/>
        </p:nvPicPr>
        <p:blipFill>
          <a:blip r:embed="rId5"/>
          <a:stretch>
            <a:fillRect/>
          </a:stretch>
        </p:blipFill>
        <p:spPr>
          <a:xfrm>
            <a:off x="84490" y="4342694"/>
            <a:ext cx="10544224" cy="816327"/>
          </a:xfrm>
          <a:prstGeom prst="rect">
            <a:avLst/>
          </a:prstGeom>
        </p:spPr>
      </p:pic>
      <p:pic>
        <p:nvPicPr>
          <p:cNvPr id="6" name="Picture 5"/>
          <p:cNvPicPr>
            <a:picLocks noChangeAspect="1"/>
          </p:cNvPicPr>
          <p:nvPr/>
        </p:nvPicPr>
        <p:blipFill>
          <a:blip r:embed="rId6"/>
          <a:stretch>
            <a:fillRect/>
          </a:stretch>
        </p:blipFill>
        <p:spPr>
          <a:xfrm>
            <a:off x="197731" y="6573867"/>
            <a:ext cx="7439025" cy="771525"/>
          </a:xfrm>
          <a:prstGeom prst="rect">
            <a:avLst/>
          </a:prstGeom>
        </p:spPr>
      </p:pic>
    </p:spTree>
    <p:extLst>
      <p:ext uri="{BB962C8B-B14F-4D97-AF65-F5344CB8AC3E}">
        <p14:creationId xmlns:p14="http://schemas.microsoft.com/office/powerpoint/2010/main" val="21370252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3509" y="258901"/>
            <a:ext cx="11036709" cy="4678204"/>
          </a:xfrm>
          <a:prstGeom prst="rect">
            <a:avLst/>
          </a:prstGeom>
        </p:spPr>
        <p:txBody>
          <a:bodyPr wrap="square">
            <a:spAutoFit/>
          </a:bodyPr>
          <a:lstStyle/>
          <a:p>
            <a:pPr>
              <a:spcBef>
                <a:spcPts val="120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GB" b="1" dirty="0" smtClean="0">
                <a:effectLst/>
                <a:latin typeface="Times New Roman" panose="02020603050405020304" pitchFamily="18" charset="0"/>
                <a:ea typeface="Times New Roman" panose="02020603050405020304" pitchFamily="18" charset="0"/>
              </a:rPr>
              <a:t>1.</a:t>
            </a:r>
            <a:r>
              <a:rPr lang="en-GB" dirty="0" smtClean="0">
                <a:effectLst/>
                <a:latin typeface="Times New Roman" panose="02020603050405020304" pitchFamily="18" charset="0"/>
                <a:ea typeface="Times New Roman" panose="02020603050405020304" pitchFamily="18" charset="0"/>
              </a:rPr>
              <a:t>	Using electronic e-mail over the Internet is an example of a </a:t>
            </a:r>
            <a:r>
              <a:rPr lang="en-GB" b="1" dirty="0" smtClean="0">
                <a:effectLst/>
                <a:latin typeface="Times New Roman" panose="02020603050405020304" pitchFamily="18" charset="0"/>
                <a:ea typeface="Times New Roman" panose="02020603050405020304" pitchFamily="18" charset="0"/>
              </a:rPr>
              <a:t>client–server system</a:t>
            </a:r>
            <a:r>
              <a:rPr lang="en-GB" dirty="0" smtClean="0">
                <a:effectLst/>
                <a:latin typeface="Times New Roman" panose="02020603050405020304" pitchFamily="18" charset="0"/>
                <a:ea typeface="Times New Roman" panose="02020603050405020304" pitchFamily="18" charset="0"/>
              </a:rPr>
              <a:t>.</a:t>
            </a:r>
          </a:p>
          <a:p>
            <a:pPr>
              <a:spcBef>
                <a:spcPts val="1200"/>
              </a:spcBef>
              <a:spcAft>
                <a:spcPts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smtClean="0">
                <a:effectLst/>
                <a:latin typeface="Times New Roman" panose="02020603050405020304" pitchFamily="18" charset="0"/>
                <a:ea typeface="Times New Roman" panose="02020603050405020304" pitchFamily="18" charset="0"/>
              </a:rPr>
              <a:t>(a)	Explain the term client-server.</a:t>
            </a:r>
          </a:p>
          <a:p>
            <a:pPr>
              <a:spcBef>
                <a:spcPts val="120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GB" dirty="0" smtClean="0">
                <a:effectLst/>
                <a:latin typeface="Times New Roman" panose="02020603050405020304" pitchFamily="18" charset="0"/>
                <a:ea typeface="Times New Roman" panose="02020603050405020304" pitchFamily="18" charset="0"/>
              </a:rPr>
              <a:t>....................................................................................................................................</a:t>
            </a:r>
          </a:p>
          <a:p>
            <a:pPr>
              <a:spcBef>
                <a:spcPts val="120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GB" dirty="0" smtClean="0">
                <a:effectLst/>
                <a:latin typeface="Times New Roman" panose="02020603050405020304" pitchFamily="18" charset="0"/>
                <a:ea typeface="Times New Roman" panose="02020603050405020304" pitchFamily="18" charset="0"/>
              </a:rPr>
              <a:t>....................................................................................................................................</a:t>
            </a:r>
          </a:p>
          <a:p>
            <a:pPr>
              <a:spcBef>
                <a:spcPts val="120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GB" dirty="0" smtClean="0">
                <a:effectLst/>
                <a:latin typeface="Times New Roman" panose="02020603050405020304" pitchFamily="18" charset="0"/>
                <a:ea typeface="Times New Roman" panose="02020603050405020304" pitchFamily="18" charset="0"/>
              </a:rPr>
              <a:t>....................................................................................................................................</a:t>
            </a:r>
          </a:p>
          <a:p>
            <a:pPr algn="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400" b="1" dirty="0" smtClean="0">
                <a:effectLst/>
                <a:latin typeface="Times New Roman" panose="02020603050405020304" pitchFamily="18" charset="0"/>
                <a:ea typeface="Times New Roman" panose="02020603050405020304" pitchFamily="18" charset="0"/>
              </a:rPr>
              <a:t>(3)</a:t>
            </a:r>
          </a:p>
          <a:p>
            <a:pPr>
              <a:spcBef>
                <a:spcPts val="1200"/>
              </a:spcBef>
              <a:spcAft>
                <a:spcPts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smtClean="0">
                <a:effectLst/>
                <a:latin typeface="Times New Roman" panose="02020603050405020304" pitchFamily="18" charset="0"/>
                <a:ea typeface="Times New Roman" panose="02020603050405020304" pitchFamily="18" charset="0"/>
              </a:rPr>
              <a:t> </a:t>
            </a:r>
          </a:p>
          <a:p>
            <a:pPr>
              <a:spcBef>
                <a:spcPts val="1200"/>
              </a:spcBef>
              <a:spcAft>
                <a:spcPts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smtClean="0">
                <a:effectLst/>
                <a:latin typeface="Times New Roman" panose="02020603050405020304" pitchFamily="18" charset="0"/>
                <a:ea typeface="Times New Roman" panose="02020603050405020304" pitchFamily="18" charset="0"/>
              </a:rPr>
              <a:t>(b)	The sending and receiving of e-mails uses various protocols.</a:t>
            </a:r>
          </a:p>
          <a:p>
            <a:pPr>
              <a:spcBef>
                <a:spcPts val="120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GB" dirty="0" smtClean="0">
                <a:effectLst/>
                <a:latin typeface="Times New Roman" panose="02020603050405020304" pitchFamily="18" charset="0"/>
                <a:ea typeface="Times New Roman" panose="02020603050405020304" pitchFamily="18" charset="0"/>
              </a:rPr>
              <a:t>(</a:t>
            </a:r>
            <a:r>
              <a:rPr lang="en-GB" dirty="0" err="1" smtClean="0">
                <a:effectLst/>
                <a:latin typeface="Times New Roman" panose="02020603050405020304" pitchFamily="18" charset="0"/>
                <a:ea typeface="Times New Roman" panose="02020603050405020304" pitchFamily="18" charset="0"/>
              </a:rPr>
              <a:t>i</a:t>
            </a:r>
            <a:r>
              <a:rPr lang="en-GB" dirty="0" smtClean="0">
                <a:effectLst/>
                <a:latin typeface="Times New Roman" panose="02020603050405020304" pitchFamily="18" charset="0"/>
                <a:ea typeface="Times New Roman" panose="02020603050405020304" pitchFamily="18" charset="0"/>
              </a:rPr>
              <a:t>)	Explain the term </a:t>
            </a:r>
            <a:r>
              <a:rPr lang="en-GB" b="1" dirty="0" smtClean="0">
                <a:effectLst/>
                <a:latin typeface="Times New Roman" panose="02020603050405020304" pitchFamily="18" charset="0"/>
                <a:ea typeface="Times New Roman" panose="02020603050405020304" pitchFamily="18" charset="0"/>
              </a:rPr>
              <a:t>protocol</a:t>
            </a:r>
            <a:r>
              <a:rPr lang="en-GB" dirty="0" smtClean="0">
                <a:effectLst/>
                <a:latin typeface="Times New Roman" panose="02020603050405020304" pitchFamily="18" charset="0"/>
                <a:ea typeface="Times New Roman" panose="02020603050405020304" pitchFamily="18" charset="0"/>
              </a:rPr>
              <a:t>.</a:t>
            </a:r>
          </a:p>
          <a:p>
            <a:pPr>
              <a:spcBef>
                <a:spcPts val="1200"/>
              </a:spcBef>
              <a:spcAft>
                <a:spcPts val="0"/>
              </a:spcAft>
              <a:tabLst>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GB" dirty="0" smtClean="0">
                <a:effectLst/>
                <a:latin typeface="Times New Roman" panose="02020603050405020304" pitchFamily="18" charset="0"/>
                <a:ea typeface="Times New Roman" panose="02020603050405020304" pitchFamily="18" charset="0"/>
              </a:rPr>
              <a:t>.........................................................................................................................</a:t>
            </a:r>
          </a:p>
          <a:p>
            <a:pPr algn="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400" b="1" dirty="0" smtClean="0">
                <a:effectLst/>
                <a:latin typeface="Times New Roman" panose="02020603050405020304" pitchFamily="18" charset="0"/>
                <a:ea typeface="Times New Roman" panose="02020603050405020304" pitchFamily="18" charset="0"/>
              </a:rPr>
              <a:t>(1)</a:t>
            </a:r>
          </a:p>
          <a:p>
            <a:pPr>
              <a:spcBef>
                <a:spcPts val="120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GB" dirty="0" smtClean="0">
                <a:effectLst/>
                <a:latin typeface="Times New Roman" panose="02020603050405020304" pitchFamily="18" charset="0"/>
                <a:ea typeface="Times New Roman" panose="02020603050405020304" pitchFamily="18" charset="0"/>
              </a:rPr>
              <a:t> </a:t>
            </a:r>
            <a:endParaRPr lang="en-GB"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652479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3509" y="258901"/>
            <a:ext cx="11036709" cy="4678204"/>
          </a:xfrm>
          <a:prstGeom prst="rect">
            <a:avLst/>
          </a:prstGeom>
        </p:spPr>
        <p:txBody>
          <a:bodyPr wrap="square">
            <a:spAutoFit/>
          </a:bodyPr>
          <a:lstStyle/>
          <a:p>
            <a:pPr>
              <a:spcBef>
                <a:spcPts val="120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GB" b="1" dirty="0" smtClean="0">
                <a:effectLst/>
                <a:latin typeface="Times New Roman" panose="02020603050405020304" pitchFamily="18" charset="0"/>
                <a:ea typeface="Times New Roman" panose="02020603050405020304" pitchFamily="18" charset="0"/>
              </a:rPr>
              <a:t>1.</a:t>
            </a:r>
            <a:r>
              <a:rPr lang="en-GB" dirty="0" smtClean="0">
                <a:effectLst/>
                <a:latin typeface="Times New Roman" panose="02020603050405020304" pitchFamily="18" charset="0"/>
                <a:ea typeface="Times New Roman" panose="02020603050405020304" pitchFamily="18" charset="0"/>
              </a:rPr>
              <a:t>	Using electronic e-mail over the Internet is an example of a </a:t>
            </a:r>
            <a:r>
              <a:rPr lang="en-GB" b="1" dirty="0" smtClean="0">
                <a:effectLst/>
                <a:latin typeface="Times New Roman" panose="02020603050405020304" pitchFamily="18" charset="0"/>
                <a:ea typeface="Times New Roman" panose="02020603050405020304" pitchFamily="18" charset="0"/>
              </a:rPr>
              <a:t>client–server system</a:t>
            </a:r>
            <a:r>
              <a:rPr lang="en-GB" dirty="0" smtClean="0">
                <a:effectLst/>
                <a:latin typeface="Times New Roman" panose="02020603050405020304" pitchFamily="18" charset="0"/>
                <a:ea typeface="Times New Roman" panose="02020603050405020304" pitchFamily="18" charset="0"/>
              </a:rPr>
              <a:t>.</a:t>
            </a:r>
          </a:p>
          <a:p>
            <a:pPr>
              <a:spcBef>
                <a:spcPts val="1200"/>
              </a:spcBef>
              <a:spcAft>
                <a:spcPts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smtClean="0">
                <a:effectLst/>
                <a:latin typeface="Times New Roman" panose="02020603050405020304" pitchFamily="18" charset="0"/>
                <a:ea typeface="Times New Roman" panose="02020603050405020304" pitchFamily="18" charset="0"/>
              </a:rPr>
              <a:t>(a)	Explain the term client-server.</a:t>
            </a:r>
          </a:p>
          <a:p>
            <a:pPr>
              <a:spcBef>
                <a:spcPts val="120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GB" dirty="0" smtClean="0">
                <a:effectLst/>
                <a:latin typeface="Times New Roman" panose="02020603050405020304" pitchFamily="18" charset="0"/>
                <a:ea typeface="Times New Roman" panose="02020603050405020304" pitchFamily="18" charset="0"/>
              </a:rPr>
              <a:t>....................................................................................................................................</a:t>
            </a:r>
          </a:p>
          <a:p>
            <a:pPr>
              <a:spcBef>
                <a:spcPts val="120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GB" dirty="0" smtClean="0">
                <a:effectLst/>
                <a:latin typeface="Times New Roman" panose="02020603050405020304" pitchFamily="18" charset="0"/>
                <a:ea typeface="Times New Roman" panose="02020603050405020304" pitchFamily="18" charset="0"/>
              </a:rPr>
              <a:t>....................................................................................................................................</a:t>
            </a:r>
          </a:p>
          <a:p>
            <a:pPr>
              <a:spcBef>
                <a:spcPts val="120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GB" dirty="0" smtClean="0">
                <a:effectLst/>
                <a:latin typeface="Times New Roman" panose="02020603050405020304" pitchFamily="18" charset="0"/>
                <a:ea typeface="Times New Roman" panose="02020603050405020304" pitchFamily="18" charset="0"/>
              </a:rPr>
              <a:t>....................................................................................................................................</a:t>
            </a:r>
          </a:p>
          <a:p>
            <a:pPr algn="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400" b="1" dirty="0" smtClean="0">
                <a:effectLst/>
                <a:latin typeface="Times New Roman" panose="02020603050405020304" pitchFamily="18" charset="0"/>
                <a:ea typeface="Times New Roman" panose="02020603050405020304" pitchFamily="18" charset="0"/>
              </a:rPr>
              <a:t>(3)</a:t>
            </a:r>
          </a:p>
          <a:p>
            <a:pPr>
              <a:spcBef>
                <a:spcPts val="1200"/>
              </a:spcBef>
              <a:spcAft>
                <a:spcPts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smtClean="0">
                <a:effectLst/>
                <a:latin typeface="Times New Roman" panose="02020603050405020304" pitchFamily="18" charset="0"/>
                <a:ea typeface="Times New Roman" panose="02020603050405020304" pitchFamily="18" charset="0"/>
              </a:rPr>
              <a:t> </a:t>
            </a:r>
          </a:p>
          <a:p>
            <a:pPr>
              <a:spcBef>
                <a:spcPts val="1200"/>
              </a:spcBef>
              <a:spcAft>
                <a:spcPts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smtClean="0">
                <a:effectLst/>
                <a:latin typeface="Times New Roman" panose="02020603050405020304" pitchFamily="18" charset="0"/>
                <a:ea typeface="Times New Roman" panose="02020603050405020304" pitchFamily="18" charset="0"/>
              </a:rPr>
              <a:t>(b)	The sending and receiving of e-mails uses various protocols.</a:t>
            </a:r>
          </a:p>
          <a:p>
            <a:pPr>
              <a:spcBef>
                <a:spcPts val="120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GB" dirty="0" smtClean="0">
                <a:effectLst/>
                <a:latin typeface="Times New Roman" panose="02020603050405020304" pitchFamily="18" charset="0"/>
                <a:ea typeface="Times New Roman" panose="02020603050405020304" pitchFamily="18" charset="0"/>
              </a:rPr>
              <a:t>(</a:t>
            </a:r>
            <a:r>
              <a:rPr lang="en-GB" dirty="0" err="1" smtClean="0">
                <a:effectLst/>
                <a:latin typeface="Times New Roman" panose="02020603050405020304" pitchFamily="18" charset="0"/>
                <a:ea typeface="Times New Roman" panose="02020603050405020304" pitchFamily="18" charset="0"/>
              </a:rPr>
              <a:t>i</a:t>
            </a:r>
            <a:r>
              <a:rPr lang="en-GB" dirty="0" smtClean="0">
                <a:effectLst/>
                <a:latin typeface="Times New Roman" panose="02020603050405020304" pitchFamily="18" charset="0"/>
                <a:ea typeface="Times New Roman" panose="02020603050405020304" pitchFamily="18" charset="0"/>
              </a:rPr>
              <a:t>)	Explain the term </a:t>
            </a:r>
            <a:r>
              <a:rPr lang="en-GB" b="1" dirty="0" smtClean="0">
                <a:effectLst/>
                <a:latin typeface="Times New Roman" panose="02020603050405020304" pitchFamily="18" charset="0"/>
                <a:ea typeface="Times New Roman" panose="02020603050405020304" pitchFamily="18" charset="0"/>
              </a:rPr>
              <a:t>protocol</a:t>
            </a:r>
            <a:r>
              <a:rPr lang="en-GB" dirty="0" smtClean="0">
                <a:effectLst/>
                <a:latin typeface="Times New Roman" panose="02020603050405020304" pitchFamily="18" charset="0"/>
                <a:ea typeface="Times New Roman" panose="02020603050405020304" pitchFamily="18" charset="0"/>
              </a:rPr>
              <a:t>.</a:t>
            </a:r>
          </a:p>
          <a:p>
            <a:pPr>
              <a:spcBef>
                <a:spcPts val="1200"/>
              </a:spcBef>
              <a:spcAft>
                <a:spcPts val="0"/>
              </a:spcAft>
              <a:tabLst>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GB" dirty="0" smtClean="0">
                <a:effectLst/>
                <a:latin typeface="Times New Roman" panose="02020603050405020304" pitchFamily="18" charset="0"/>
                <a:ea typeface="Times New Roman" panose="02020603050405020304" pitchFamily="18" charset="0"/>
              </a:rPr>
              <a:t>.........................................................................................................................</a:t>
            </a:r>
          </a:p>
          <a:p>
            <a:pPr algn="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400" b="1" dirty="0" smtClean="0">
                <a:effectLst/>
                <a:latin typeface="Times New Roman" panose="02020603050405020304" pitchFamily="18" charset="0"/>
                <a:ea typeface="Times New Roman" panose="02020603050405020304" pitchFamily="18" charset="0"/>
              </a:rPr>
              <a:t>(1)</a:t>
            </a:r>
          </a:p>
          <a:p>
            <a:pPr>
              <a:spcBef>
                <a:spcPts val="120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GB" dirty="0" smtClean="0">
                <a:effectLst/>
                <a:latin typeface="Times New Roman" panose="02020603050405020304" pitchFamily="18" charset="0"/>
                <a:ea typeface="Times New Roman" panose="02020603050405020304" pitchFamily="18" charset="0"/>
              </a:rPr>
              <a:t> </a:t>
            </a:r>
            <a:endParaRPr lang="en-GB" dirty="0">
              <a:effectLst/>
              <a:latin typeface="Times New Roman" panose="02020603050405020304" pitchFamily="18" charset="0"/>
              <a:ea typeface="Times New Roman" panose="02020603050405020304" pitchFamily="18" charset="0"/>
            </a:endParaRPr>
          </a:p>
        </p:txBody>
      </p:sp>
      <p:sp>
        <p:nvSpPr>
          <p:cNvPr id="2" name="Rectangle 1"/>
          <p:cNvSpPr/>
          <p:nvPr/>
        </p:nvSpPr>
        <p:spPr>
          <a:xfrm>
            <a:off x="807076" y="486197"/>
            <a:ext cx="6096000" cy="1815882"/>
          </a:xfrm>
          <a:prstGeom prst="rect">
            <a:avLst/>
          </a:prstGeom>
        </p:spPr>
        <p:txBody>
          <a:bodyPr>
            <a:spAutoFit/>
          </a:bodyPr>
          <a:lstStyle/>
          <a:p>
            <a:endParaRPr lang="en-GB" sz="2000" dirty="0">
              <a:solidFill>
                <a:srgbClr val="000000"/>
              </a:solidFill>
              <a:latin typeface="Calibri" panose="020F0502020204030204" pitchFamily="34" charset="0"/>
            </a:endParaRPr>
          </a:p>
          <a:p>
            <a:r>
              <a:rPr lang="en-GB" sz="2000" dirty="0">
                <a:solidFill>
                  <a:srgbClr val="000000"/>
                </a:solidFill>
                <a:latin typeface="Calibri" panose="020F0502020204030204" pitchFamily="34" charset="0"/>
              </a:rPr>
              <a:t> </a:t>
            </a:r>
          </a:p>
          <a:p>
            <a:r>
              <a:rPr lang="en-GB" dirty="0">
                <a:solidFill>
                  <a:srgbClr val="000000"/>
                </a:solidFill>
                <a:latin typeface="Calibri" panose="020F0502020204030204" pitchFamily="34" charset="0"/>
              </a:rPr>
              <a:t>A network of computers (known as ‘clients’). </a:t>
            </a:r>
          </a:p>
          <a:p>
            <a:r>
              <a:rPr lang="en-GB" dirty="0">
                <a:solidFill>
                  <a:srgbClr val="000000"/>
                </a:solidFill>
                <a:latin typeface="Calibri" panose="020F0502020204030204" pitchFamily="34" charset="0"/>
              </a:rPr>
              <a:t>- Organised and controlled around one server. </a:t>
            </a:r>
          </a:p>
          <a:p>
            <a:r>
              <a:rPr lang="en-GB" dirty="0">
                <a:solidFill>
                  <a:srgbClr val="000000"/>
                </a:solidFill>
                <a:latin typeface="Calibri" panose="020F0502020204030204" pitchFamily="34" charset="0"/>
              </a:rPr>
              <a:t>- The server’s main jobs are to provide security for the network. </a:t>
            </a:r>
          </a:p>
          <a:p>
            <a:r>
              <a:rPr lang="en-GB" dirty="0">
                <a:solidFill>
                  <a:srgbClr val="000000"/>
                </a:solidFill>
                <a:latin typeface="Calibri" panose="020F0502020204030204" pitchFamily="34" charset="0"/>
              </a:rPr>
              <a:t>- And to store everyone’s files. </a:t>
            </a:r>
          </a:p>
        </p:txBody>
      </p:sp>
      <p:sp>
        <p:nvSpPr>
          <p:cNvPr id="3" name="TextBox 2"/>
          <p:cNvSpPr txBox="1"/>
          <p:nvPr/>
        </p:nvSpPr>
        <p:spPr>
          <a:xfrm>
            <a:off x="673509" y="3902299"/>
            <a:ext cx="7723516" cy="369332"/>
          </a:xfrm>
          <a:prstGeom prst="rect">
            <a:avLst/>
          </a:prstGeom>
          <a:noFill/>
        </p:spPr>
        <p:txBody>
          <a:bodyPr wrap="square" rtlCol="0">
            <a:spAutoFit/>
          </a:bodyPr>
          <a:lstStyle/>
          <a:p>
            <a:r>
              <a:rPr lang="en-GB" dirty="0" smtClean="0"/>
              <a:t>A set of rules to make data transmission possible between computer </a:t>
            </a:r>
            <a:endParaRPr lang="en-GB" dirty="0"/>
          </a:p>
        </p:txBody>
      </p:sp>
    </p:spTree>
    <p:extLst>
      <p:ext uri="{BB962C8B-B14F-4D97-AF65-F5344CB8AC3E}">
        <p14:creationId xmlns:p14="http://schemas.microsoft.com/office/powerpoint/2010/main" val="53877184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ChangeAspect="1" noChangeArrowheads="1"/>
          </p:cNvPicPr>
          <p:nvPr/>
        </p:nvPicPr>
        <p:blipFill>
          <a:blip r:embed="rId2" cstate="print"/>
          <a:srcRect/>
          <a:stretch>
            <a:fillRect/>
          </a:stretch>
        </p:blipFill>
        <p:spPr bwMode="auto">
          <a:xfrm>
            <a:off x="235638" y="234570"/>
            <a:ext cx="11953799" cy="1566933"/>
          </a:xfrm>
          <a:prstGeom prst="rect">
            <a:avLst/>
          </a:prstGeom>
          <a:noFill/>
          <a:ln w="9525">
            <a:noFill/>
            <a:miter lim="800000"/>
            <a:headEnd/>
            <a:tailEnd/>
          </a:ln>
        </p:spPr>
      </p:pic>
    </p:spTree>
    <p:extLst>
      <p:ext uri="{BB962C8B-B14F-4D97-AF65-F5344CB8AC3E}">
        <p14:creationId xmlns:p14="http://schemas.microsoft.com/office/powerpoint/2010/main" val="271747189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cstate="print"/>
          <a:srcRect/>
          <a:stretch>
            <a:fillRect/>
          </a:stretch>
        </p:blipFill>
        <p:spPr bwMode="auto">
          <a:xfrm>
            <a:off x="235638" y="234570"/>
            <a:ext cx="11953799" cy="1566933"/>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a:stretch>
            <a:fillRect/>
          </a:stretch>
        </p:blipFill>
        <p:spPr bwMode="auto">
          <a:xfrm>
            <a:off x="172232" y="1356103"/>
            <a:ext cx="7702526" cy="5294655"/>
          </a:xfrm>
          <a:prstGeom prst="rect">
            <a:avLst/>
          </a:prstGeom>
          <a:noFill/>
          <a:ln w="9525">
            <a:noFill/>
            <a:miter lim="800000"/>
            <a:headEnd/>
            <a:tailEnd/>
          </a:ln>
        </p:spPr>
      </p:pic>
    </p:spTree>
    <p:extLst>
      <p:ext uri="{BB962C8B-B14F-4D97-AF65-F5344CB8AC3E}">
        <p14:creationId xmlns:p14="http://schemas.microsoft.com/office/powerpoint/2010/main" val="368514513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cstate="print"/>
          <a:srcRect/>
          <a:stretch>
            <a:fillRect/>
          </a:stretch>
        </p:blipFill>
        <p:spPr bwMode="auto">
          <a:xfrm>
            <a:off x="235638" y="234570"/>
            <a:ext cx="11953799" cy="1566933"/>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srcRect/>
          <a:stretch>
            <a:fillRect/>
          </a:stretch>
        </p:blipFill>
        <p:spPr bwMode="auto">
          <a:xfrm>
            <a:off x="768042" y="1388021"/>
            <a:ext cx="6342442" cy="5704655"/>
          </a:xfrm>
          <a:prstGeom prst="rect">
            <a:avLst/>
          </a:prstGeom>
          <a:noFill/>
          <a:ln w="9525">
            <a:noFill/>
            <a:miter lim="800000"/>
            <a:headEnd/>
            <a:tailEnd/>
          </a:ln>
        </p:spPr>
      </p:pic>
    </p:spTree>
    <p:extLst>
      <p:ext uri="{BB962C8B-B14F-4D97-AF65-F5344CB8AC3E}">
        <p14:creationId xmlns:p14="http://schemas.microsoft.com/office/powerpoint/2010/main" val="394653150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35638" y="234570"/>
            <a:ext cx="11953799" cy="1566933"/>
          </a:xfrm>
          <a:prstGeom prst="rect">
            <a:avLst/>
          </a:prstGeom>
          <a:noFill/>
          <a:ln w="9525">
            <a:noFill/>
            <a:miter lim="800000"/>
            <a:headEnd/>
            <a:tailEnd/>
          </a:ln>
        </p:spPr>
      </p:pic>
      <p:pic>
        <p:nvPicPr>
          <p:cNvPr id="14338" name="Picture 2"/>
          <p:cNvPicPr>
            <a:picLocks noChangeAspect="1" noChangeArrowheads="1"/>
          </p:cNvPicPr>
          <p:nvPr/>
        </p:nvPicPr>
        <p:blipFill>
          <a:blip r:embed="rId3" cstate="print"/>
          <a:srcRect/>
          <a:stretch>
            <a:fillRect/>
          </a:stretch>
        </p:blipFill>
        <p:spPr bwMode="auto">
          <a:xfrm>
            <a:off x="2409380" y="946494"/>
            <a:ext cx="6219967" cy="6031147"/>
          </a:xfrm>
          <a:prstGeom prst="rect">
            <a:avLst/>
          </a:prstGeom>
          <a:noFill/>
          <a:ln w="9525">
            <a:noFill/>
            <a:miter lim="800000"/>
            <a:headEnd/>
            <a:tailEnd/>
          </a:ln>
        </p:spPr>
      </p:pic>
    </p:spTree>
    <p:extLst>
      <p:ext uri="{BB962C8B-B14F-4D97-AF65-F5344CB8AC3E}">
        <p14:creationId xmlns:p14="http://schemas.microsoft.com/office/powerpoint/2010/main" val="286954068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2770" name="Picture 2"/>
          <p:cNvPicPr>
            <a:picLocks noChangeAspect="1" noChangeArrowheads="1"/>
          </p:cNvPicPr>
          <p:nvPr/>
        </p:nvPicPr>
        <p:blipFill>
          <a:blip r:embed="rId2" cstate="print"/>
          <a:srcRect/>
          <a:stretch>
            <a:fillRect/>
          </a:stretch>
        </p:blipFill>
        <p:spPr bwMode="auto">
          <a:xfrm>
            <a:off x="504628" y="0"/>
            <a:ext cx="9776298" cy="6858000"/>
          </a:xfrm>
          <a:prstGeom prst="rect">
            <a:avLst/>
          </a:prstGeom>
          <a:noFill/>
          <a:ln w="9525">
            <a:noFill/>
            <a:miter lim="800000"/>
            <a:headEnd/>
            <a:tailEnd/>
          </a:ln>
        </p:spPr>
      </p:pic>
    </p:spTree>
    <p:extLst>
      <p:ext uri="{BB962C8B-B14F-4D97-AF65-F5344CB8AC3E}">
        <p14:creationId xmlns:p14="http://schemas.microsoft.com/office/powerpoint/2010/main" val="143763813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2770" name="Picture 2"/>
          <p:cNvPicPr>
            <a:picLocks noChangeAspect="1" noChangeArrowheads="1"/>
          </p:cNvPicPr>
          <p:nvPr/>
        </p:nvPicPr>
        <p:blipFill>
          <a:blip r:embed="rId2" cstate="print"/>
          <a:srcRect/>
          <a:stretch>
            <a:fillRect/>
          </a:stretch>
        </p:blipFill>
        <p:spPr bwMode="auto">
          <a:xfrm>
            <a:off x="711105" y="0"/>
            <a:ext cx="9776298" cy="6858000"/>
          </a:xfrm>
          <a:prstGeom prst="rect">
            <a:avLst/>
          </a:prstGeom>
          <a:noFill/>
          <a:ln w="9525">
            <a:noFill/>
            <a:miter lim="800000"/>
            <a:headEnd/>
            <a:tailEnd/>
          </a:ln>
        </p:spPr>
      </p:pic>
      <p:pic>
        <p:nvPicPr>
          <p:cNvPr id="37890" name="Picture 2"/>
          <p:cNvPicPr>
            <a:picLocks noChangeAspect="1" noChangeArrowheads="1"/>
          </p:cNvPicPr>
          <p:nvPr/>
        </p:nvPicPr>
        <p:blipFill>
          <a:blip r:embed="rId3" cstate="print"/>
          <a:srcRect/>
          <a:stretch>
            <a:fillRect/>
          </a:stretch>
        </p:blipFill>
        <p:spPr bwMode="auto">
          <a:xfrm>
            <a:off x="250778" y="1452207"/>
            <a:ext cx="9554378" cy="758730"/>
          </a:xfrm>
          <a:prstGeom prst="rect">
            <a:avLst/>
          </a:prstGeom>
          <a:noFill/>
          <a:ln w="9525">
            <a:noFill/>
            <a:miter lim="800000"/>
            <a:headEnd/>
            <a:tailEnd/>
          </a:ln>
        </p:spPr>
      </p:pic>
      <p:pic>
        <p:nvPicPr>
          <p:cNvPr id="38914" name="Picture 2"/>
          <p:cNvPicPr>
            <a:picLocks noChangeAspect="1" noChangeArrowheads="1"/>
          </p:cNvPicPr>
          <p:nvPr/>
        </p:nvPicPr>
        <p:blipFill>
          <a:blip r:embed="rId4" cstate="print"/>
          <a:srcRect/>
          <a:stretch>
            <a:fillRect/>
          </a:stretch>
        </p:blipFill>
        <p:spPr bwMode="auto">
          <a:xfrm>
            <a:off x="1144636" y="3780286"/>
            <a:ext cx="8906797" cy="778065"/>
          </a:xfrm>
          <a:prstGeom prst="rect">
            <a:avLst/>
          </a:prstGeom>
          <a:noFill/>
          <a:ln w="9525">
            <a:noFill/>
            <a:miter lim="800000"/>
            <a:headEnd/>
            <a:tailEnd/>
          </a:ln>
        </p:spPr>
      </p:pic>
      <p:pic>
        <p:nvPicPr>
          <p:cNvPr id="39938" name="Picture 2"/>
          <p:cNvPicPr>
            <a:picLocks noChangeAspect="1" noChangeArrowheads="1"/>
          </p:cNvPicPr>
          <p:nvPr/>
        </p:nvPicPr>
        <p:blipFill>
          <a:blip r:embed="rId5" cstate="print"/>
          <a:srcRect/>
          <a:stretch>
            <a:fillRect/>
          </a:stretch>
        </p:blipFill>
        <p:spPr bwMode="auto">
          <a:xfrm>
            <a:off x="692339" y="5356320"/>
            <a:ext cx="9320919" cy="1283315"/>
          </a:xfrm>
          <a:prstGeom prst="rect">
            <a:avLst/>
          </a:prstGeom>
          <a:noFill/>
          <a:ln w="9525">
            <a:noFill/>
            <a:miter lim="800000"/>
            <a:headEnd/>
            <a:tailEnd/>
          </a:ln>
        </p:spPr>
      </p:pic>
      <p:pic>
        <p:nvPicPr>
          <p:cNvPr id="39939" name="Picture 3"/>
          <p:cNvPicPr>
            <a:picLocks noChangeAspect="1" noChangeArrowheads="1"/>
          </p:cNvPicPr>
          <p:nvPr/>
        </p:nvPicPr>
        <p:blipFill>
          <a:blip r:embed="rId6" cstate="print"/>
          <a:srcRect/>
          <a:stretch>
            <a:fillRect/>
          </a:stretch>
        </p:blipFill>
        <p:spPr bwMode="auto">
          <a:xfrm>
            <a:off x="1675333" y="6534150"/>
            <a:ext cx="5838825" cy="323850"/>
          </a:xfrm>
          <a:prstGeom prst="rect">
            <a:avLst/>
          </a:prstGeom>
          <a:noFill/>
          <a:ln w="9525">
            <a:noFill/>
            <a:miter lim="800000"/>
            <a:headEnd/>
            <a:tailEnd/>
          </a:ln>
        </p:spPr>
      </p:pic>
    </p:spTree>
    <p:extLst>
      <p:ext uri="{BB962C8B-B14F-4D97-AF65-F5344CB8AC3E}">
        <p14:creationId xmlns:p14="http://schemas.microsoft.com/office/powerpoint/2010/main" val="221329640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219" y="155820"/>
            <a:ext cx="9169825" cy="6362054"/>
          </a:xfrm>
          <a:prstGeom prst="rect">
            <a:avLst/>
          </a:prstGeom>
        </p:spPr>
      </p:pic>
    </p:spTree>
    <p:extLst>
      <p:ext uri="{BB962C8B-B14F-4D97-AF65-F5344CB8AC3E}">
        <p14:creationId xmlns:p14="http://schemas.microsoft.com/office/powerpoint/2010/main" val="233053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 Paper Question</a:t>
            </a:r>
            <a:endParaRPr lang="en-GB" dirty="0"/>
          </a:p>
        </p:txBody>
      </p:sp>
      <p:sp>
        <p:nvSpPr>
          <p:cNvPr id="3" name="Rectangle 2"/>
          <p:cNvSpPr/>
          <p:nvPr/>
        </p:nvSpPr>
        <p:spPr>
          <a:xfrm>
            <a:off x="838200" y="1506022"/>
            <a:ext cx="4889544" cy="369332"/>
          </a:xfrm>
          <a:prstGeom prst="rect">
            <a:avLst/>
          </a:prstGeom>
        </p:spPr>
        <p:txBody>
          <a:bodyPr wrap="none">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(ii) Describe what is meant by circuit switching (2)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52530" y="2004589"/>
            <a:ext cx="10701270" cy="1815882"/>
          </a:xfrm>
          <a:prstGeom prst="rect">
            <a:avLst/>
          </a:prstGeom>
        </p:spPr>
        <p:txBody>
          <a:bodyPr wrap="square">
            <a:spAutoFit/>
          </a:bodyPr>
          <a:lstStyle/>
          <a:p>
            <a:pPr>
              <a:spcAft>
                <a:spcPts val="0"/>
              </a:spcAft>
            </a:pPr>
            <a:r>
              <a:rPr lang="en-GB" sz="2800" dirty="0">
                <a:latin typeface="Calibri" panose="020F0502020204030204" pitchFamily="34" charset="0"/>
                <a:ea typeface="Calibri" panose="020F0502020204030204" pitchFamily="34" charset="0"/>
                <a:cs typeface="Times New Roman" panose="02020603050405020304" pitchFamily="18" charset="0"/>
              </a:rPr>
              <a:t> Route reserved before transmission... </a:t>
            </a:r>
          </a:p>
          <a:p>
            <a:pPr>
              <a:spcAft>
                <a:spcPts val="0"/>
              </a:spcAft>
            </a:pPr>
            <a:r>
              <a:rPr lang="en-GB" sz="2800" dirty="0">
                <a:latin typeface="Calibri" panose="020F0502020204030204" pitchFamily="34" charset="0"/>
                <a:ea typeface="Calibri" panose="020F0502020204030204" pitchFamily="34" charset="0"/>
                <a:cs typeface="Times New Roman" panose="02020603050405020304" pitchFamily="18" charset="0"/>
              </a:rPr>
              <a:t> for the duration of the transmission </a:t>
            </a:r>
          </a:p>
          <a:p>
            <a:pPr>
              <a:spcAft>
                <a:spcPts val="0"/>
              </a:spcAft>
            </a:pPr>
            <a:r>
              <a:rPr lang="en-GB" sz="2800" dirty="0">
                <a:latin typeface="Calibri" panose="020F0502020204030204" pitchFamily="34" charset="0"/>
                <a:ea typeface="Calibri" panose="020F0502020204030204" pitchFamily="34" charset="0"/>
                <a:cs typeface="Times New Roman" panose="02020603050405020304" pitchFamily="18" charset="0"/>
              </a:rPr>
              <a:t> All packets follow same route/in order </a:t>
            </a:r>
          </a:p>
          <a:p>
            <a:pPr>
              <a:spcAft>
                <a:spcPts val="0"/>
              </a:spcAft>
            </a:pPr>
            <a:r>
              <a:rPr lang="en-GB" sz="2800" dirty="0">
                <a:latin typeface="Calibri" panose="020F0502020204030204" pitchFamily="34" charset="0"/>
                <a:ea typeface="Calibri" panose="020F0502020204030204" pitchFamily="34" charset="0"/>
                <a:cs typeface="Times New Roman" panose="02020603050405020304" pitchFamily="18" charset="0"/>
              </a:rPr>
              <a:t> Packets must be reassembled at destination/arrives in order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677835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219" y="155820"/>
            <a:ext cx="9169825" cy="6362054"/>
          </a:xfrm>
          <a:prstGeom prst="rect">
            <a:avLst/>
          </a:prstGeom>
        </p:spPr>
      </p:pic>
      <p:sp>
        <p:nvSpPr>
          <p:cNvPr id="2" name="Rectangle 1"/>
          <p:cNvSpPr/>
          <p:nvPr/>
        </p:nvSpPr>
        <p:spPr>
          <a:xfrm>
            <a:off x="0" y="776895"/>
            <a:ext cx="6096000" cy="5786199"/>
          </a:xfrm>
          <a:prstGeom prst="rect">
            <a:avLst/>
          </a:prstGeom>
        </p:spPr>
        <p:txBody>
          <a:bodyPr>
            <a:spAutoFit/>
          </a:bodyPr>
          <a:lstStyle/>
          <a:p>
            <a:r>
              <a:rPr lang="en-GB" sz="1600" dirty="0">
                <a:solidFill>
                  <a:srgbClr val="000000"/>
                </a:solidFill>
                <a:latin typeface="Arial" panose="020B0604020202020204" pitchFamily="34" charset="0"/>
              </a:rPr>
              <a:t>Sending; </a:t>
            </a:r>
          </a:p>
          <a:p>
            <a:r>
              <a:rPr lang="en-GB" sz="1600" dirty="0">
                <a:solidFill>
                  <a:srgbClr val="000000"/>
                </a:solidFill>
                <a:latin typeface="Arial" panose="020B0604020202020204" pitchFamily="34" charset="0"/>
              </a:rPr>
              <a:t>• Bill’s computer splits data into equal sizes packets (1) </a:t>
            </a:r>
          </a:p>
          <a:p>
            <a:r>
              <a:rPr lang="en-GB" sz="1600" dirty="0">
                <a:solidFill>
                  <a:srgbClr val="000000"/>
                </a:solidFill>
                <a:latin typeface="Arial" panose="020B0604020202020204" pitchFamily="34" charset="0"/>
              </a:rPr>
              <a:t>• Each packet is given the address of Ben’s computer (1) </a:t>
            </a:r>
          </a:p>
          <a:p>
            <a:r>
              <a:rPr lang="en-GB" sz="1600" dirty="0">
                <a:solidFill>
                  <a:srgbClr val="000000"/>
                </a:solidFill>
                <a:latin typeface="Arial" panose="020B0604020202020204" pitchFamily="34" charset="0"/>
              </a:rPr>
              <a:t>• Each packet is given a number (1) </a:t>
            </a:r>
          </a:p>
          <a:p>
            <a:r>
              <a:rPr lang="en-GB" sz="1600" dirty="0">
                <a:solidFill>
                  <a:srgbClr val="000000"/>
                </a:solidFill>
                <a:latin typeface="Arial" panose="020B0604020202020204" pitchFamily="34" charset="0"/>
              </a:rPr>
              <a:t>• Each packet is given error checking data (1) </a:t>
            </a:r>
          </a:p>
          <a:p>
            <a:r>
              <a:rPr lang="en-GB" sz="1600" dirty="0">
                <a:solidFill>
                  <a:srgbClr val="000000"/>
                </a:solidFill>
                <a:latin typeface="Arial" panose="020B0604020202020204" pitchFamily="34" charset="0"/>
              </a:rPr>
              <a:t>• The packets are sent across the network (1) </a:t>
            </a:r>
          </a:p>
          <a:p>
            <a:endParaRPr lang="en-GB" sz="1600" dirty="0">
              <a:solidFill>
                <a:srgbClr val="000000"/>
              </a:solidFill>
              <a:latin typeface="Arial" panose="020B0604020202020204" pitchFamily="34" charset="0"/>
            </a:endParaRPr>
          </a:p>
          <a:p>
            <a:r>
              <a:rPr lang="en-GB" sz="1600" dirty="0">
                <a:solidFill>
                  <a:srgbClr val="000000"/>
                </a:solidFill>
                <a:latin typeface="Arial" panose="020B0604020202020204" pitchFamily="34" charset="0"/>
              </a:rPr>
              <a:t>Receiving; </a:t>
            </a:r>
          </a:p>
          <a:p>
            <a:r>
              <a:rPr lang="en-GB" sz="1600" dirty="0">
                <a:solidFill>
                  <a:srgbClr val="000000"/>
                </a:solidFill>
                <a:latin typeface="Arial" panose="020B0604020202020204" pitchFamily="34" charset="0"/>
              </a:rPr>
              <a:t>• Ben’s computer checks if all packets have been received? (1) </a:t>
            </a:r>
          </a:p>
          <a:p>
            <a:r>
              <a:rPr lang="en-GB" sz="1600" dirty="0">
                <a:solidFill>
                  <a:srgbClr val="000000"/>
                </a:solidFill>
                <a:latin typeface="Arial" panose="020B0604020202020204" pitchFamily="34" charset="0"/>
              </a:rPr>
              <a:t>• If No… </a:t>
            </a:r>
          </a:p>
          <a:p>
            <a:r>
              <a:rPr lang="en-GB" sz="1600" dirty="0">
                <a:solidFill>
                  <a:srgbClr val="000000"/>
                </a:solidFill>
                <a:latin typeface="Arial" panose="020B0604020202020204" pitchFamily="34" charset="0"/>
              </a:rPr>
              <a:t>• …Check again (1) </a:t>
            </a:r>
          </a:p>
          <a:p>
            <a:r>
              <a:rPr lang="en-GB" sz="1600" dirty="0">
                <a:solidFill>
                  <a:srgbClr val="000000"/>
                </a:solidFill>
                <a:latin typeface="Arial" panose="020B0604020202020204" pitchFamily="34" charset="0"/>
              </a:rPr>
              <a:t>• …Increment timer (1) </a:t>
            </a:r>
          </a:p>
          <a:p>
            <a:r>
              <a:rPr lang="en-GB" sz="1600" dirty="0">
                <a:solidFill>
                  <a:srgbClr val="000000"/>
                </a:solidFill>
                <a:latin typeface="Arial" panose="020B0604020202020204" pitchFamily="34" charset="0"/>
              </a:rPr>
              <a:t>• …If timer &gt; max wait (1) </a:t>
            </a:r>
          </a:p>
          <a:p>
            <a:r>
              <a:rPr lang="en-GB" sz="1600" dirty="0">
                <a:solidFill>
                  <a:srgbClr val="000000"/>
                </a:solidFill>
                <a:latin typeface="Arial" panose="020B0604020202020204" pitchFamily="34" charset="0"/>
              </a:rPr>
              <a:t>• …Send timeout to Bill’s computer (1) </a:t>
            </a:r>
          </a:p>
          <a:p>
            <a:endParaRPr lang="en-GB" sz="1600" dirty="0">
              <a:solidFill>
                <a:srgbClr val="000000"/>
              </a:solidFill>
              <a:latin typeface="Arial" panose="020B0604020202020204" pitchFamily="34" charset="0"/>
            </a:endParaRPr>
          </a:p>
          <a:p>
            <a:r>
              <a:rPr lang="en-GB" sz="1600" dirty="0">
                <a:solidFill>
                  <a:srgbClr val="000000"/>
                </a:solidFill>
                <a:latin typeface="Arial" panose="020B0604020202020204" pitchFamily="34" charset="0"/>
              </a:rPr>
              <a:t>• If Yes… </a:t>
            </a:r>
          </a:p>
          <a:p>
            <a:r>
              <a:rPr lang="en-GB" sz="1600" dirty="0">
                <a:solidFill>
                  <a:srgbClr val="000000"/>
                </a:solidFill>
                <a:latin typeface="Arial" panose="020B0604020202020204" pitchFamily="34" charset="0"/>
              </a:rPr>
              <a:t>• …Reorder packets based on their number (1) </a:t>
            </a:r>
          </a:p>
          <a:p>
            <a:r>
              <a:rPr lang="en-GB" sz="1600" dirty="0">
                <a:solidFill>
                  <a:srgbClr val="000000"/>
                </a:solidFill>
                <a:latin typeface="Arial" panose="020B0604020202020204" pitchFamily="34" charset="0"/>
              </a:rPr>
              <a:t>• …Display the document (1) </a:t>
            </a:r>
          </a:p>
          <a:p>
            <a:r>
              <a:rPr lang="en-GB" sz="1600" dirty="0">
                <a:solidFill>
                  <a:srgbClr val="000000"/>
                </a:solidFill>
                <a:latin typeface="Arial" panose="020B0604020202020204" pitchFamily="34" charset="0"/>
              </a:rPr>
              <a:t>• …Send receipt confirmation (1) </a:t>
            </a:r>
          </a:p>
          <a:p>
            <a:r>
              <a:rPr lang="en-GB" sz="1600" dirty="0">
                <a:solidFill>
                  <a:srgbClr val="000000"/>
                </a:solidFill>
                <a:latin typeface="Arial" panose="020B0604020202020204" pitchFamily="34" charset="0"/>
              </a:rPr>
              <a:t>• …Each packet is checked for errors (1)… </a:t>
            </a:r>
          </a:p>
          <a:p>
            <a:r>
              <a:rPr lang="en-GB" sz="1600" dirty="0">
                <a:solidFill>
                  <a:srgbClr val="000000"/>
                </a:solidFill>
                <a:latin typeface="Arial" panose="020B0604020202020204" pitchFamily="34" charset="0"/>
              </a:rPr>
              <a:t>• … if corrupt a message is sent back to sender (1 )</a:t>
            </a:r>
          </a:p>
          <a:p>
            <a:r>
              <a:rPr lang="en-GB" sz="1600" dirty="0">
                <a:solidFill>
                  <a:srgbClr val="000000"/>
                </a:solidFill>
                <a:latin typeface="Arial" panose="020B0604020202020204" pitchFamily="34" charset="0"/>
              </a:rPr>
              <a:t>Mention layers</a:t>
            </a:r>
          </a:p>
          <a:p>
            <a:r>
              <a:rPr lang="en-GB" dirty="0">
                <a:solidFill>
                  <a:srgbClr val="000000"/>
                </a:solidFill>
                <a:latin typeface="Arial" panose="020B0604020202020204" pitchFamily="34" charset="0"/>
              </a:rPr>
              <a:t>	</a:t>
            </a:r>
          </a:p>
        </p:txBody>
      </p:sp>
    </p:spTree>
    <p:extLst>
      <p:ext uri="{BB962C8B-B14F-4D97-AF65-F5344CB8AC3E}">
        <p14:creationId xmlns:p14="http://schemas.microsoft.com/office/powerpoint/2010/main" val="150373639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2383" y="1112777"/>
            <a:ext cx="6096000" cy="923330"/>
          </a:xfrm>
          <a:prstGeom prst="rect">
            <a:avLst/>
          </a:prstGeom>
        </p:spPr>
        <p:txBody>
          <a:bodyPr>
            <a:spAutoFit/>
          </a:bodyPr>
          <a:lstStyle/>
          <a:p>
            <a:r>
              <a:rPr lang="en-GB" dirty="0"/>
              <a:t>The computers are geographically remote/ distanced/ more than a mile apart</a:t>
            </a:r>
          </a:p>
          <a:p>
            <a:r>
              <a:rPr lang="en-GB" dirty="0"/>
              <a:t>• Communication medium is not owned by the law firm</a:t>
            </a:r>
          </a:p>
        </p:txBody>
      </p:sp>
      <p:pic>
        <p:nvPicPr>
          <p:cNvPr id="6" name="Picture 5"/>
          <p:cNvPicPr>
            <a:picLocks noChangeAspect="1"/>
          </p:cNvPicPr>
          <p:nvPr/>
        </p:nvPicPr>
        <p:blipFill>
          <a:blip r:embed="rId2"/>
          <a:stretch>
            <a:fillRect/>
          </a:stretch>
        </p:blipFill>
        <p:spPr>
          <a:xfrm>
            <a:off x="321972" y="167425"/>
            <a:ext cx="10998558" cy="6312782"/>
          </a:xfrm>
          <a:prstGeom prst="rect">
            <a:avLst/>
          </a:prstGeom>
        </p:spPr>
      </p:pic>
    </p:spTree>
    <p:extLst>
      <p:ext uri="{BB962C8B-B14F-4D97-AF65-F5344CB8AC3E}">
        <p14:creationId xmlns:p14="http://schemas.microsoft.com/office/powerpoint/2010/main" val="426589908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98558" cy="6312782"/>
          </a:xfrm>
          <a:prstGeom prst="rect">
            <a:avLst/>
          </a:prstGeom>
        </p:spPr>
      </p:pic>
      <p:sp>
        <p:nvSpPr>
          <p:cNvPr id="2" name="Rectangle 1"/>
          <p:cNvSpPr/>
          <p:nvPr/>
        </p:nvSpPr>
        <p:spPr>
          <a:xfrm>
            <a:off x="369193" y="1022625"/>
            <a:ext cx="9881711" cy="923330"/>
          </a:xfrm>
          <a:prstGeom prst="rect">
            <a:avLst/>
          </a:prstGeom>
        </p:spPr>
        <p:txBody>
          <a:bodyPr wrap="square">
            <a:spAutoFit/>
          </a:bodyPr>
          <a:lstStyle/>
          <a:p>
            <a:r>
              <a:rPr lang="en-GB" dirty="0"/>
              <a:t>The computers are geographically remote/ distanced/ more than a mile apart</a:t>
            </a:r>
          </a:p>
          <a:p>
            <a:r>
              <a:rPr lang="en-GB" dirty="0"/>
              <a:t>• Communication medium is not owned by the law firm (have to use Internet provider, like Virgin to connect)</a:t>
            </a:r>
          </a:p>
        </p:txBody>
      </p:sp>
      <p:sp>
        <p:nvSpPr>
          <p:cNvPr id="6" name="Rectangle 5"/>
          <p:cNvSpPr/>
          <p:nvPr/>
        </p:nvSpPr>
        <p:spPr>
          <a:xfrm>
            <a:off x="124496" y="2467610"/>
            <a:ext cx="9917862" cy="5078313"/>
          </a:xfrm>
          <a:prstGeom prst="rect">
            <a:avLst/>
          </a:prstGeom>
        </p:spPr>
        <p:txBody>
          <a:bodyPr wrap="square">
            <a:spAutoFit/>
          </a:bodyPr>
          <a:lstStyle/>
          <a:p>
            <a:r>
              <a:rPr lang="en-GB" dirty="0">
                <a:solidFill>
                  <a:srgbClr val="000000"/>
                </a:solidFill>
                <a:latin typeface="Arial" panose="020B0604020202020204" pitchFamily="34" charset="0"/>
              </a:rPr>
              <a:t>Two advantages from: </a:t>
            </a:r>
          </a:p>
          <a:p>
            <a:r>
              <a:rPr lang="en-GB" dirty="0">
                <a:solidFill>
                  <a:srgbClr val="000000"/>
                </a:solidFill>
                <a:latin typeface="Arial" panose="020B0604020202020204" pitchFamily="34" charset="0"/>
              </a:rPr>
              <a:t>• It would offer additional storage (1) so the firm can take on more cases (1) </a:t>
            </a:r>
          </a:p>
          <a:p>
            <a:r>
              <a:rPr lang="en-GB" dirty="0">
                <a:solidFill>
                  <a:srgbClr val="000000"/>
                </a:solidFill>
                <a:latin typeface="Arial" panose="020B0604020202020204" pitchFamily="34" charset="0"/>
              </a:rPr>
              <a:t>• It is a very efficient method of backing up data (1) and so saves the firm time and money (1) </a:t>
            </a:r>
          </a:p>
          <a:p>
            <a:r>
              <a:rPr lang="en-GB" dirty="0">
                <a:solidFill>
                  <a:srgbClr val="000000"/>
                </a:solidFill>
                <a:latin typeface="Arial" panose="020B0604020202020204" pitchFamily="34" charset="0"/>
              </a:rPr>
              <a:t>• It would allow their employees to work from anywhere (1) so they can take cases from other countries (1) </a:t>
            </a:r>
          </a:p>
          <a:p>
            <a:r>
              <a:rPr lang="en-GB" dirty="0">
                <a:solidFill>
                  <a:srgbClr val="000000"/>
                </a:solidFill>
                <a:latin typeface="Arial" panose="020B0604020202020204" pitchFamily="34" charset="0"/>
              </a:rPr>
              <a:t>• It is environmentally friendly (1) </a:t>
            </a:r>
          </a:p>
          <a:p>
            <a:r>
              <a:rPr lang="en-GB" dirty="0">
                <a:solidFill>
                  <a:srgbClr val="000000"/>
                </a:solidFill>
                <a:latin typeface="Arial" panose="020B0604020202020204" pitchFamily="34" charset="0"/>
              </a:rPr>
              <a:t>• Easy to increase availability of storage (1) </a:t>
            </a:r>
          </a:p>
          <a:p>
            <a:r>
              <a:rPr lang="en-GB" dirty="0">
                <a:solidFill>
                  <a:srgbClr val="000000"/>
                </a:solidFill>
                <a:latin typeface="Arial" panose="020B0604020202020204" pitchFamily="34" charset="0"/>
              </a:rPr>
              <a:t>• You don’t need specialist network skills (1) so the firm don’t need to employ more staff (1) </a:t>
            </a:r>
          </a:p>
          <a:p>
            <a:r>
              <a:rPr lang="en-GB" dirty="0">
                <a:solidFill>
                  <a:srgbClr val="000000"/>
                </a:solidFill>
                <a:latin typeface="Arial" panose="020B0604020202020204" pitchFamily="34" charset="0"/>
              </a:rPr>
              <a:t>• The third party provides security (1) so the firm saves money on staff and software/hardware (1) </a:t>
            </a:r>
          </a:p>
          <a:p>
            <a:r>
              <a:rPr lang="en-GB" dirty="0">
                <a:solidFill>
                  <a:srgbClr val="000000"/>
                </a:solidFill>
                <a:latin typeface="Arial" panose="020B0604020202020204" pitchFamily="34" charset="0"/>
              </a:rPr>
              <a:t>• The third party provides backup (1) so the firm saves money on staff and software/hardware (1) </a:t>
            </a:r>
            <a:endParaRPr lang="en-GB" dirty="0"/>
          </a:p>
          <a:p>
            <a:r>
              <a:rPr lang="en-GB" dirty="0"/>
              <a:t>• Cheaper as don’t need own infrastructure (1) </a:t>
            </a:r>
          </a:p>
          <a:p>
            <a:endParaRPr lang="en-GB" dirty="0"/>
          </a:p>
          <a:p>
            <a:r>
              <a:rPr lang="en-GB" dirty="0"/>
              <a:t>Must be specific to lawyers!</a:t>
            </a:r>
          </a:p>
          <a:p>
            <a:r>
              <a:rPr lang="en-GB" dirty="0"/>
              <a:t>	</a:t>
            </a:r>
          </a:p>
          <a:p>
            <a:endParaRPr lang="en-GB" dirty="0">
              <a:solidFill>
                <a:srgbClr val="000000"/>
              </a:solidFill>
              <a:latin typeface="Arial" panose="020B0604020202020204" pitchFamily="34" charset="0"/>
            </a:endParaRPr>
          </a:p>
          <a:p>
            <a:r>
              <a:rPr lang="en-GB" dirty="0">
                <a:solidFill>
                  <a:srgbClr val="000000"/>
                </a:solidFill>
                <a:latin typeface="Arial" panose="020B0604020202020204" pitchFamily="34" charset="0"/>
              </a:rPr>
              <a:t>	</a:t>
            </a:r>
          </a:p>
        </p:txBody>
      </p:sp>
    </p:spTree>
    <p:extLst>
      <p:ext uri="{BB962C8B-B14F-4D97-AF65-F5344CB8AC3E}">
        <p14:creationId xmlns:p14="http://schemas.microsoft.com/office/powerpoint/2010/main" val="344542335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530" y="66675"/>
            <a:ext cx="11699903" cy="4440931"/>
          </a:xfrm>
          <a:prstGeom prst="rect">
            <a:avLst/>
          </a:prstGeom>
        </p:spPr>
      </p:pic>
    </p:spTree>
    <p:extLst>
      <p:ext uri="{BB962C8B-B14F-4D97-AF65-F5344CB8AC3E}">
        <p14:creationId xmlns:p14="http://schemas.microsoft.com/office/powerpoint/2010/main" val="36808217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530" y="66675"/>
            <a:ext cx="11699903" cy="4440931"/>
          </a:xfrm>
          <a:prstGeom prst="rect">
            <a:avLst/>
          </a:prstGeom>
        </p:spPr>
      </p:pic>
    </p:spTree>
    <p:extLst>
      <p:ext uri="{BB962C8B-B14F-4D97-AF65-F5344CB8AC3E}">
        <p14:creationId xmlns:p14="http://schemas.microsoft.com/office/powerpoint/2010/main" val="210142351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530" y="66675"/>
            <a:ext cx="11699903" cy="4440931"/>
          </a:xfrm>
          <a:prstGeom prst="rect">
            <a:avLst/>
          </a:prstGeom>
        </p:spPr>
      </p:pic>
      <p:sp>
        <p:nvSpPr>
          <p:cNvPr id="3" name="Rectangle 2"/>
          <p:cNvSpPr/>
          <p:nvPr/>
        </p:nvSpPr>
        <p:spPr>
          <a:xfrm>
            <a:off x="108530" y="584125"/>
            <a:ext cx="11136986" cy="3139321"/>
          </a:xfrm>
          <a:prstGeom prst="rect">
            <a:avLst/>
          </a:prstGeom>
        </p:spPr>
        <p:txBody>
          <a:bodyPr wrap="square">
            <a:spAutoFit/>
          </a:bodyPr>
          <a:lstStyle/>
          <a:p>
            <a:r>
              <a:rPr lang="en-GB" dirty="0">
                <a:solidFill>
                  <a:srgbClr val="000000"/>
                </a:solidFill>
                <a:latin typeface="Arial" panose="020B0604020202020204" pitchFamily="34" charset="0"/>
              </a:rPr>
              <a:t>Two disadvantages from: </a:t>
            </a:r>
          </a:p>
          <a:p>
            <a:r>
              <a:rPr lang="en-GB" dirty="0">
                <a:solidFill>
                  <a:srgbClr val="000000"/>
                </a:solidFill>
                <a:latin typeface="Arial" panose="020B0604020202020204" pitchFamily="34" charset="0"/>
              </a:rPr>
              <a:t>• You need a constant internet connection (1) which lawyers who travel a lot may not always have (1) </a:t>
            </a:r>
          </a:p>
          <a:p>
            <a:r>
              <a:rPr lang="en-GB" dirty="0">
                <a:solidFill>
                  <a:srgbClr val="000000"/>
                </a:solidFill>
                <a:latin typeface="Arial" panose="020B0604020202020204" pitchFamily="34" charset="0"/>
              </a:rPr>
              <a:t>• Reliant on third party to carry out security procedures (1) but the firm are still legally responsible if things go wrong (1) </a:t>
            </a:r>
          </a:p>
          <a:p>
            <a:r>
              <a:rPr lang="en-GB" dirty="0">
                <a:solidFill>
                  <a:srgbClr val="000000"/>
                </a:solidFill>
                <a:latin typeface="Arial" panose="020B0604020202020204" pitchFamily="34" charset="0"/>
              </a:rPr>
              <a:t>• Reliant on third party for back up connection (1) </a:t>
            </a:r>
          </a:p>
          <a:p>
            <a:r>
              <a:rPr lang="en-GB" dirty="0">
                <a:solidFill>
                  <a:srgbClr val="000000"/>
                </a:solidFill>
                <a:latin typeface="Arial" panose="020B0604020202020204" pitchFamily="34" charset="0"/>
              </a:rPr>
              <a:t>• Data stored in the cloud will be vulnerable to hacking and other threats (1) which the firm have no control over (1) </a:t>
            </a:r>
          </a:p>
          <a:p>
            <a:r>
              <a:rPr lang="en-GB" dirty="0">
                <a:solidFill>
                  <a:srgbClr val="000000"/>
                </a:solidFill>
                <a:latin typeface="Arial" panose="020B0604020202020204" pitchFamily="34" charset="0"/>
              </a:rPr>
              <a:t>• Issues regarding data ownership (1) </a:t>
            </a:r>
          </a:p>
          <a:p>
            <a:r>
              <a:rPr lang="en-GB" dirty="0">
                <a:solidFill>
                  <a:srgbClr val="000000"/>
                </a:solidFill>
                <a:latin typeface="Arial" panose="020B0604020202020204" pitchFamily="34" charset="0"/>
              </a:rPr>
              <a:t>• Implications of Data Protection Act (1) </a:t>
            </a:r>
          </a:p>
          <a:p>
            <a:endParaRPr lang="en-GB" dirty="0">
              <a:solidFill>
                <a:srgbClr val="000000"/>
              </a:solidFill>
              <a:latin typeface="Arial" panose="020B0604020202020204" pitchFamily="34" charset="0"/>
            </a:endParaRPr>
          </a:p>
          <a:p>
            <a:r>
              <a:rPr lang="en-GB" dirty="0">
                <a:solidFill>
                  <a:srgbClr val="000000"/>
                </a:solidFill>
                <a:latin typeface="Arial" panose="020B0604020202020204" pitchFamily="34" charset="0"/>
              </a:rPr>
              <a:t>Each disadvantage need to be contextualised to gain 2 marks 	</a:t>
            </a:r>
          </a:p>
        </p:txBody>
      </p:sp>
    </p:spTree>
    <p:extLst>
      <p:ext uri="{BB962C8B-B14F-4D97-AF65-F5344CB8AC3E}">
        <p14:creationId xmlns:p14="http://schemas.microsoft.com/office/powerpoint/2010/main" val="210969821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 y="0"/>
            <a:ext cx="11397803" cy="4803820"/>
          </a:xfrm>
          <a:prstGeom prst="rect">
            <a:avLst/>
          </a:prstGeom>
        </p:spPr>
      </p:pic>
      <p:pic>
        <p:nvPicPr>
          <p:cNvPr id="3" name="Picture 2"/>
          <p:cNvPicPr>
            <a:picLocks noChangeAspect="1"/>
          </p:cNvPicPr>
          <p:nvPr/>
        </p:nvPicPr>
        <p:blipFill>
          <a:blip r:embed="rId3"/>
          <a:stretch>
            <a:fillRect/>
          </a:stretch>
        </p:blipFill>
        <p:spPr>
          <a:xfrm>
            <a:off x="607453" y="2401910"/>
            <a:ext cx="10426733" cy="1332963"/>
          </a:xfrm>
          <a:prstGeom prst="rect">
            <a:avLst/>
          </a:prstGeom>
        </p:spPr>
      </p:pic>
    </p:spTree>
    <p:extLst>
      <p:ext uri="{BB962C8B-B14F-4D97-AF65-F5344CB8AC3E}">
        <p14:creationId xmlns:p14="http://schemas.microsoft.com/office/powerpoint/2010/main" val="249208819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64489" y="189896"/>
            <a:ext cx="10737099" cy="4832865"/>
          </a:xfrm>
          <a:prstGeom prst="rect">
            <a:avLst/>
          </a:prstGeom>
        </p:spPr>
      </p:pic>
    </p:spTree>
    <p:extLst>
      <p:ext uri="{BB962C8B-B14F-4D97-AF65-F5344CB8AC3E}">
        <p14:creationId xmlns:p14="http://schemas.microsoft.com/office/powerpoint/2010/main" val="12627453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64489" y="189896"/>
            <a:ext cx="10737099" cy="4832865"/>
          </a:xfrm>
          <a:prstGeom prst="rect">
            <a:avLst/>
          </a:prstGeom>
        </p:spPr>
      </p:pic>
      <p:pic>
        <p:nvPicPr>
          <p:cNvPr id="3" name="Picture 2"/>
          <p:cNvPicPr>
            <a:picLocks noChangeAspect="1"/>
          </p:cNvPicPr>
          <p:nvPr/>
        </p:nvPicPr>
        <p:blipFill>
          <a:blip r:embed="rId3"/>
          <a:stretch>
            <a:fillRect/>
          </a:stretch>
        </p:blipFill>
        <p:spPr>
          <a:xfrm>
            <a:off x="1061025" y="3202077"/>
            <a:ext cx="8646591" cy="3095693"/>
          </a:xfrm>
          <a:prstGeom prst="rect">
            <a:avLst/>
          </a:prstGeom>
        </p:spPr>
      </p:pic>
    </p:spTree>
    <p:extLst>
      <p:ext uri="{BB962C8B-B14F-4D97-AF65-F5344CB8AC3E}">
        <p14:creationId xmlns:p14="http://schemas.microsoft.com/office/powerpoint/2010/main" val="402593745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77952" y="213708"/>
            <a:ext cx="10202420" cy="5362844"/>
          </a:xfrm>
          <a:prstGeom prst="rect">
            <a:avLst/>
          </a:prstGeom>
        </p:spPr>
      </p:pic>
    </p:spTree>
    <p:extLst>
      <p:ext uri="{BB962C8B-B14F-4D97-AF65-F5344CB8AC3E}">
        <p14:creationId xmlns:p14="http://schemas.microsoft.com/office/powerpoint/2010/main" val="2891934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 Paper Questions </a:t>
            </a:r>
            <a:endParaRPr lang="en-GB" dirty="0"/>
          </a:p>
        </p:txBody>
      </p:sp>
      <p:sp>
        <p:nvSpPr>
          <p:cNvPr id="3" name="Rectangle 2"/>
          <p:cNvSpPr/>
          <p:nvPr/>
        </p:nvSpPr>
        <p:spPr>
          <a:xfrm>
            <a:off x="518375" y="1321356"/>
            <a:ext cx="10835425" cy="369332"/>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(iii) Give one advantage and one disadvantage of using packet switching rather than circuit switching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26766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77952" y="213708"/>
            <a:ext cx="10202420" cy="5362844"/>
          </a:xfrm>
          <a:prstGeom prst="rect">
            <a:avLst/>
          </a:prstGeom>
        </p:spPr>
      </p:pic>
      <p:pic>
        <p:nvPicPr>
          <p:cNvPr id="3" name="Picture 2"/>
          <p:cNvPicPr>
            <a:picLocks noChangeAspect="1"/>
          </p:cNvPicPr>
          <p:nvPr/>
        </p:nvPicPr>
        <p:blipFill>
          <a:blip r:embed="rId3"/>
          <a:stretch>
            <a:fillRect/>
          </a:stretch>
        </p:blipFill>
        <p:spPr>
          <a:xfrm>
            <a:off x="476048" y="1367374"/>
            <a:ext cx="7444083" cy="4814485"/>
          </a:xfrm>
          <a:prstGeom prst="rect">
            <a:avLst/>
          </a:prstGeom>
        </p:spPr>
      </p:pic>
    </p:spTree>
    <p:extLst>
      <p:ext uri="{BB962C8B-B14F-4D97-AF65-F5344CB8AC3E}">
        <p14:creationId xmlns:p14="http://schemas.microsoft.com/office/powerpoint/2010/main" val="34905031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 y="227303"/>
            <a:ext cx="11011437" cy="5091672"/>
          </a:xfrm>
          <a:prstGeom prst="rect">
            <a:avLst/>
          </a:prstGeom>
        </p:spPr>
      </p:pic>
    </p:spTree>
    <p:extLst>
      <p:ext uri="{BB962C8B-B14F-4D97-AF65-F5344CB8AC3E}">
        <p14:creationId xmlns:p14="http://schemas.microsoft.com/office/powerpoint/2010/main" val="101648868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 y="227303"/>
            <a:ext cx="11011437" cy="5091672"/>
          </a:xfrm>
          <a:prstGeom prst="rect">
            <a:avLst/>
          </a:prstGeom>
        </p:spPr>
      </p:pic>
      <p:pic>
        <p:nvPicPr>
          <p:cNvPr id="3" name="Picture 2"/>
          <p:cNvPicPr>
            <a:picLocks noChangeAspect="1"/>
          </p:cNvPicPr>
          <p:nvPr/>
        </p:nvPicPr>
        <p:blipFill>
          <a:blip r:embed="rId3"/>
          <a:stretch>
            <a:fillRect/>
          </a:stretch>
        </p:blipFill>
        <p:spPr>
          <a:xfrm>
            <a:off x="1057543" y="1277714"/>
            <a:ext cx="10038801" cy="4041261"/>
          </a:xfrm>
          <a:prstGeom prst="rect">
            <a:avLst/>
          </a:prstGeom>
        </p:spPr>
      </p:pic>
    </p:spTree>
    <p:extLst>
      <p:ext uri="{BB962C8B-B14F-4D97-AF65-F5344CB8AC3E}">
        <p14:creationId xmlns:p14="http://schemas.microsoft.com/office/powerpoint/2010/main" val="264403650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 y="0"/>
            <a:ext cx="11217499" cy="4687910"/>
          </a:xfrm>
          <a:prstGeom prst="rect">
            <a:avLst/>
          </a:prstGeom>
        </p:spPr>
      </p:pic>
    </p:spTree>
    <p:extLst>
      <p:ext uri="{BB962C8B-B14F-4D97-AF65-F5344CB8AC3E}">
        <p14:creationId xmlns:p14="http://schemas.microsoft.com/office/powerpoint/2010/main" val="327460938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 y="0"/>
            <a:ext cx="11217499" cy="4687910"/>
          </a:xfrm>
          <a:prstGeom prst="rect">
            <a:avLst/>
          </a:prstGeom>
        </p:spPr>
      </p:pic>
      <p:pic>
        <p:nvPicPr>
          <p:cNvPr id="3" name="Picture 2"/>
          <p:cNvPicPr>
            <a:picLocks noChangeAspect="1"/>
          </p:cNvPicPr>
          <p:nvPr/>
        </p:nvPicPr>
        <p:blipFill>
          <a:blip r:embed="rId3"/>
          <a:stretch>
            <a:fillRect/>
          </a:stretch>
        </p:blipFill>
        <p:spPr>
          <a:xfrm>
            <a:off x="138380" y="2360054"/>
            <a:ext cx="11127860" cy="1593760"/>
          </a:xfrm>
          <a:prstGeom prst="rect">
            <a:avLst/>
          </a:prstGeom>
        </p:spPr>
      </p:pic>
    </p:spTree>
    <p:extLst>
      <p:ext uri="{BB962C8B-B14F-4D97-AF65-F5344CB8AC3E}">
        <p14:creationId xmlns:p14="http://schemas.microsoft.com/office/powerpoint/2010/main" val="70937831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t="15112" b="20369"/>
          <a:stretch/>
        </p:blipFill>
        <p:spPr>
          <a:xfrm>
            <a:off x="113557" y="115909"/>
            <a:ext cx="11335761" cy="2253803"/>
          </a:xfrm>
          <a:prstGeom prst="rect">
            <a:avLst/>
          </a:prstGeom>
        </p:spPr>
      </p:pic>
    </p:spTree>
    <p:extLst>
      <p:ext uri="{BB962C8B-B14F-4D97-AF65-F5344CB8AC3E}">
        <p14:creationId xmlns:p14="http://schemas.microsoft.com/office/powerpoint/2010/main" val="30255581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t="15112" b="20369"/>
          <a:stretch/>
        </p:blipFill>
        <p:spPr>
          <a:xfrm>
            <a:off x="113557" y="115909"/>
            <a:ext cx="11335761" cy="2253803"/>
          </a:xfrm>
          <a:prstGeom prst="rect">
            <a:avLst/>
          </a:prstGeom>
        </p:spPr>
      </p:pic>
      <p:pic>
        <p:nvPicPr>
          <p:cNvPr id="3" name="Picture 2"/>
          <p:cNvPicPr>
            <a:picLocks noChangeAspect="1"/>
          </p:cNvPicPr>
          <p:nvPr/>
        </p:nvPicPr>
        <p:blipFill>
          <a:blip r:embed="rId3"/>
          <a:stretch>
            <a:fillRect/>
          </a:stretch>
        </p:blipFill>
        <p:spPr>
          <a:xfrm>
            <a:off x="113557" y="1735563"/>
            <a:ext cx="7253158" cy="5029410"/>
          </a:xfrm>
          <a:prstGeom prst="rect">
            <a:avLst/>
          </a:prstGeom>
        </p:spPr>
      </p:pic>
      <p:pic>
        <p:nvPicPr>
          <p:cNvPr id="4" name="Picture 3"/>
          <p:cNvPicPr>
            <a:picLocks noChangeAspect="1"/>
          </p:cNvPicPr>
          <p:nvPr/>
        </p:nvPicPr>
        <p:blipFill>
          <a:blip r:embed="rId4"/>
          <a:stretch>
            <a:fillRect/>
          </a:stretch>
        </p:blipFill>
        <p:spPr>
          <a:xfrm>
            <a:off x="5781437" y="2369712"/>
            <a:ext cx="6559434" cy="2047742"/>
          </a:xfrm>
          <a:prstGeom prst="rect">
            <a:avLst/>
          </a:prstGeom>
        </p:spPr>
      </p:pic>
    </p:spTree>
    <p:extLst>
      <p:ext uri="{BB962C8B-B14F-4D97-AF65-F5344CB8AC3E}">
        <p14:creationId xmlns:p14="http://schemas.microsoft.com/office/powerpoint/2010/main" val="369932314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39315" y="0"/>
            <a:ext cx="11503185" cy="4468969"/>
          </a:xfrm>
          <a:prstGeom prst="rect">
            <a:avLst/>
          </a:prstGeom>
        </p:spPr>
      </p:pic>
    </p:spTree>
    <p:extLst>
      <p:ext uri="{BB962C8B-B14F-4D97-AF65-F5344CB8AC3E}">
        <p14:creationId xmlns:p14="http://schemas.microsoft.com/office/powerpoint/2010/main" val="253273714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39315" y="0"/>
            <a:ext cx="11503185" cy="4468969"/>
          </a:xfrm>
          <a:prstGeom prst="rect">
            <a:avLst/>
          </a:prstGeom>
        </p:spPr>
      </p:pic>
      <p:pic>
        <p:nvPicPr>
          <p:cNvPr id="3" name="Picture 2"/>
          <p:cNvPicPr>
            <a:picLocks noChangeAspect="1"/>
          </p:cNvPicPr>
          <p:nvPr/>
        </p:nvPicPr>
        <p:blipFill>
          <a:blip r:embed="rId3"/>
          <a:stretch>
            <a:fillRect/>
          </a:stretch>
        </p:blipFill>
        <p:spPr>
          <a:xfrm>
            <a:off x="240673" y="1598120"/>
            <a:ext cx="11731867" cy="1351142"/>
          </a:xfrm>
          <a:prstGeom prst="rect">
            <a:avLst/>
          </a:prstGeom>
        </p:spPr>
      </p:pic>
    </p:spTree>
    <p:extLst>
      <p:ext uri="{BB962C8B-B14F-4D97-AF65-F5344CB8AC3E}">
        <p14:creationId xmlns:p14="http://schemas.microsoft.com/office/powerpoint/2010/main" val="68644133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64490" y="166409"/>
            <a:ext cx="8599206" cy="6543484"/>
          </a:xfrm>
          <a:prstGeom prst="rect">
            <a:avLst/>
          </a:prstGeom>
        </p:spPr>
      </p:pic>
    </p:spTree>
    <p:extLst>
      <p:ext uri="{BB962C8B-B14F-4D97-AF65-F5344CB8AC3E}">
        <p14:creationId xmlns:p14="http://schemas.microsoft.com/office/powerpoint/2010/main" val="2515316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 Paper Questions </a:t>
            </a:r>
            <a:endParaRPr lang="en-GB" dirty="0"/>
          </a:p>
        </p:txBody>
      </p:sp>
      <p:sp>
        <p:nvSpPr>
          <p:cNvPr id="3" name="Rectangle 2"/>
          <p:cNvSpPr/>
          <p:nvPr/>
        </p:nvSpPr>
        <p:spPr>
          <a:xfrm>
            <a:off x="518375" y="1321356"/>
            <a:ext cx="10835425" cy="369332"/>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(iii) Give one advantage and one disadvantage of using packet switching rather than circuit switching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18374" y="1690688"/>
            <a:ext cx="10312757" cy="1200329"/>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Advantage: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Does not tie up a proportion of the network/Secure because impossible to intercept all packets.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/loss of part of communication will not be fatal/if message does not arrive safely only one packet needs to be resent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18374" y="3429000"/>
            <a:ext cx="9011992" cy="646331"/>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Disadvantage: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Must be reordered at destination/only as fast as its slowest packet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912138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9536" y="218202"/>
            <a:ext cx="7325061" cy="6465816"/>
          </a:xfrm>
          <a:prstGeom prst="rect">
            <a:avLst/>
          </a:prstGeom>
        </p:spPr>
      </p:pic>
    </p:spTree>
    <p:extLst>
      <p:ext uri="{BB962C8B-B14F-4D97-AF65-F5344CB8AC3E}">
        <p14:creationId xmlns:p14="http://schemas.microsoft.com/office/powerpoint/2010/main" val="369517398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5072" y="115320"/>
            <a:ext cx="11400155" cy="5577142"/>
          </a:xfrm>
          <a:prstGeom prst="rect">
            <a:avLst/>
          </a:prstGeom>
        </p:spPr>
      </p:pic>
    </p:spTree>
    <p:extLst>
      <p:ext uri="{BB962C8B-B14F-4D97-AF65-F5344CB8AC3E}">
        <p14:creationId xmlns:p14="http://schemas.microsoft.com/office/powerpoint/2010/main" val="209551278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5072" y="115320"/>
            <a:ext cx="11400155" cy="5577142"/>
          </a:xfrm>
          <a:prstGeom prst="rect">
            <a:avLst/>
          </a:prstGeom>
        </p:spPr>
      </p:pic>
      <p:pic>
        <p:nvPicPr>
          <p:cNvPr id="3" name="Picture 2"/>
          <p:cNvPicPr>
            <a:picLocks noChangeAspect="1"/>
          </p:cNvPicPr>
          <p:nvPr/>
        </p:nvPicPr>
        <p:blipFill>
          <a:blip r:embed="rId3"/>
          <a:stretch>
            <a:fillRect/>
          </a:stretch>
        </p:blipFill>
        <p:spPr>
          <a:xfrm>
            <a:off x="165072" y="1820952"/>
            <a:ext cx="12076125" cy="1608048"/>
          </a:xfrm>
          <a:prstGeom prst="rect">
            <a:avLst/>
          </a:prstGeom>
        </p:spPr>
      </p:pic>
    </p:spTree>
    <p:extLst>
      <p:ext uri="{BB962C8B-B14F-4D97-AF65-F5344CB8AC3E}">
        <p14:creationId xmlns:p14="http://schemas.microsoft.com/office/powerpoint/2010/main" val="201136262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 y="123181"/>
            <a:ext cx="11513713" cy="5260188"/>
          </a:xfrm>
          <a:prstGeom prst="rect">
            <a:avLst/>
          </a:prstGeom>
        </p:spPr>
      </p:pic>
    </p:spTree>
    <p:extLst>
      <p:ext uri="{BB962C8B-B14F-4D97-AF65-F5344CB8AC3E}">
        <p14:creationId xmlns:p14="http://schemas.microsoft.com/office/powerpoint/2010/main" val="26354145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854" y="260395"/>
            <a:ext cx="6890686" cy="2482806"/>
          </a:xfrm>
          <a:prstGeom prst="rect">
            <a:avLst/>
          </a:prstGeom>
        </p:spPr>
      </p:pic>
      <p:pic>
        <p:nvPicPr>
          <p:cNvPr id="3" name="Picture 2"/>
          <p:cNvPicPr>
            <a:picLocks noChangeAspect="1"/>
          </p:cNvPicPr>
          <p:nvPr/>
        </p:nvPicPr>
        <p:blipFill>
          <a:blip r:embed="rId3"/>
          <a:stretch>
            <a:fillRect/>
          </a:stretch>
        </p:blipFill>
        <p:spPr>
          <a:xfrm>
            <a:off x="5977473" y="508916"/>
            <a:ext cx="6305487" cy="4037326"/>
          </a:xfrm>
          <a:prstGeom prst="rect">
            <a:avLst/>
          </a:prstGeom>
        </p:spPr>
      </p:pic>
    </p:spTree>
    <p:extLst>
      <p:ext uri="{BB962C8B-B14F-4D97-AF65-F5344CB8AC3E}">
        <p14:creationId xmlns:p14="http://schemas.microsoft.com/office/powerpoint/2010/main" val="577684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 Paper Question </a:t>
            </a:r>
            <a:endParaRPr lang="en-GB" dirty="0"/>
          </a:p>
        </p:txBody>
      </p:sp>
      <p:sp>
        <p:nvSpPr>
          <p:cNvPr id="3" name="Rectangle 2"/>
          <p:cNvSpPr/>
          <p:nvPr/>
        </p:nvSpPr>
        <p:spPr>
          <a:xfrm>
            <a:off x="750194" y="1367522"/>
            <a:ext cx="10603606" cy="646331"/>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b) Describe the transfer of a file of data from a primary memory to a storage device.  The quality of written communication will be assessed in your answer to this question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9086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62" y="-4849"/>
            <a:ext cx="10515600" cy="1325563"/>
          </a:xfrm>
        </p:spPr>
        <p:txBody>
          <a:bodyPr/>
          <a:lstStyle/>
          <a:p>
            <a:r>
              <a:rPr lang="en-GB" dirty="0" smtClean="0"/>
              <a:t>Past Paper Question </a:t>
            </a:r>
            <a:endParaRPr lang="en-GB" dirty="0"/>
          </a:p>
        </p:txBody>
      </p:sp>
      <p:sp>
        <p:nvSpPr>
          <p:cNvPr id="3" name="Rectangle 2"/>
          <p:cNvSpPr/>
          <p:nvPr/>
        </p:nvSpPr>
        <p:spPr>
          <a:xfrm>
            <a:off x="41856" y="814807"/>
            <a:ext cx="10603606" cy="646331"/>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b) Describe the transfer of a file of data from a primary memory to a storage device.  The quality of written communication will be assessed in your answer to this question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1461138"/>
            <a:ext cx="8542986" cy="5119863"/>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Points include: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Physical: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Buffer...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 temporary storage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Interrupt...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message sent to processor/control unit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Type of communication medium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Serial/parallel communication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Logical</a:t>
            </a:r>
            <a:r>
              <a:rPr lang="en-GB"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Buffer filled by primary memory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Processor can continue other tasks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Buffer emptied to storage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Interrupt sent to request buffer is refilled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Interrupt priority compared with priority of present task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Use of priority to assign interrupt with position in queue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Data arranged in packets/blocks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Data error checked on arrival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Method of error checking explained</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750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83" y="133306"/>
            <a:ext cx="3115614" cy="1325563"/>
          </a:xfrm>
        </p:spPr>
        <p:txBody>
          <a:bodyPr/>
          <a:lstStyle/>
          <a:p>
            <a:r>
              <a:rPr lang="en-GB" dirty="0" smtClean="0"/>
              <a:t>Past Paper Questions</a:t>
            </a:r>
            <a:endParaRPr lang="en-GB" dirty="0"/>
          </a:p>
        </p:txBody>
      </p:sp>
      <p:pic>
        <p:nvPicPr>
          <p:cNvPr id="3" name="Picture 2"/>
          <p:cNvPicPr>
            <a:picLocks noChangeAspect="1"/>
          </p:cNvPicPr>
          <p:nvPr/>
        </p:nvPicPr>
        <p:blipFill>
          <a:blip r:embed="rId2"/>
          <a:stretch>
            <a:fillRect/>
          </a:stretch>
        </p:blipFill>
        <p:spPr>
          <a:xfrm>
            <a:off x="2812758" y="0"/>
            <a:ext cx="7541856" cy="6647512"/>
          </a:xfrm>
          <a:prstGeom prst="rect">
            <a:avLst/>
          </a:prstGeom>
        </p:spPr>
      </p:pic>
    </p:spTree>
    <p:extLst>
      <p:ext uri="{BB962C8B-B14F-4D97-AF65-F5344CB8AC3E}">
        <p14:creationId xmlns:p14="http://schemas.microsoft.com/office/powerpoint/2010/main" val="4251188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83" y="133306"/>
            <a:ext cx="3115614" cy="1325563"/>
          </a:xfrm>
        </p:spPr>
        <p:txBody>
          <a:bodyPr/>
          <a:lstStyle/>
          <a:p>
            <a:r>
              <a:rPr lang="en-GB" dirty="0" smtClean="0"/>
              <a:t>Past Paper Questions</a:t>
            </a:r>
            <a:endParaRPr lang="en-GB" dirty="0"/>
          </a:p>
        </p:txBody>
      </p:sp>
      <p:pic>
        <p:nvPicPr>
          <p:cNvPr id="3" name="Picture 2"/>
          <p:cNvPicPr>
            <a:picLocks noChangeAspect="1"/>
          </p:cNvPicPr>
          <p:nvPr/>
        </p:nvPicPr>
        <p:blipFill>
          <a:blip r:embed="rId2"/>
          <a:stretch>
            <a:fillRect/>
          </a:stretch>
        </p:blipFill>
        <p:spPr>
          <a:xfrm>
            <a:off x="2812758" y="0"/>
            <a:ext cx="7541856" cy="6647512"/>
          </a:xfrm>
          <a:prstGeom prst="rect">
            <a:avLst/>
          </a:prstGeom>
        </p:spPr>
      </p:pic>
      <p:sp>
        <p:nvSpPr>
          <p:cNvPr id="4" name="Rectangle 3"/>
          <p:cNvSpPr/>
          <p:nvPr/>
        </p:nvSpPr>
        <p:spPr>
          <a:xfrm>
            <a:off x="3048000" y="2636219"/>
            <a:ext cx="6096000" cy="1585562"/>
          </a:xfrm>
          <a:prstGeom prst="rect">
            <a:avLst/>
          </a:prstGeom>
        </p:spPr>
        <p:txBody>
          <a:bodyPr>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Local area network.</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Computers linked together over a small area.</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Shared devices.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May be hard-wired or wireless.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812758" y="0"/>
            <a:ext cx="7541856" cy="6647512"/>
          </a:xfrm>
          <a:prstGeom prst="rect">
            <a:avLst/>
          </a:prstGeom>
        </p:spPr>
      </p:pic>
      <p:sp>
        <p:nvSpPr>
          <p:cNvPr id="8" name="Rectangle 7"/>
          <p:cNvSpPr/>
          <p:nvPr/>
        </p:nvSpPr>
        <p:spPr>
          <a:xfrm>
            <a:off x="3344214" y="560015"/>
            <a:ext cx="6096000" cy="1585562"/>
          </a:xfrm>
          <a:prstGeom prst="rect">
            <a:avLst/>
          </a:prstGeom>
        </p:spPr>
        <p:txBody>
          <a:bodyPr>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Local area network.</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Computers linked together over a small area.</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Shared devices.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May be hard-wired or wireless.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288146" y="3358203"/>
            <a:ext cx="8362681" cy="2031325"/>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The exchange of signals between devices to signify that they are ready for communication.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 number of rules/protocol will be agreed prior to the communication beginning...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...example given </a:t>
            </a:r>
            <a:r>
              <a:rPr lang="en-GB" dirty="0" err="1">
                <a:latin typeface="Calibri" panose="020F0502020204030204" pitchFamily="34" charset="0"/>
                <a:ea typeface="Calibri" panose="020F0502020204030204" pitchFamily="34" charset="0"/>
                <a:cs typeface="Times New Roman" panose="02020603050405020304" pitchFamily="18" charset="0"/>
              </a:rPr>
              <a:t>eg</a:t>
            </a:r>
            <a:r>
              <a:rPr lang="en-GB" dirty="0">
                <a:latin typeface="Calibri" panose="020F0502020204030204" pitchFamily="34" charset="0"/>
                <a:ea typeface="Calibri" panose="020F0502020204030204" pitchFamily="34" charset="0"/>
                <a:cs typeface="Times New Roman" panose="02020603050405020304" pitchFamily="18" charset="0"/>
              </a:rPr>
              <a:t> agree on baud rate.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Necessary because without agreement on rules the two devices cannot understand each other’s signals.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One device may not be ready for communication </a:t>
            </a:r>
            <a:r>
              <a:rPr lang="en-GB" dirty="0" err="1">
                <a:latin typeface="Calibri" panose="020F0502020204030204" pitchFamily="34" charset="0"/>
                <a:ea typeface="Calibri" panose="020F0502020204030204" pitchFamily="34" charset="0"/>
                <a:cs typeface="Times New Roman" panose="02020603050405020304" pitchFamily="18" charset="0"/>
              </a:rPr>
              <a:t>eg</a:t>
            </a:r>
            <a:r>
              <a:rPr lang="en-GB" dirty="0">
                <a:latin typeface="Calibri" panose="020F0502020204030204" pitchFamily="34" charset="0"/>
                <a:ea typeface="Calibri" panose="020F0502020204030204" pitchFamily="34" charset="0"/>
                <a:cs typeface="Times New Roman" panose="02020603050405020304" pitchFamily="18" charset="0"/>
              </a:rPr>
              <a:t> may be switched off.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320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3" name="Picture 2"/>
          <p:cNvPicPr>
            <a:picLocks noChangeAspect="1"/>
          </p:cNvPicPr>
          <p:nvPr/>
        </p:nvPicPr>
        <p:blipFill>
          <a:blip r:embed="rId2"/>
          <a:stretch>
            <a:fillRect/>
          </a:stretch>
        </p:blipFill>
        <p:spPr>
          <a:xfrm>
            <a:off x="3509634" y="-1"/>
            <a:ext cx="8682928" cy="6684135"/>
          </a:xfrm>
          <a:prstGeom prst="rect">
            <a:avLst/>
          </a:prstGeom>
        </p:spPr>
      </p:pic>
    </p:spTree>
    <p:extLst>
      <p:ext uri="{BB962C8B-B14F-4D97-AF65-F5344CB8AC3E}">
        <p14:creationId xmlns:p14="http://schemas.microsoft.com/office/powerpoint/2010/main" val="1227819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063"/>
            <a:ext cx="3039414" cy="1325563"/>
          </a:xfrm>
        </p:spPr>
        <p:txBody>
          <a:bodyPr/>
          <a:lstStyle/>
          <a:p>
            <a:r>
              <a:rPr lang="en-GB" dirty="0" smtClean="0"/>
              <a:t>Past Exam Questions</a:t>
            </a:r>
            <a:endParaRPr lang="en-GB" dirty="0"/>
          </a:p>
        </p:txBody>
      </p:sp>
      <p:pic>
        <p:nvPicPr>
          <p:cNvPr id="3" name="Picture 2"/>
          <p:cNvPicPr/>
          <p:nvPr/>
        </p:nvPicPr>
        <p:blipFill>
          <a:blip r:embed="rId2"/>
          <a:stretch>
            <a:fillRect/>
          </a:stretch>
        </p:blipFill>
        <p:spPr>
          <a:xfrm>
            <a:off x="2202286" y="159063"/>
            <a:ext cx="9594761" cy="5018244"/>
          </a:xfrm>
          <a:prstGeom prst="rect">
            <a:avLst/>
          </a:prstGeom>
        </p:spPr>
      </p:pic>
    </p:spTree>
    <p:extLst>
      <p:ext uri="{BB962C8B-B14F-4D97-AF65-F5344CB8AC3E}">
        <p14:creationId xmlns:p14="http://schemas.microsoft.com/office/powerpoint/2010/main" val="2955003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063"/>
            <a:ext cx="3039414" cy="1325563"/>
          </a:xfrm>
        </p:spPr>
        <p:txBody>
          <a:bodyPr/>
          <a:lstStyle/>
          <a:p>
            <a:r>
              <a:rPr lang="en-GB" dirty="0" smtClean="0"/>
              <a:t>Past Exam Questions</a:t>
            </a:r>
            <a:endParaRPr lang="en-GB" dirty="0"/>
          </a:p>
        </p:txBody>
      </p:sp>
      <p:pic>
        <p:nvPicPr>
          <p:cNvPr id="3" name="Picture 2"/>
          <p:cNvPicPr/>
          <p:nvPr/>
        </p:nvPicPr>
        <p:blipFill>
          <a:blip r:embed="rId2"/>
          <a:stretch>
            <a:fillRect/>
          </a:stretch>
        </p:blipFill>
        <p:spPr>
          <a:xfrm>
            <a:off x="2202286" y="159063"/>
            <a:ext cx="9594761" cy="5018244"/>
          </a:xfrm>
          <a:prstGeom prst="rect">
            <a:avLst/>
          </a:prstGeom>
        </p:spPr>
      </p:pic>
      <p:sp>
        <p:nvSpPr>
          <p:cNvPr id="4" name="Rectangle 3"/>
          <p:cNvSpPr/>
          <p:nvPr/>
        </p:nvSpPr>
        <p:spPr>
          <a:xfrm>
            <a:off x="3048000" y="2274838"/>
            <a:ext cx="6096000" cy="2308324"/>
          </a:xfrm>
          <a:prstGeom prst="rect">
            <a:avLst/>
          </a:prstGeom>
        </p:spPr>
        <p:txBody>
          <a:bodyPr>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The rules which the data has to follow.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Suitable example </a:t>
            </a:r>
            <a:r>
              <a:rPr lang="en-GB" dirty="0" err="1">
                <a:latin typeface="Calibri" panose="020F0502020204030204" pitchFamily="34" charset="0"/>
                <a:ea typeface="Calibri" panose="020F0502020204030204" pitchFamily="34" charset="0"/>
                <a:cs typeface="Times New Roman" panose="02020603050405020304" pitchFamily="18" charset="0"/>
              </a:rPr>
              <a:t>eg</a:t>
            </a:r>
            <a:r>
              <a:rPr lang="en-GB" dirty="0">
                <a:latin typeface="Calibri" panose="020F0502020204030204" pitchFamily="34" charset="0"/>
                <a:ea typeface="Calibri" panose="020F0502020204030204" pitchFamily="34" charset="0"/>
                <a:cs typeface="Times New Roman" panose="02020603050405020304" pitchFamily="18" charset="0"/>
              </a:rPr>
              <a:t> baud rate.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Suitable explanation </a:t>
            </a:r>
            <a:r>
              <a:rPr lang="en-GB" dirty="0" err="1">
                <a:latin typeface="Calibri" panose="020F0502020204030204" pitchFamily="34" charset="0"/>
                <a:ea typeface="Calibri" panose="020F0502020204030204" pitchFamily="34" charset="0"/>
                <a:cs typeface="Times New Roman" panose="02020603050405020304" pitchFamily="18" charset="0"/>
              </a:rPr>
              <a:t>eg</a:t>
            </a:r>
            <a:r>
              <a:rPr lang="en-GB" dirty="0">
                <a:latin typeface="Calibri" panose="020F0502020204030204" pitchFamily="34" charset="0"/>
                <a:ea typeface="Calibri" panose="020F0502020204030204" pitchFamily="34" charset="0"/>
                <a:cs typeface="Times New Roman" panose="02020603050405020304" pitchFamily="18" charset="0"/>
              </a:rPr>
              <a:t> if one device transmits data at a different rate than it is received, the bits in the data will be mixed up.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Acceptable: TCP/IP/FTP/HTTP for second mark with explanation for third mark.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3266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8" y="94669"/>
            <a:ext cx="2305318" cy="1325563"/>
          </a:xfrm>
        </p:spPr>
        <p:txBody>
          <a:bodyPr>
            <a:normAutofit fontScale="90000"/>
          </a:bodyPr>
          <a:lstStyle/>
          <a:p>
            <a:r>
              <a:rPr lang="en-GB" dirty="0" smtClean="0"/>
              <a:t>Past Paper Questions</a:t>
            </a:r>
            <a:endParaRPr lang="en-GB" dirty="0"/>
          </a:p>
        </p:txBody>
      </p:sp>
      <p:pic>
        <p:nvPicPr>
          <p:cNvPr id="3" name="Picture 2"/>
          <p:cNvPicPr/>
          <p:nvPr/>
        </p:nvPicPr>
        <p:blipFill>
          <a:blip r:embed="rId2"/>
          <a:stretch>
            <a:fillRect/>
          </a:stretch>
        </p:blipFill>
        <p:spPr>
          <a:xfrm>
            <a:off x="2434106" y="363435"/>
            <a:ext cx="9687266" cy="4813872"/>
          </a:xfrm>
          <a:prstGeom prst="rect">
            <a:avLst/>
          </a:prstGeom>
        </p:spPr>
      </p:pic>
    </p:spTree>
    <p:extLst>
      <p:ext uri="{BB962C8B-B14F-4D97-AF65-F5344CB8AC3E}">
        <p14:creationId xmlns:p14="http://schemas.microsoft.com/office/powerpoint/2010/main" val="3953525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8" y="94669"/>
            <a:ext cx="2305318" cy="1325563"/>
          </a:xfrm>
        </p:spPr>
        <p:txBody>
          <a:bodyPr>
            <a:normAutofit fontScale="90000"/>
          </a:bodyPr>
          <a:lstStyle/>
          <a:p>
            <a:r>
              <a:rPr lang="en-GB" dirty="0" smtClean="0"/>
              <a:t>Past Paper Questions</a:t>
            </a:r>
            <a:endParaRPr lang="en-GB" dirty="0"/>
          </a:p>
        </p:txBody>
      </p:sp>
      <p:pic>
        <p:nvPicPr>
          <p:cNvPr id="3" name="Picture 2"/>
          <p:cNvPicPr/>
          <p:nvPr/>
        </p:nvPicPr>
        <p:blipFill>
          <a:blip r:embed="rId2"/>
          <a:stretch>
            <a:fillRect/>
          </a:stretch>
        </p:blipFill>
        <p:spPr>
          <a:xfrm>
            <a:off x="2279560" y="402072"/>
            <a:ext cx="9687266" cy="4813872"/>
          </a:xfrm>
          <a:prstGeom prst="rect">
            <a:avLst/>
          </a:prstGeom>
        </p:spPr>
      </p:pic>
      <p:sp>
        <p:nvSpPr>
          <p:cNvPr id="4" name="Rectangle 3"/>
          <p:cNvSpPr/>
          <p:nvPr/>
        </p:nvSpPr>
        <p:spPr>
          <a:xfrm>
            <a:off x="3176788" y="1640399"/>
            <a:ext cx="6096000" cy="3139321"/>
          </a:xfrm>
          <a:prstGeom prst="rect">
            <a:avLst/>
          </a:prstGeom>
        </p:spPr>
        <p:txBody>
          <a:bodyPr>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The rules that are used to govern the methods used to set up the communication / medium of communication.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Suitable example </a:t>
            </a:r>
            <a:r>
              <a:rPr lang="en-GB" dirty="0" err="1">
                <a:latin typeface="Calibri" panose="020F0502020204030204" pitchFamily="34" charset="0"/>
                <a:ea typeface="Calibri" panose="020F0502020204030204" pitchFamily="34" charset="0"/>
                <a:cs typeface="Times New Roman" panose="02020603050405020304" pitchFamily="18" charset="0"/>
              </a:rPr>
              <a:t>eg</a:t>
            </a:r>
            <a:r>
              <a:rPr lang="en-GB" dirty="0">
                <a:latin typeface="Calibri" panose="020F0502020204030204" pitchFamily="34" charset="0"/>
                <a:ea typeface="Calibri" panose="020F0502020204030204" pitchFamily="34" charset="0"/>
                <a:cs typeface="Times New Roman" panose="02020603050405020304" pitchFamily="18" charset="0"/>
              </a:rPr>
              <a:t> what frequency will be used in a wireless network.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Suitable explanation </a:t>
            </a:r>
            <a:r>
              <a:rPr lang="en-GB" dirty="0" err="1">
                <a:latin typeface="Calibri" panose="020F0502020204030204" pitchFamily="34" charset="0"/>
                <a:ea typeface="Calibri" panose="020F0502020204030204" pitchFamily="34" charset="0"/>
                <a:cs typeface="Times New Roman" panose="02020603050405020304" pitchFamily="18" charset="0"/>
              </a:rPr>
              <a:t>eg</a:t>
            </a:r>
            <a:r>
              <a:rPr lang="en-GB" dirty="0">
                <a:latin typeface="Calibri" panose="020F0502020204030204" pitchFamily="34" charset="0"/>
                <a:ea typeface="Calibri" panose="020F0502020204030204" pitchFamily="34" charset="0"/>
                <a:cs typeface="Times New Roman" panose="02020603050405020304" pitchFamily="18" charset="0"/>
              </a:rPr>
              <a:t> because if different frequencies are used then the receiving device will never receive the (communication as it will be listening to different parts of the frequency which do not contain the communication).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Acceptable: Serial / Parallel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Acceptable: Duplex / half duplex / simplex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Not: ‘What can be touched’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1328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6" y="0"/>
            <a:ext cx="3270160" cy="1325563"/>
          </a:xfrm>
        </p:spPr>
        <p:txBody>
          <a:bodyPr/>
          <a:lstStyle/>
          <a:p>
            <a:r>
              <a:rPr lang="en-GB" dirty="0" smtClean="0"/>
              <a:t>Past Exam Questions</a:t>
            </a:r>
            <a:endParaRPr lang="en-GB" dirty="0"/>
          </a:p>
        </p:txBody>
      </p:sp>
      <p:pic>
        <p:nvPicPr>
          <p:cNvPr id="3" name="Picture 2"/>
          <p:cNvPicPr/>
          <p:nvPr/>
        </p:nvPicPr>
        <p:blipFill>
          <a:blip r:embed="rId2"/>
          <a:stretch>
            <a:fillRect/>
          </a:stretch>
        </p:blipFill>
        <p:spPr>
          <a:xfrm>
            <a:off x="2509028" y="0"/>
            <a:ext cx="9403930" cy="4778062"/>
          </a:xfrm>
          <a:prstGeom prst="rect">
            <a:avLst/>
          </a:prstGeom>
        </p:spPr>
      </p:pic>
    </p:spTree>
    <p:extLst>
      <p:ext uri="{BB962C8B-B14F-4D97-AF65-F5344CB8AC3E}">
        <p14:creationId xmlns:p14="http://schemas.microsoft.com/office/powerpoint/2010/main" val="3356213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6" y="0"/>
            <a:ext cx="3270160" cy="1325563"/>
          </a:xfrm>
        </p:spPr>
        <p:txBody>
          <a:bodyPr/>
          <a:lstStyle/>
          <a:p>
            <a:r>
              <a:rPr lang="en-GB" dirty="0" smtClean="0"/>
              <a:t>Past Exam Questions</a:t>
            </a:r>
            <a:endParaRPr lang="en-GB" dirty="0"/>
          </a:p>
        </p:txBody>
      </p:sp>
      <p:pic>
        <p:nvPicPr>
          <p:cNvPr id="3" name="Picture 2"/>
          <p:cNvPicPr/>
          <p:nvPr/>
        </p:nvPicPr>
        <p:blipFill>
          <a:blip r:embed="rId2"/>
          <a:stretch>
            <a:fillRect/>
          </a:stretch>
        </p:blipFill>
        <p:spPr>
          <a:xfrm>
            <a:off x="2509028" y="0"/>
            <a:ext cx="9403930" cy="4778062"/>
          </a:xfrm>
          <a:prstGeom prst="rect">
            <a:avLst/>
          </a:prstGeom>
        </p:spPr>
      </p:pic>
      <p:sp>
        <p:nvSpPr>
          <p:cNvPr id="4" name="Rectangle 3"/>
          <p:cNvSpPr/>
          <p:nvPr/>
        </p:nvSpPr>
        <p:spPr>
          <a:xfrm>
            <a:off x="2880574" y="1521734"/>
            <a:ext cx="8388440" cy="369332"/>
          </a:xfrm>
          <a:prstGeom prst="rect">
            <a:avLst/>
          </a:prstGeom>
        </p:spPr>
        <p:txBody>
          <a:bodyPr wrap="square">
            <a:spAutoFit/>
          </a:bodyPr>
          <a:lstStyle/>
          <a:p>
            <a:r>
              <a:rPr lang="en-GB" smtClean="0">
                <a:latin typeface="Calibri" panose="020F0502020204030204" pitchFamily="34" charset="0"/>
                <a:ea typeface="Calibri" panose="020F0502020204030204" pitchFamily="34" charset="0"/>
                <a:cs typeface="Times New Roman" panose="02020603050405020304" pitchFamily="18" charset="0"/>
              </a:rPr>
              <a:t>A small area of computer memory / temporary storage / holds data. </a:t>
            </a:r>
            <a:endParaRPr lang="en-GB" dirty="0"/>
          </a:p>
        </p:txBody>
      </p:sp>
      <p:sp>
        <p:nvSpPr>
          <p:cNvPr id="5" name="Rectangle 4"/>
          <p:cNvSpPr/>
          <p:nvPr/>
        </p:nvSpPr>
        <p:spPr>
          <a:xfrm>
            <a:off x="2880573" y="3582353"/>
            <a:ext cx="7551313" cy="646331"/>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 signal or message sent to the processor/It stops the current activity of the processor.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4468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668"/>
            <a:ext cx="3078051" cy="1325563"/>
          </a:xfrm>
        </p:spPr>
        <p:txBody>
          <a:bodyPr>
            <a:normAutofit fontScale="90000"/>
          </a:bodyPr>
          <a:lstStyle/>
          <a:p>
            <a:r>
              <a:rPr lang="en-GB" dirty="0" smtClean="0"/>
              <a:t>Past Examination Questions</a:t>
            </a:r>
            <a:endParaRPr lang="en-GB" dirty="0"/>
          </a:p>
        </p:txBody>
      </p:sp>
      <p:pic>
        <p:nvPicPr>
          <p:cNvPr id="3" name="Picture 2"/>
          <p:cNvPicPr/>
          <p:nvPr/>
        </p:nvPicPr>
        <p:blipFill>
          <a:blip r:embed="rId2"/>
          <a:stretch>
            <a:fillRect/>
          </a:stretch>
        </p:blipFill>
        <p:spPr>
          <a:xfrm>
            <a:off x="2650695" y="94668"/>
            <a:ext cx="9159231" cy="2918988"/>
          </a:xfrm>
          <a:prstGeom prst="rect">
            <a:avLst/>
          </a:prstGeom>
        </p:spPr>
      </p:pic>
      <p:pic>
        <p:nvPicPr>
          <p:cNvPr id="4" name="Picture 3"/>
          <p:cNvPicPr/>
          <p:nvPr/>
        </p:nvPicPr>
        <p:blipFill>
          <a:blip r:embed="rId3"/>
          <a:stretch>
            <a:fillRect/>
          </a:stretch>
        </p:blipFill>
        <p:spPr>
          <a:xfrm>
            <a:off x="0" y="2829967"/>
            <a:ext cx="8373620" cy="4028033"/>
          </a:xfrm>
          <a:prstGeom prst="rect">
            <a:avLst/>
          </a:prstGeom>
        </p:spPr>
      </p:pic>
    </p:spTree>
    <p:extLst>
      <p:ext uri="{BB962C8B-B14F-4D97-AF65-F5344CB8AC3E}">
        <p14:creationId xmlns:p14="http://schemas.microsoft.com/office/powerpoint/2010/main" val="993690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668"/>
            <a:ext cx="3078051" cy="1325563"/>
          </a:xfrm>
        </p:spPr>
        <p:txBody>
          <a:bodyPr>
            <a:normAutofit fontScale="90000"/>
          </a:bodyPr>
          <a:lstStyle/>
          <a:p>
            <a:r>
              <a:rPr lang="en-GB" dirty="0" smtClean="0"/>
              <a:t>Past Examination Questions</a:t>
            </a:r>
            <a:endParaRPr lang="en-GB" dirty="0"/>
          </a:p>
        </p:txBody>
      </p:sp>
      <p:pic>
        <p:nvPicPr>
          <p:cNvPr id="3" name="Picture 2"/>
          <p:cNvPicPr/>
          <p:nvPr/>
        </p:nvPicPr>
        <p:blipFill>
          <a:blip r:embed="rId2"/>
          <a:stretch>
            <a:fillRect/>
          </a:stretch>
        </p:blipFill>
        <p:spPr>
          <a:xfrm>
            <a:off x="2650695" y="94668"/>
            <a:ext cx="9159231" cy="2918988"/>
          </a:xfrm>
          <a:prstGeom prst="rect">
            <a:avLst/>
          </a:prstGeom>
        </p:spPr>
      </p:pic>
      <p:pic>
        <p:nvPicPr>
          <p:cNvPr id="4" name="Picture 3"/>
          <p:cNvPicPr/>
          <p:nvPr/>
        </p:nvPicPr>
        <p:blipFill>
          <a:blip r:embed="rId3"/>
          <a:stretch>
            <a:fillRect/>
          </a:stretch>
        </p:blipFill>
        <p:spPr>
          <a:xfrm>
            <a:off x="0" y="2829967"/>
            <a:ext cx="8373620" cy="4028033"/>
          </a:xfrm>
          <a:prstGeom prst="rect">
            <a:avLst/>
          </a:prstGeom>
        </p:spPr>
      </p:pic>
      <p:sp>
        <p:nvSpPr>
          <p:cNvPr id="5" name="Rectangle 4"/>
          <p:cNvSpPr/>
          <p:nvPr/>
        </p:nvSpPr>
        <p:spPr>
          <a:xfrm>
            <a:off x="3305577" y="777258"/>
            <a:ext cx="6096000" cy="685059"/>
          </a:xfrm>
          <a:prstGeom prst="rect">
            <a:avLst/>
          </a:prstGeom>
        </p:spPr>
        <p:txBody>
          <a:bodyPr>
            <a:spAutoFit/>
          </a:bodyPr>
          <a:lstStyle/>
          <a:p>
            <a:pPr>
              <a:lnSpc>
                <a:spcPct val="107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A set of rules…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SymbolMT"/>
                <a:ea typeface="Calibri" panose="020F0502020204030204" pitchFamily="34" charset="0"/>
                <a:cs typeface="SymbolMT"/>
              </a:rPr>
              <a:t> </a:t>
            </a:r>
            <a:r>
              <a:rPr lang="en-GB" dirty="0">
                <a:latin typeface="Arial" panose="020B0604020202020204" pitchFamily="34" charset="0"/>
                <a:ea typeface="Calibri" panose="020F0502020204030204" pitchFamily="34" charset="0"/>
                <a:cs typeface="Times New Roman" panose="02020603050405020304" pitchFamily="18" charset="0"/>
              </a:rPr>
              <a:t>…to allow communication between devices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322231" y="3520714"/>
            <a:ext cx="9985420" cy="2862322"/>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Bit rate/</a:t>
            </a:r>
            <a:r>
              <a:rPr lang="en-GB" dirty="0" err="1">
                <a:latin typeface="Calibri" panose="020F0502020204030204" pitchFamily="34" charset="0"/>
                <a:ea typeface="Calibri" panose="020F0502020204030204" pitchFamily="34" charset="0"/>
                <a:cs typeface="Times New Roman" panose="02020603050405020304" pitchFamily="18" charset="0"/>
              </a:rPr>
              <a:t>Baudrate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SymbolMT"/>
                <a:ea typeface="Calibri" panose="020F0502020204030204" pitchFamily="34" charset="0"/>
                <a:cs typeface="SymbolMT"/>
              </a:rPr>
              <a:t> </a:t>
            </a:r>
            <a:r>
              <a:rPr lang="en-GB" dirty="0">
                <a:latin typeface="Calibri" panose="020F0502020204030204" pitchFamily="34" charset="0"/>
                <a:ea typeface="Calibri" panose="020F0502020204030204" pitchFamily="34" charset="0"/>
                <a:cs typeface="Times New Roman" panose="02020603050405020304" pitchFamily="18" charset="0"/>
              </a:rPr>
              <a:t>…to ensure transmitting and receiving devices are both using the same rate/states the rate at which data is transmitted</a:t>
            </a:r>
          </a:p>
          <a:p>
            <a:pPr>
              <a:spcAft>
                <a:spcPts val="0"/>
              </a:spcAft>
            </a:pPr>
            <a:r>
              <a:rPr lang="en-US" dirty="0">
                <a:latin typeface="SymbolMT"/>
                <a:ea typeface="Calibri" panose="020F0502020204030204" pitchFamily="34" charset="0"/>
                <a:cs typeface="SymbolMT"/>
              </a:rPr>
              <a:t> </a:t>
            </a:r>
            <a:r>
              <a:rPr lang="en-GB" dirty="0">
                <a:latin typeface="Calibri" panose="020F0502020204030204" pitchFamily="34" charset="0"/>
                <a:ea typeface="Calibri" panose="020F0502020204030204" pitchFamily="34" charset="0"/>
                <a:cs typeface="Times New Roman" panose="02020603050405020304" pitchFamily="18" charset="0"/>
              </a:rPr>
              <a:t>Character set to be used </a:t>
            </a:r>
          </a:p>
          <a:p>
            <a:pPr>
              <a:spcAft>
                <a:spcPts val="0"/>
              </a:spcAft>
            </a:pPr>
            <a:r>
              <a:rPr lang="en-US" dirty="0">
                <a:latin typeface="SymbolMT"/>
                <a:ea typeface="Calibri" panose="020F0502020204030204" pitchFamily="34" charset="0"/>
                <a:cs typeface="SymbolMT"/>
              </a:rPr>
              <a:t> </a:t>
            </a:r>
            <a:r>
              <a:rPr lang="en-GB" dirty="0">
                <a:latin typeface="Calibri" panose="020F0502020204030204" pitchFamily="34" charset="0"/>
                <a:ea typeface="Calibri" panose="020F0502020204030204" pitchFamily="34" charset="0"/>
                <a:cs typeface="Times New Roman" panose="02020603050405020304" pitchFamily="18" charset="0"/>
              </a:rPr>
              <a:t>…if the sets are different then the receiving device will misinterpret the data that is sent/decide whether to use ASCII or Unicode or …</a:t>
            </a:r>
          </a:p>
          <a:p>
            <a:pPr>
              <a:spcAft>
                <a:spcPts val="0"/>
              </a:spcAft>
            </a:pPr>
            <a:r>
              <a:rPr lang="en-US" dirty="0">
                <a:latin typeface="SymbolMT"/>
                <a:ea typeface="Calibri" panose="020F0502020204030204" pitchFamily="34" charset="0"/>
                <a:cs typeface="SymbolMT"/>
              </a:rPr>
              <a:t> </a:t>
            </a:r>
            <a:r>
              <a:rPr lang="en-GB" dirty="0">
                <a:latin typeface="Calibri" panose="020F0502020204030204" pitchFamily="34" charset="0"/>
                <a:ea typeface="Calibri" panose="020F0502020204030204" pitchFamily="34" charset="0"/>
                <a:cs typeface="Times New Roman" panose="02020603050405020304" pitchFamily="18" charset="0"/>
              </a:rPr>
              <a:t>Software used </a:t>
            </a:r>
          </a:p>
          <a:p>
            <a:pPr>
              <a:spcAft>
                <a:spcPts val="0"/>
              </a:spcAft>
            </a:pPr>
            <a:r>
              <a:rPr lang="en-US" dirty="0">
                <a:latin typeface="SymbolMT"/>
                <a:ea typeface="Calibri" panose="020F0502020204030204" pitchFamily="34" charset="0"/>
                <a:cs typeface="SymbolMT"/>
              </a:rPr>
              <a:t> </a:t>
            </a:r>
            <a:r>
              <a:rPr lang="en-GB" dirty="0">
                <a:latin typeface="Calibri" panose="020F0502020204030204" pitchFamily="34" charset="0"/>
                <a:ea typeface="Calibri" panose="020F0502020204030204" pitchFamily="34" charset="0"/>
                <a:cs typeface="Times New Roman" panose="02020603050405020304" pitchFamily="18" charset="0"/>
              </a:rPr>
              <a:t>…to ensure that the data is compatible with the software</a:t>
            </a:r>
          </a:p>
          <a:p>
            <a:pPr>
              <a:spcAft>
                <a:spcPts val="0"/>
              </a:spcAft>
            </a:pPr>
            <a:r>
              <a:rPr lang="en-US" dirty="0">
                <a:latin typeface="SymbolMT"/>
                <a:ea typeface="Calibri" panose="020F0502020204030204" pitchFamily="34" charset="0"/>
                <a:cs typeface="SymbolMT"/>
              </a:rPr>
              <a:t> </a:t>
            </a:r>
            <a:r>
              <a:rPr lang="en-GB" dirty="0">
                <a:latin typeface="Calibri" panose="020F0502020204030204" pitchFamily="34" charset="0"/>
                <a:ea typeface="Calibri" panose="020F0502020204030204" pitchFamily="34" charset="0"/>
                <a:cs typeface="Times New Roman" panose="02020603050405020304" pitchFamily="18" charset="0"/>
              </a:rPr>
              <a:t>Form of data encryption</a:t>
            </a:r>
          </a:p>
          <a:p>
            <a:pPr>
              <a:spcAft>
                <a:spcPts val="0"/>
              </a:spcAft>
            </a:pPr>
            <a:r>
              <a:rPr lang="en-US" dirty="0">
                <a:latin typeface="SymbolMT"/>
                <a:ea typeface="Calibri" panose="020F0502020204030204" pitchFamily="34" charset="0"/>
                <a:cs typeface="SymbolMT"/>
              </a:rPr>
              <a:t> </a:t>
            </a:r>
            <a:r>
              <a:rPr lang="en-GB" dirty="0">
                <a:latin typeface="Calibri" panose="020F0502020204030204" pitchFamily="34" charset="0"/>
                <a:ea typeface="Calibri" panose="020F0502020204030204" pitchFamily="34" charset="0"/>
                <a:cs typeface="Times New Roman" panose="02020603050405020304" pitchFamily="18" charset="0"/>
              </a:rPr>
              <a:t>…to allow data to be decrypted at destination</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5959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698"/>
            <a:ext cx="2923504" cy="1325563"/>
          </a:xfrm>
        </p:spPr>
        <p:txBody>
          <a:bodyPr>
            <a:normAutofit fontScale="90000"/>
          </a:bodyPr>
          <a:lstStyle/>
          <a:p>
            <a:r>
              <a:rPr lang="en-GB" dirty="0" smtClean="0"/>
              <a:t>Past Examination Questions</a:t>
            </a:r>
            <a:endParaRPr lang="en-GB" dirty="0"/>
          </a:p>
        </p:txBody>
      </p:sp>
      <p:sp>
        <p:nvSpPr>
          <p:cNvPr id="3" name="Rectangle 2"/>
          <p:cNvSpPr/>
          <p:nvPr/>
        </p:nvSpPr>
        <p:spPr>
          <a:xfrm>
            <a:off x="214647" y="1833788"/>
            <a:ext cx="10217239" cy="1477328"/>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Type of transmission to be used</a:t>
            </a:r>
          </a:p>
          <a:p>
            <a:pPr>
              <a:spcAft>
                <a:spcPts val="0"/>
              </a:spcAft>
            </a:pPr>
            <a:r>
              <a:rPr lang="en-US" dirty="0">
                <a:latin typeface="SymbolMT"/>
                <a:ea typeface="Calibri" panose="020F0502020204030204" pitchFamily="34" charset="0"/>
                <a:cs typeface="SymbolMT"/>
              </a:rPr>
              <a:t> </a:t>
            </a:r>
            <a:r>
              <a:rPr lang="en-GB" dirty="0">
                <a:latin typeface="Calibri" panose="020F0502020204030204" pitchFamily="34" charset="0"/>
                <a:ea typeface="Calibri" panose="020F0502020204030204" pitchFamily="34" charset="0"/>
                <a:cs typeface="Times New Roman" panose="02020603050405020304" pitchFamily="18" charset="0"/>
              </a:rPr>
              <a:t>…</a:t>
            </a:r>
            <a:r>
              <a:rPr lang="en-GB" dirty="0" err="1">
                <a:latin typeface="Calibri" panose="020F0502020204030204" pitchFamily="34" charset="0"/>
                <a:ea typeface="Calibri" panose="020F0502020204030204" pitchFamily="34" charset="0"/>
                <a:cs typeface="Times New Roman" panose="02020603050405020304" pitchFamily="18" charset="0"/>
              </a:rPr>
              <a:t>eg</a:t>
            </a:r>
            <a:r>
              <a:rPr lang="en-GB" dirty="0">
                <a:latin typeface="Calibri" panose="020F0502020204030204" pitchFamily="34" charset="0"/>
                <a:ea typeface="Calibri" panose="020F0502020204030204" pitchFamily="34" charset="0"/>
                <a:cs typeface="Times New Roman" panose="02020603050405020304" pitchFamily="18" charset="0"/>
              </a:rPr>
              <a:t> parallel or serial/duplex or simplex/ frequency of wireless transmission/packet size</a:t>
            </a:r>
          </a:p>
          <a:p>
            <a:pPr>
              <a:spcAft>
                <a:spcPts val="0"/>
              </a:spcAft>
            </a:pPr>
            <a:r>
              <a:rPr lang="en-US" dirty="0">
                <a:latin typeface="SymbolMT"/>
                <a:ea typeface="Calibri" panose="020F0502020204030204" pitchFamily="34" charset="0"/>
                <a:cs typeface="SymbolMT"/>
              </a:rPr>
              <a:t> </a:t>
            </a:r>
            <a:r>
              <a:rPr lang="en-GB" dirty="0">
                <a:latin typeface="Calibri" panose="020F0502020204030204" pitchFamily="34" charset="0"/>
                <a:ea typeface="Calibri" panose="020F0502020204030204" pitchFamily="34" charset="0"/>
                <a:cs typeface="Times New Roman" panose="02020603050405020304" pitchFamily="18" charset="0"/>
              </a:rPr>
              <a:t>Type of medium used to carry the transmission</a:t>
            </a:r>
          </a:p>
          <a:p>
            <a:pPr>
              <a:spcAft>
                <a:spcPts val="0"/>
              </a:spcAft>
            </a:pPr>
            <a:r>
              <a:rPr lang="en-US" dirty="0">
                <a:latin typeface="SymbolMT"/>
                <a:ea typeface="Calibri" panose="020F0502020204030204" pitchFamily="34" charset="0"/>
                <a:cs typeface="SymbolMT"/>
              </a:rPr>
              <a:t> </a:t>
            </a:r>
            <a:r>
              <a:rPr lang="en-GB" dirty="0">
                <a:latin typeface="Calibri" panose="020F0502020204030204" pitchFamily="34" charset="0"/>
                <a:ea typeface="Calibri" panose="020F0502020204030204" pitchFamily="34" charset="0"/>
                <a:cs typeface="Times New Roman" panose="02020603050405020304" pitchFamily="18" charset="0"/>
              </a:rPr>
              <a:t>…</a:t>
            </a:r>
            <a:r>
              <a:rPr lang="en-GB" dirty="0" err="1">
                <a:latin typeface="Calibri" panose="020F0502020204030204" pitchFamily="34" charset="0"/>
                <a:ea typeface="Calibri" panose="020F0502020204030204" pitchFamily="34" charset="0"/>
                <a:cs typeface="Times New Roman" panose="02020603050405020304" pitchFamily="18" charset="0"/>
              </a:rPr>
              <a:t>eg</a:t>
            </a:r>
            <a:r>
              <a:rPr lang="en-GB" dirty="0">
                <a:latin typeface="Calibri" panose="020F0502020204030204" pitchFamily="34" charset="0"/>
                <a:ea typeface="Calibri" panose="020F0502020204030204" pitchFamily="34" charset="0"/>
                <a:cs typeface="Times New Roman" panose="02020603050405020304" pitchFamily="18" charset="0"/>
              </a:rPr>
              <a:t> single/multiple wires or cable/wireless or copper/</a:t>
            </a:r>
            <a:r>
              <a:rPr lang="en-GB" dirty="0" err="1">
                <a:latin typeface="Calibri" panose="020F0502020204030204" pitchFamily="34" charset="0"/>
                <a:ea typeface="Calibri" panose="020F0502020204030204" pitchFamily="34" charset="0"/>
                <a:cs typeface="Times New Roman" panose="02020603050405020304" pitchFamily="18" charset="0"/>
              </a:rPr>
              <a:t>fibreoptic</a:t>
            </a:r>
            <a:r>
              <a:rPr lang="en-GB" dirty="0">
                <a:latin typeface="Calibri" panose="020F0502020204030204" pitchFamily="34" charset="0"/>
                <a:ea typeface="Calibri" panose="020F0502020204030204" pitchFamily="34" charset="0"/>
                <a:cs typeface="Times New Roman" panose="02020603050405020304" pitchFamily="18" charset="0"/>
              </a:rPr>
              <a:t> or </a:t>
            </a:r>
            <a:r>
              <a:rPr lang="en-GB" dirty="0" smtClean="0">
                <a:latin typeface="Calibri" panose="020F0502020204030204" pitchFamily="34" charset="0"/>
                <a:ea typeface="Calibri" panose="020F0502020204030204" pitchFamily="34" charset="0"/>
                <a:cs typeface="Times New Roman" panose="02020603050405020304" pitchFamily="18" charset="0"/>
              </a:rPr>
              <a:t>radio/microwave or </a:t>
            </a:r>
            <a:r>
              <a:rPr lang="en-GB" dirty="0">
                <a:latin typeface="Calibri" panose="020F0502020204030204" pitchFamily="34" charset="0"/>
                <a:ea typeface="Calibri" panose="020F0502020204030204" pitchFamily="34" charset="0"/>
                <a:cs typeface="Times New Roman" panose="02020603050405020304" pitchFamily="18" charset="0"/>
              </a:rPr>
              <a:t>frequency if wireless transmission used</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728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317" y="161364"/>
            <a:ext cx="10515600" cy="1031782"/>
          </a:xfrm>
        </p:spPr>
        <p:txBody>
          <a:bodyPr/>
          <a:lstStyle/>
          <a:p>
            <a:r>
              <a:rPr lang="en-GB" dirty="0" smtClean="0"/>
              <a:t>Past Examination Papers </a:t>
            </a:r>
            <a:endParaRPr lang="en-GB" dirty="0"/>
          </a:p>
        </p:txBody>
      </p:sp>
      <p:pic>
        <p:nvPicPr>
          <p:cNvPr id="3" name="Picture 2"/>
          <p:cNvPicPr>
            <a:picLocks noChangeAspect="1"/>
          </p:cNvPicPr>
          <p:nvPr/>
        </p:nvPicPr>
        <p:blipFill>
          <a:blip r:embed="rId2"/>
          <a:stretch>
            <a:fillRect/>
          </a:stretch>
        </p:blipFill>
        <p:spPr>
          <a:xfrm>
            <a:off x="570773" y="869801"/>
            <a:ext cx="9763125" cy="5648325"/>
          </a:xfrm>
          <a:prstGeom prst="rect">
            <a:avLst/>
          </a:prstGeom>
        </p:spPr>
      </p:pic>
      <p:sp>
        <p:nvSpPr>
          <p:cNvPr id="4" name="Rectangle 3"/>
          <p:cNvSpPr/>
          <p:nvPr/>
        </p:nvSpPr>
        <p:spPr>
          <a:xfrm>
            <a:off x="1568823" y="2160511"/>
            <a:ext cx="6096000" cy="923330"/>
          </a:xfrm>
          <a:prstGeom prst="rect">
            <a:avLst/>
          </a:prstGeom>
        </p:spPr>
        <p:txBody>
          <a:bodyPr>
            <a:spAutoFit/>
          </a:bodyPr>
          <a:lstStyle/>
          <a:p>
            <a:r>
              <a:rPr lang="en-GB" dirty="0">
                <a:latin typeface="Arial" panose="020B0604020202020204" pitchFamily="34" charset="0"/>
              </a:rPr>
              <a:t>Local Area network</a:t>
            </a:r>
          </a:p>
          <a:p>
            <a:r>
              <a:rPr lang="en-GB" dirty="0">
                <a:latin typeface="SymbolMT"/>
              </a:rPr>
              <a:t> </a:t>
            </a:r>
            <a:r>
              <a:rPr lang="en-GB" dirty="0">
                <a:latin typeface="Arial" panose="020B0604020202020204" pitchFamily="34" charset="0"/>
              </a:rPr>
              <a:t>(Over) a small geographical area</a:t>
            </a:r>
          </a:p>
          <a:p>
            <a:r>
              <a:rPr lang="en-GB" dirty="0">
                <a:latin typeface="SymbolMT"/>
              </a:rPr>
              <a:t> </a:t>
            </a:r>
            <a:r>
              <a:rPr lang="en-GB" dirty="0">
                <a:latin typeface="Arial" panose="020B0604020202020204" pitchFamily="34" charset="0"/>
              </a:rPr>
              <a:t>Use of hard-wiring/ wireless communication</a:t>
            </a:r>
            <a:endParaRPr lang="en-GB" dirty="0"/>
          </a:p>
        </p:txBody>
      </p:sp>
      <p:sp>
        <p:nvSpPr>
          <p:cNvPr id="5" name="Rectangle 4"/>
          <p:cNvSpPr/>
          <p:nvPr/>
        </p:nvSpPr>
        <p:spPr>
          <a:xfrm>
            <a:off x="1407459" y="4555449"/>
            <a:ext cx="6096000" cy="1754326"/>
          </a:xfrm>
          <a:prstGeom prst="rect">
            <a:avLst/>
          </a:prstGeom>
        </p:spPr>
        <p:txBody>
          <a:bodyPr>
            <a:spAutoFit/>
          </a:bodyPr>
          <a:lstStyle/>
          <a:p>
            <a:r>
              <a:rPr lang="en-GB" dirty="0">
                <a:latin typeface="Arial" panose="020B0604020202020204" pitchFamily="34" charset="0"/>
              </a:rPr>
              <a:t>Communication between machines/workers</a:t>
            </a:r>
          </a:p>
          <a:p>
            <a:r>
              <a:rPr lang="en-GB" dirty="0">
                <a:latin typeface="SymbolMT"/>
              </a:rPr>
              <a:t> </a:t>
            </a:r>
            <a:r>
              <a:rPr lang="en-GB" dirty="0">
                <a:latin typeface="Arial" panose="020B0604020202020204" pitchFamily="34" charset="0"/>
              </a:rPr>
              <a:t>Any machine can be used</a:t>
            </a:r>
          </a:p>
          <a:p>
            <a:r>
              <a:rPr lang="en-GB" dirty="0">
                <a:latin typeface="SymbolMT"/>
              </a:rPr>
              <a:t> </a:t>
            </a:r>
            <a:r>
              <a:rPr lang="en-GB" dirty="0">
                <a:latin typeface="Arial" panose="020B0604020202020204" pitchFamily="34" charset="0"/>
              </a:rPr>
              <a:t>Easier to maintain/add/delete software/files</a:t>
            </a:r>
          </a:p>
          <a:p>
            <a:r>
              <a:rPr lang="en-GB" dirty="0">
                <a:latin typeface="SymbolMT"/>
              </a:rPr>
              <a:t> </a:t>
            </a:r>
            <a:r>
              <a:rPr lang="en-GB" dirty="0">
                <a:latin typeface="Arial" panose="020B0604020202020204" pitchFamily="34" charset="0"/>
              </a:rPr>
              <a:t>Sharing of peripheral devices/software/data</a:t>
            </a:r>
          </a:p>
          <a:p>
            <a:r>
              <a:rPr lang="en-GB" dirty="0">
                <a:latin typeface="SymbolMT"/>
              </a:rPr>
              <a:t> </a:t>
            </a:r>
            <a:r>
              <a:rPr lang="en-GB" dirty="0">
                <a:latin typeface="Arial" panose="020B0604020202020204" pitchFamily="34" charset="0"/>
              </a:rPr>
              <a:t>Monitoring of workers</a:t>
            </a:r>
          </a:p>
          <a:p>
            <a:r>
              <a:rPr lang="en-GB" dirty="0">
                <a:latin typeface="SymbolMT"/>
              </a:rPr>
              <a:t> </a:t>
            </a:r>
            <a:r>
              <a:rPr lang="en-GB" dirty="0">
                <a:latin typeface="Arial" panose="020B0604020202020204" pitchFamily="34" charset="0"/>
              </a:rPr>
              <a:t>Simplifies backup procedures</a:t>
            </a:r>
            <a:endParaRPr lang="en-GB" dirty="0"/>
          </a:p>
        </p:txBody>
      </p:sp>
    </p:spTree>
    <p:extLst>
      <p:ext uri="{BB962C8B-B14F-4D97-AF65-F5344CB8AC3E}">
        <p14:creationId xmlns:p14="http://schemas.microsoft.com/office/powerpoint/2010/main" val="533485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3" name="Picture 2"/>
          <p:cNvPicPr>
            <a:picLocks noChangeAspect="1"/>
          </p:cNvPicPr>
          <p:nvPr/>
        </p:nvPicPr>
        <p:blipFill>
          <a:blip r:embed="rId2"/>
          <a:stretch>
            <a:fillRect/>
          </a:stretch>
        </p:blipFill>
        <p:spPr>
          <a:xfrm>
            <a:off x="3767211" y="365125"/>
            <a:ext cx="7696200" cy="5924550"/>
          </a:xfrm>
          <a:prstGeom prst="rect">
            <a:avLst/>
          </a:prstGeom>
        </p:spPr>
      </p:pic>
      <p:sp>
        <p:nvSpPr>
          <p:cNvPr id="4" name="Rectangle 3"/>
          <p:cNvSpPr/>
          <p:nvPr/>
        </p:nvSpPr>
        <p:spPr>
          <a:xfrm>
            <a:off x="4300025" y="1027906"/>
            <a:ext cx="6096000" cy="923330"/>
          </a:xfrm>
          <a:prstGeom prst="rect">
            <a:avLst/>
          </a:prstGeom>
        </p:spPr>
        <p:txBody>
          <a:bodyPr>
            <a:spAutoFit/>
          </a:bodyPr>
          <a:lstStyle/>
          <a:p>
            <a:r>
              <a:rPr lang="en-GB" smtClean="0"/>
              <a:t>A group of computers/devices (1 – AO1.2) connected over a small geographical area (1 – AO1.2). The infrastructure is usually owned by the network owner</a:t>
            </a:r>
            <a:endParaRPr lang="en-GB" dirty="0"/>
          </a:p>
        </p:txBody>
      </p:sp>
      <p:sp>
        <p:nvSpPr>
          <p:cNvPr id="5" name="Rectangle 4"/>
          <p:cNvSpPr/>
          <p:nvPr/>
        </p:nvSpPr>
        <p:spPr>
          <a:xfrm>
            <a:off x="4426634" y="2982744"/>
            <a:ext cx="6096000" cy="1754326"/>
          </a:xfrm>
          <a:prstGeom prst="rect">
            <a:avLst/>
          </a:prstGeom>
        </p:spPr>
        <p:txBody>
          <a:bodyPr>
            <a:spAutoFit/>
          </a:bodyPr>
          <a:lstStyle/>
          <a:p>
            <a:r>
              <a:rPr lang="en-GB" dirty="0"/>
              <a:t>Data is split into chunks called packets (1 – AO1.1) which have labels (1 – AO1.1) including address being sent to (1 – AO1.1) and order (1 – AO1.1). Each packet is sent on the most convenient/avoidable route (1- AO1.2) meaning they may arrive in a different order to which they were sent (1 – AO1.2). Once packets arrive at receiver they are reordered (1 – AO1.2).</a:t>
            </a:r>
          </a:p>
        </p:txBody>
      </p:sp>
    </p:spTree>
    <p:extLst>
      <p:ext uri="{BB962C8B-B14F-4D97-AF65-F5344CB8AC3E}">
        <p14:creationId xmlns:p14="http://schemas.microsoft.com/office/powerpoint/2010/main" val="2425680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t>Past Examination Questions </a:t>
            </a:r>
            <a:endParaRPr lang="en-GB" dirty="0"/>
          </a:p>
        </p:txBody>
      </p:sp>
      <p:pic>
        <p:nvPicPr>
          <p:cNvPr id="3" name="Picture 2"/>
          <p:cNvPicPr>
            <a:picLocks noChangeAspect="1"/>
          </p:cNvPicPr>
          <p:nvPr/>
        </p:nvPicPr>
        <p:blipFill>
          <a:blip r:embed="rId2"/>
          <a:stretch>
            <a:fillRect/>
          </a:stretch>
        </p:blipFill>
        <p:spPr>
          <a:xfrm>
            <a:off x="200024" y="819150"/>
            <a:ext cx="10544175" cy="6082324"/>
          </a:xfrm>
          <a:prstGeom prst="rect">
            <a:avLst/>
          </a:prstGeom>
        </p:spPr>
      </p:pic>
    </p:spTree>
    <p:extLst>
      <p:ext uri="{BB962C8B-B14F-4D97-AF65-F5344CB8AC3E}">
        <p14:creationId xmlns:p14="http://schemas.microsoft.com/office/powerpoint/2010/main" val="170759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t>Past Examination Questions </a:t>
            </a:r>
            <a:endParaRPr lang="en-GB" dirty="0"/>
          </a:p>
        </p:txBody>
      </p:sp>
      <p:pic>
        <p:nvPicPr>
          <p:cNvPr id="3" name="Picture 2"/>
          <p:cNvPicPr>
            <a:picLocks noChangeAspect="1"/>
          </p:cNvPicPr>
          <p:nvPr/>
        </p:nvPicPr>
        <p:blipFill>
          <a:blip r:embed="rId2"/>
          <a:stretch>
            <a:fillRect/>
          </a:stretch>
        </p:blipFill>
        <p:spPr>
          <a:xfrm>
            <a:off x="509306" y="775676"/>
            <a:ext cx="10544175" cy="6082324"/>
          </a:xfrm>
          <a:prstGeom prst="rect">
            <a:avLst/>
          </a:prstGeom>
        </p:spPr>
      </p:pic>
      <p:sp>
        <p:nvSpPr>
          <p:cNvPr id="4" name="Rectangle 3"/>
          <p:cNvSpPr/>
          <p:nvPr/>
        </p:nvSpPr>
        <p:spPr>
          <a:xfrm>
            <a:off x="1205753" y="1770547"/>
            <a:ext cx="6096000" cy="923330"/>
          </a:xfrm>
          <a:prstGeom prst="rect">
            <a:avLst/>
          </a:prstGeom>
        </p:spPr>
        <p:txBody>
          <a:bodyPr>
            <a:spAutoFit/>
          </a:bodyPr>
          <a:lstStyle/>
          <a:p>
            <a:r>
              <a:rPr lang="en-GB" dirty="0">
                <a:latin typeface="Arial" panose="020B0604020202020204" pitchFamily="34" charset="0"/>
              </a:rPr>
              <a:t>Individual data bits sent…</a:t>
            </a:r>
          </a:p>
          <a:p>
            <a:r>
              <a:rPr lang="en-GB" dirty="0">
                <a:latin typeface="SymbolMT"/>
              </a:rPr>
              <a:t> </a:t>
            </a:r>
            <a:r>
              <a:rPr lang="en-GB" dirty="0">
                <a:latin typeface="Arial" panose="020B0604020202020204" pitchFamily="34" charset="0"/>
              </a:rPr>
              <a:t>…one after another along the communication medium/one wire/as a single stream</a:t>
            </a:r>
            <a:endParaRPr lang="en-GB" dirty="0"/>
          </a:p>
        </p:txBody>
      </p:sp>
      <p:sp>
        <p:nvSpPr>
          <p:cNvPr id="5" name="Rectangle 4"/>
          <p:cNvSpPr/>
          <p:nvPr/>
        </p:nvSpPr>
        <p:spPr>
          <a:xfrm>
            <a:off x="1084729" y="4907741"/>
            <a:ext cx="6096000" cy="646331"/>
          </a:xfrm>
          <a:prstGeom prst="rect">
            <a:avLst/>
          </a:prstGeom>
        </p:spPr>
        <p:txBody>
          <a:bodyPr>
            <a:spAutoFit/>
          </a:bodyPr>
          <a:lstStyle/>
          <a:p>
            <a:r>
              <a:rPr lang="en-GB" dirty="0">
                <a:latin typeface="Arial" panose="020B0604020202020204" pitchFamily="34" charset="0"/>
              </a:rPr>
              <a:t>Communication can be done in both directions…</a:t>
            </a:r>
          </a:p>
          <a:p>
            <a:r>
              <a:rPr lang="en-GB" dirty="0">
                <a:latin typeface="SymbolMT"/>
              </a:rPr>
              <a:t> </a:t>
            </a:r>
            <a:r>
              <a:rPr lang="en-GB" dirty="0">
                <a:latin typeface="Arial" panose="020B0604020202020204" pitchFamily="34" charset="0"/>
              </a:rPr>
              <a:t>…at the same time</a:t>
            </a:r>
            <a:endParaRPr lang="en-GB" dirty="0"/>
          </a:p>
        </p:txBody>
      </p:sp>
    </p:spTree>
    <p:extLst>
      <p:ext uri="{BB962C8B-B14F-4D97-AF65-F5344CB8AC3E}">
        <p14:creationId xmlns:p14="http://schemas.microsoft.com/office/powerpoint/2010/main" val="842614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t>Past Examination Questions </a:t>
            </a:r>
            <a:endParaRPr lang="en-GB" dirty="0"/>
          </a:p>
        </p:txBody>
      </p:sp>
      <p:pic>
        <p:nvPicPr>
          <p:cNvPr id="3" name="Picture 2"/>
          <p:cNvPicPr>
            <a:picLocks noChangeAspect="1"/>
          </p:cNvPicPr>
          <p:nvPr/>
        </p:nvPicPr>
        <p:blipFill>
          <a:blip r:embed="rId2"/>
          <a:stretch>
            <a:fillRect/>
          </a:stretch>
        </p:blipFill>
        <p:spPr>
          <a:xfrm>
            <a:off x="0" y="917762"/>
            <a:ext cx="9134475" cy="5829300"/>
          </a:xfrm>
          <a:prstGeom prst="rect">
            <a:avLst/>
          </a:prstGeom>
        </p:spPr>
      </p:pic>
    </p:spTree>
    <p:extLst>
      <p:ext uri="{BB962C8B-B14F-4D97-AF65-F5344CB8AC3E}">
        <p14:creationId xmlns:p14="http://schemas.microsoft.com/office/powerpoint/2010/main" val="1169205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t>Past Examination Questions </a:t>
            </a:r>
            <a:endParaRPr lang="en-GB" dirty="0"/>
          </a:p>
        </p:txBody>
      </p:sp>
      <p:pic>
        <p:nvPicPr>
          <p:cNvPr id="3" name="Picture 2"/>
          <p:cNvPicPr>
            <a:picLocks noChangeAspect="1"/>
          </p:cNvPicPr>
          <p:nvPr/>
        </p:nvPicPr>
        <p:blipFill>
          <a:blip r:embed="rId2"/>
          <a:stretch>
            <a:fillRect/>
          </a:stretch>
        </p:blipFill>
        <p:spPr>
          <a:xfrm>
            <a:off x="448095" y="1028700"/>
            <a:ext cx="9134475" cy="5829300"/>
          </a:xfrm>
          <a:prstGeom prst="rect">
            <a:avLst/>
          </a:prstGeom>
        </p:spPr>
      </p:pic>
      <p:sp>
        <p:nvSpPr>
          <p:cNvPr id="4" name="Rectangle 3"/>
          <p:cNvSpPr/>
          <p:nvPr/>
        </p:nvSpPr>
        <p:spPr>
          <a:xfrm>
            <a:off x="681038" y="2098719"/>
            <a:ext cx="6096000" cy="4247317"/>
          </a:xfrm>
          <a:prstGeom prst="rect">
            <a:avLst/>
          </a:prstGeom>
        </p:spPr>
        <p:txBody>
          <a:bodyPr>
            <a:spAutoFit/>
          </a:bodyPr>
          <a:lstStyle/>
          <a:p>
            <a:r>
              <a:rPr lang="en-GB" dirty="0">
                <a:latin typeface="Arial" panose="020B0604020202020204" pitchFamily="34" charset="0"/>
              </a:rPr>
              <a:t>Hard drive…</a:t>
            </a:r>
          </a:p>
          <a:p>
            <a:r>
              <a:rPr lang="en-GB" dirty="0">
                <a:latin typeface="SymbolMT"/>
              </a:rPr>
              <a:t> </a:t>
            </a:r>
            <a:r>
              <a:rPr lang="en-GB" dirty="0">
                <a:latin typeface="Arial" panose="020B0604020202020204" pitchFamily="34" charset="0"/>
              </a:rPr>
              <a:t>…to store files and software</a:t>
            </a:r>
          </a:p>
          <a:p>
            <a:r>
              <a:rPr lang="en-GB" dirty="0">
                <a:latin typeface="SymbolMT"/>
              </a:rPr>
              <a:t> </a:t>
            </a:r>
            <a:r>
              <a:rPr lang="en-GB" dirty="0">
                <a:latin typeface="Arial" panose="020B0604020202020204" pitchFamily="34" charset="0"/>
              </a:rPr>
              <a:t>Removable hard drive…</a:t>
            </a:r>
          </a:p>
          <a:p>
            <a:r>
              <a:rPr lang="en-GB" dirty="0">
                <a:latin typeface="SymbolMT"/>
              </a:rPr>
              <a:t> </a:t>
            </a:r>
            <a:r>
              <a:rPr lang="en-GB" dirty="0">
                <a:latin typeface="Arial" panose="020B0604020202020204" pitchFamily="34" charset="0"/>
              </a:rPr>
              <a:t>…to store archive of files</a:t>
            </a:r>
          </a:p>
          <a:p>
            <a:r>
              <a:rPr lang="en-GB" dirty="0">
                <a:latin typeface="SymbolMT"/>
              </a:rPr>
              <a:t> </a:t>
            </a:r>
            <a:r>
              <a:rPr lang="en-GB" dirty="0">
                <a:latin typeface="Arial" panose="020B0604020202020204" pitchFamily="34" charset="0"/>
              </a:rPr>
              <a:t>CDROM/DVDROM reader…</a:t>
            </a:r>
          </a:p>
          <a:p>
            <a:r>
              <a:rPr lang="en-GB" dirty="0">
                <a:latin typeface="SymbolMT"/>
              </a:rPr>
              <a:t> </a:t>
            </a:r>
            <a:r>
              <a:rPr lang="en-GB" dirty="0">
                <a:latin typeface="Arial" panose="020B0604020202020204" pitchFamily="34" charset="0"/>
              </a:rPr>
              <a:t>…for the importation of software</a:t>
            </a:r>
          </a:p>
          <a:p>
            <a:r>
              <a:rPr lang="en-GB" dirty="0">
                <a:latin typeface="SymbolMT"/>
              </a:rPr>
              <a:t> </a:t>
            </a:r>
            <a:r>
              <a:rPr lang="en-GB" dirty="0">
                <a:latin typeface="Arial" panose="020B0604020202020204" pitchFamily="34" charset="0"/>
              </a:rPr>
              <a:t>Memory stick/solid state device…</a:t>
            </a:r>
          </a:p>
          <a:p>
            <a:r>
              <a:rPr lang="en-GB" dirty="0">
                <a:latin typeface="SymbolMT"/>
              </a:rPr>
              <a:t> </a:t>
            </a:r>
            <a:r>
              <a:rPr lang="en-GB" dirty="0">
                <a:latin typeface="Arial" panose="020B0604020202020204" pitchFamily="34" charset="0"/>
              </a:rPr>
              <a:t>…to allow transport of materials between office and home</a:t>
            </a:r>
          </a:p>
          <a:p>
            <a:r>
              <a:rPr lang="pt-BR" dirty="0">
                <a:latin typeface="SymbolMT"/>
              </a:rPr>
              <a:t> </a:t>
            </a:r>
            <a:r>
              <a:rPr lang="pt-BR" dirty="0">
                <a:latin typeface="Arial" panose="020B0604020202020204" pitchFamily="34" charset="0"/>
              </a:rPr>
              <a:t>CD(R)/DVD(R) (reader/writer…)/optical disk</a:t>
            </a:r>
          </a:p>
          <a:p>
            <a:r>
              <a:rPr lang="en-GB" dirty="0">
                <a:latin typeface="SymbolMT"/>
              </a:rPr>
              <a:t> </a:t>
            </a:r>
            <a:r>
              <a:rPr lang="en-GB" dirty="0">
                <a:latin typeface="Arial" panose="020B0604020202020204" pitchFamily="34" charset="0"/>
              </a:rPr>
              <a:t>…to store back-up of files/software/portability of files</a:t>
            </a:r>
          </a:p>
          <a:p>
            <a:r>
              <a:rPr lang="en-GB" dirty="0">
                <a:latin typeface="SymbolMT"/>
              </a:rPr>
              <a:t> </a:t>
            </a:r>
            <a:r>
              <a:rPr lang="en-GB" dirty="0">
                <a:latin typeface="Arial" panose="020B0604020202020204" pitchFamily="34" charset="0"/>
              </a:rPr>
              <a:t>Cloud storage…</a:t>
            </a:r>
          </a:p>
          <a:p>
            <a:r>
              <a:rPr lang="en-GB" dirty="0">
                <a:latin typeface="SymbolMT"/>
              </a:rPr>
              <a:t> </a:t>
            </a:r>
            <a:r>
              <a:rPr lang="en-GB" dirty="0">
                <a:latin typeface="Arial" panose="020B0604020202020204" pitchFamily="34" charset="0"/>
              </a:rPr>
              <a:t>…to make files available to others in the </a:t>
            </a:r>
            <a:r>
              <a:rPr lang="en-GB" dirty="0" err="1">
                <a:latin typeface="Arial" panose="020B0604020202020204" pitchFamily="34" charset="0"/>
              </a:rPr>
              <a:t>dept</a:t>
            </a:r>
            <a:r>
              <a:rPr lang="en-GB" dirty="0">
                <a:latin typeface="Arial" panose="020B0604020202020204" pitchFamily="34" charset="0"/>
              </a:rPr>
              <a:t>/from anywhere/on any</a:t>
            </a:r>
          </a:p>
          <a:p>
            <a:r>
              <a:rPr lang="en-GB" dirty="0">
                <a:latin typeface="Arial" panose="020B0604020202020204" pitchFamily="34" charset="0"/>
              </a:rPr>
              <a:t>device/backup</a:t>
            </a:r>
            <a:endParaRPr lang="en-GB" dirty="0"/>
          </a:p>
        </p:txBody>
      </p:sp>
      <p:sp>
        <p:nvSpPr>
          <p:cNvPr id="5" name="Rectangle 4"/>
          <p:cNvSpPr/>
          <p:nvPr/>
        </p:nvSpPr>
        <p:spPr>
          <a:xfrm>
            <a:off x="7009981" y="2099697"/>
            <a:ext cx="4572420" cy="3416320"/>
          </a:xfrm>
          <a:prstGeom prst="rect">
            <a:avLst/>
          </a:prstGeom>
        </p:spPr>
        <p:txBody>
          <a:bodyPr wrap="square">
            <a:spAutoFit/>
          </a:bodyPr>
          <a:lstStyle/>
          <a:p>
            <a:r>
              <a:rPr lang="en-GB" dirty="0">
                <a:latin typeface="Arial" panose="020B0604020202020204" pitchFamily="34" charset="0"/>
              </a:rPr>
              <a:t>Mark as three pairs of marks. Second mark is</a:t>
            </a:r>
          </a:p>
          <a:p>
            <a:r>
              <a:rPr lang="en-GB" dirty="0">
                <a:latin typeface="Arial" panose="020B0604020202020204" pitchFamily="34" charset="0"/>
              </a:rPr>
              <a:t>dependent on getting the first</a:t>
            </a:r>
          </a:p>
          <a:p>
            <a:r>
              <a:rPr lang="en-GB" dirty="0">
                <a:latin typeface="Arial" panose="020B0604020202020204" pitchFamily="34" charset="0"/>
              </a:rPr>
              <a:t>Uses are all examples, other sensible uses</a:t>
            </a:r>
          </a:p>
          <a:p>
            <a:r>
              <a:rPr lang="en-GB" dirty="0">
                <a:latin typeface="Arial" panose="020B0604020202020204" pitchFamily="34" charset="0"/>
              </a:rPr>
              <a:t>should be credited.</a:t>
            </a:r>
          </a:p>
          <a:p>
            <a:r>
              <a:rPr lang="en-GB" dirty="0">
                <a:latin typeface="Arial" panose="020B0604020202020204" pitchFamily="34" charset="0"/>
              </a:rPr>
              <a:t>Uses can be generic, but if specific they need</a:t>
            </a:r>
          </a:p>
          <a:p>
            <a:r>
              <a:rPr lang="en-GB" dirty="0">
                <a:latin typeface="Arial" panose="020B0604020202020204" pitchFamily="34" charset="0"/>
              </a:rPr>
              <a:t>to be about the finance manager</a:t>
            </a:r>
          </a:p>
          <a:p>
            <a:r>
              <a:rPr lang="en-GB" dirty="0">
                <a:latin typeface="Arial" panose="020B0604020202020204" pitchFamily="34" charset="0"/>
              </a:rPr>
              <a:t>Not: USB on its own</a:t>
            </a:r>
          </a:p>
          <a:p>
            <a:r>
              <a:rPr lang="en-GB" dirty="0">
                <a:latin typeface="Arial" panose="020B0604020202020204" pitchFamily="34" charset="0"/>
              </a:rPr>
              <a:t>Only allow the same reason once e.g. ‘to store</a:t>
            </a:r>
          </a:p>
          <a:p>
            <a:r>
              <a:rPr lang="en-GB" dirty="0">
                <a:latin typeface="Arial" panose="020B0604020202020204" pitchFamily="34" charset="0"/>
              </a:rPr>
              <a:t>files’</a:t>
            </a:r>
            <a:endParaRPr lang="en-GB" dirty="0"/>
          </a:p>
        </p:txBody>
      </p:sp>
    </p:spTree>
    <p:extLst>
      <p:ext uri="{BB962C8B-B14F-4D97-AF65-F5344CB8AC3E}">
        <p14:creationId xmlns:p14="http://schemas.microsoft.com/office/powerpoint/2010/main" val="2547704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t>Past Examination Questions </a:t>
            </a:r>
            <a:endParaRPr lang="en-GB" dirty="0"/>
          </a:p>
        </p:txBody>
      </p:sp>
      <p:pic>
        <p:nvPicPr>
          <p:cNvPr id="3" name="Picture 2"/>
          <p:cNvPicPr>
            <a:picLocks noChangeAspect="1"/>
          </p:cNvPicPr>
          <p:nvPr/>
        </p:nvPicPr>
        <p:blipFill>
          <a:blip r:embed="rId2"/>
          <a:stretch>
            <a:fillRect/>
          </a:stretch>
        </p:blipFill>
        <p:spPr>
          <a:xfrm>
            <a:off x="438150" y="946056"/>
            <a:ext cx="9639300" cy="5476875"/>
          </a:xfrm>
          <a:prstGeom prst="rect">
            <a:avLst/>
          </a:prstGeom>
        </p:spPr>
      </p:pic>
      <p:sp>
        <p:nvSpPr>
          <p:cNvPr id="5" name="Rectangle 4"/>
          <p:cNvSpPr/>
          <p:nvPr/>
        </p:nvSpPr>
        <p:spPr>
          <a:xfrm>
            <a:off x="748553" y="1720840"/>
            <a:ext cx="8758518" cy="2308324"/>
          </a:xfrm>
          <a:prstGeom prst="rect">
            <a:avLst/>
          </a:prstGeom>
        </p:spPr>
        <p:txBody>
          <a:bodyPr wrap="square">
            <a:spAutoFit/>
          </a:bodyPr>
          <a:lstStyle/>
          <a:p>
            <a:r>
              <a:rPr lang="en-GB" dirty="0">
                <a:latin typeface="SymbolMT"/>
              </a:rPr>
              <a:t> </a:t>
            </a:r>
            <a:r>
              <a:rPr lang="en-GB" dirty="0">
                <a:latin typeface="Arial" panose="020B0604020202020204" pitchFamily="34" charset="0"/>
              </a:rPr>
              <a:t>Data is split into equal sized blocks (called packets)</a:t>
            </a:r>
          </a:p>
          <a:p>
            <a:r>
              <a:rPr lang="en-GB" dirty="0">
                <a:latin typeface="SymbolMT"/>
              </a:rPr>
              <a:t> </a:t>
            </a:r>
            <a:r>
              <a:rPr lang="en-GB" dirty="0">
                <a:latin typeface="Arial" panose="020B0604020202020204" pitchFamily="34" charset="0"/>
              </a:rPr>
              <a:t>Each packet has a header of information( including destination</a:t>
            </a:r>
          </a:p>
          <a:p>
            <a:r>
              <a:rPr lang="en-GB" dirty="0">
                <a:latin typeface="Arial" panose="020B0604020202020204" pitchFamily="34" charset="0"/>
              </a:rPr>
              <a:t>address and the place of the packet in the complete message)</a:t>
            </a:r>
          </a:p>
          <a:p>
            <a:r>
              <a:rPr lang="en-GB" dirty="0">
                <a:latin typeface="SymbolMT"/>
              </a:rPr>
              <a:t> </a:t>
            </a:r>
            <a:r>
              <a:rPr lang="en-GB" dirty="0">
                <a:latin typeface="Arial" panose="020B0604020202020204" pitchFamily="34" charset="0"/>
              </a:rPr>
              <a:t>(Each packet is placed on the network and) each may travel by a</a:t>
            </a:r>
          </a:p>
          <a:p>
            <a:r>
              <a:rPr lang="en-GB" dirty="0">
                <a:latin typeface="Arial" panose="020B0604020202020204" pitchFamily="34" charset="0"/>
              </a:rPr>
              <a:t>different route</a:t>
            </a:r>
          </a:p>
          <a:p>
            <a:r>
              <a:rPr lang="en-GB" dirty="0">
                <a:latin typeface="SymbolMT"/>
              </a:rPr>
              <a:t> </a:t>
            </a:r>
            <a:r>
              <a:rPr lang="en-GB" dirty="0">
                <a:latin typeface="Arial" panose="020B0604020202020204" pitchFamily="34" charset="0"/>
              </a:rPr>
              <a:t>(At each node on the network the destination address is read and</a:t>
            </a:r>
          </a:p>
          <a:p>
            <a:r>
              <a:rPr lang="en-GB" dirty="0">
                <a:latin typeface="Arial" panose="020B0604020202020204" pitchFamily="34" charset="0"/>
              </a:rPr>
              <a:t>the) best route is found</a:t>
            </a:r>
          </a:p>
          <a:p>
            <a:r>
              <a:rPr lang="en-GB" dirty="0">
                <a:latin typeface="SymbolMT"/>
              </a:rPr>
              <a:t> </a:t>
            </a:r>
            <a:r>
              <a:rPr lang="en-GB" dirty="0">
                <a:latin typeface="Arial" panose="020B0604020202020204" pitchFamily="34" charset="0"/>
              </a:rPr>
              <a:t>Packets need to be reordered at the destination</a:t>
            </a:r>
            <a:endParaRPr lang="en-GB" dirty="0"/>
          </a:p>
        </p:txBody>
      </p:sp>
    </p:spTree>
    <p:extLst>
      <p:ext uri="{BB962C8B-B14F-4D97-AF65-F5344CB8AC3E}">
        <p14:creationId xmlns:p14="http://schemas.microsoft.com/office/powerpoint/2010/main" val="3442284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t>Past Examination Questions </a:t>
            </a:r>
            <a:endParaRPr lang="en-GB" dirty="0"/>
          </a:p>
        </p:txBody>
      </p:sp>
      <p:pic>
        <p:nvPicPr>
          <p:cNvPr id="3" name="Picture 2"/>
          <p:cNvPicPr>
            <a:picLocks noChangeAspect="1"/>
          </p:cNvPicPr>
          <p:nvPr/>
        </p:nvPicPr>
        <p:blipFill>
          <a:blip r:embed="rId2"/>
          <a:stretch>
            <a:fillRect/>
          </a:stretch>
        </p:blipFill>
        <p:spPr>
          <a:xfrm>
            <a:off x="0" y="981074"/>
            <a:ext cx="10613708" cy="5527301"/>
          </a:xfrm>
          <a:prstGeom prst="rect">
            <a:avLst/>
          </a:prstGeom>
        </p:spPr>
      </p:pic>
    </p:spTree>
    <p:extLst>
      <p:ext uri="{BB962C8B-B14F-4D97-AF65-F5344CB8AC3E}">
        <p14:creationId xmlns:p14="http://schemas.microsoft.com/office/powerpoint/2010/main" val="2802701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t>Past Examination Questions </a:t>
            </a:r>
            <a:endParaRPr lang="en-GB" dirty="0"/>
          </a:p>
        </p:txBody>
      </p:sp>
      <p:pic>
        <p:nvPicPr>
          <p:cNvPr id="3" name="Picture 2"/>
          <p:cNvPicPr>
            <a:picLocks noChangeAspect="1"/>
          </p:cNvPicPr>
          <p:nvPr/>
        </p:nvPicPr>
        <p:blipFill>
          <a:blip r:embed="rId2"/>
          <a:stretch>
            <a:fillRect/>
          </a:stretch>
        </p:blipFill>
        <p:spPr>
          <a:xfrm>
            <a:off x="0" y="981074"/>
            <a:ext cx="10613708" cy="5527301"/>
          </a:xfrm>
          <a:prstGeom prst="rect">
            <a:avLst/>
          </a:prstGeom>
        </p:spPr>
      </p:pic>
      <p:sp>
        <p:nvSpPr>
          <p:cNvPr id="4" name="Rectangle 3"/>
          <p:cNvSpPr/>
          <p:nvPr/>
        </p:nvSpPr>
        <p:spPr>
          <a:xfrm>
            <a:off x="1057834" y="2036564"/>
            <a:ext cx="8368553" cy="2585323"/>
          </a:xfrm>
          <a:prstGeom prst="rect">
            <a:avLst/>
          </a:prstGeom>
        </p:spPr>
        <p:txBody>
          <a:bodyPr wrap="square">
            <a:spAutoFit/>
          </a:bodyPr>
          <a:lstStyle/>
          <a:p>
            <a:r>
              <a:rPr lang="en-GB">
                <a:latin typeface="Arial" panose="020B0604020202020204" pitchFamily="34" charset="0"/>
              </a:rPr>
              <a:t>Transmission is safer from interception…</a:t>
            </a:r>
          </a:p>
          <a:p>
            <a:r>
              <a:rPr lang="en-GB" dirty="0">
                <a:latin typeface="SymbolMT"/>
              </a:rPr>
              <a:t> </a:t>
            </a:r>
            <a:r>
              <a:rPr lang="en-GB" dirty="0">
                <a:latin typeface="Arial" panose="020B0604020202020204" pitchFamily="34" charset="0"/>
              </a:rPr>
              <a:t>…because it is impossible to intercept all the packets as they use</a:t>
            </a:r>
          </a:p>
          <a:p>
            <a:r>
              <a:rPr lang="en-GB" dirty="0">
                <a:latin typeface="Arial" panose="020B0604020202020204" pitchFamily="34" charset="0"/>
              </a:rPr>
              <a:t>different routes</a:t>
            </a:r>
          </a:p>
          <a:p>
            <a:r>
              <a:rPr lang="en-GB" dirty="0">
                <a:latin typeface="SymbolMT"/>
              </a:rPr>
              <a:t> </a:t>
            </a:r>
            <a:r>
              <a:rPr lang="en-GB" dirty="0">
                <a:latin typeface="Arial" panose="020B0604020202020204" pitchFamily="34" charset="0"/>
              </a:rPr>
              <a:t>Very efficient use of network…</a:t>
            </a:r>
          </a:p>
          <a:p>
            <a:r>
              <a:rPr lang="en-GB" dirty="0">
                <a:latin typeface="SymbolMT"/>
              </a:rPr>
              <a:t> </a:t>
            </a:r>
            <a:r>
              <a:rPr lang="en-GB" dirty="0">
                <a:latin typeface="Arial" panose="020B0604020202020204" pitchFamily="34" charset="0"/>
              </a:rPr>
              <a:t>…as each channel only used for short time/ does not tie up a part of</a:t>
            </a:r>
          </a:p>
          <a:p>
            <a:r>
              <a:rPr lang="en-GB" dirty="0">
                <a:latin typeface="Arial" panose="020B0604020202020204" pitchFamily="34" charset="0"/>
              </a:rPr>
              <a:t>the network</a:t>
            </a:r>
          </a:p>
          <a:p>
            <a:r>
              <a:rPr lang="en-GB" dirty="0">
                <a:latin typeface="SymbolMT"/>
              </a:rPr>
              <a:t> </a:t>
            </a:r>
            <a:r>
              <a:rPr lang="en-GB" dirty="0">
                <a:latin typeface="Arial" panose="020B0604020202020204" pitchFamily="34" charset="0"/>
              </a:rPr>
              <a:t>If there is an error then only a small, identifiable, part of the data is</a:t>
            </a:r>
          </a:p>
          <a:p>
            <a:r>
              <a:rPr lang="en-GB" dirty="0">
                <a:latin typeface="Arial" panose="020B0604020202020204" pitchFamily="34" charset="0"/>
              </a:rPr>
              <a:t>affected…</a:t>
            </a:r>
          </a:p>
          <a:p>
            <a:r>
              <a:rPr lang="en-GB" dirty="0">
                <a:latin typeface="SymbolMT"/>
              </a:rPr>
              <a:t> </a:t>
            </a:r>
            <a:r>
              <a:rPr lang="en-GB" dirty="0">
                <a:latin typeface="Arial" panose="020B0604020202020204" pitchFamily="34" charset="0"/>
              </a:rPr>
              <a:t>…this can be retransmitted easily</a:t>
            </a:r>
            <a:endParaRPr lang="en-GB" dirty="0"/>
          </a:p>
        </p:txBody>
      </p:sp>
    </p:spTree>
    <p:extLst>
      <p:ext uri="{BB962C8B-B14F-4D97-AF65-F5344CB8AC3E}">
        <p14:creationId xmlns:p14="http://schemas.microsoft.com/office/powerpoint/2010/main" val="1257334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t>Past Examination Questions </a:t>
            </a:r>
            <a:endParaRPr lang="en-GB" dirty="0"/>
          </a:p>
        </p:txBody>
      </p:sp>
      <p:pic>
        <p:nvPicPr>
          <p:cNvPr id="3" name="Picture 2"/>
          <p:cNvPicPr>
            <a:picLocks noChangeAspect="1"/>
          </p:cNvPicPr>
          <p:nvPr/>
        </p:nvPicPr>
        <p:blipFill>
          <a:blip r:embed="rId2"/>
          <a:stretch>
            <a:fillRect/>
          </a:stretch>
        </p:blipFill>
        <p:spPr>
          <a:xfrm>
            <a:off x="289952" y="971550"/>
            <a:ext cx="9191625" cy="5886450"/>
          </a:xfrm>
          <a:prstGeom prst="rect">
            <a:avLst/>
          </a:prstGeom>
        </p:spPr>
      </p:pic>
    </p:spTree>
    <p:extLst>
      <p:ext uri="{BB962C8B-B14F-4D97-AF65-F5344CB8AC3E}">
        <p14:creationId xmlns:p14="http://schemas.microsoft.com/office/powerpoint/2010/main" val="1766942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t>Past Examination Questions </a:t>
            </a:r>
            <a:endParaRPr lang="en-GB" dirty="0"/>
          </a:p>
        </p:txBody>
      </p:sp>
      <p:pic>
        <p:nvPicPr>
          <p:cNvPr id="3" name="Picture 2"/>
          <p:cNvPicPr>
            <a:picLocks noChangeAspect="1"/>
          </p:cNvPicPr>
          <p:nvPr/>
        </p:nvPicPr>
        <p:blipFill>
          <a:blip r:embed="rId2"/>
          <a:stretch>
            <a:fillRect/>
          </a:stretch>
        </p:blipFill>
        <p:spPr>
          <a:xfrm>
            <a:off x="318807" y="1095375"/>
            <a:ext cx="10801350" cy="3752850"/>
          </a:xfrm>
          <a:prstGeom prst="rect">
            <a:avLst/>
          </a:prstGeom>
        </p:spPr>
      </p:pic>
    </p:spTree>
    <p:extLst>
      <p:ext uri="{BB962C8B-B14F-4D97-AF65-F5344CB8AC3E}">
        <p14:creationId xmlns:p14="http://schemas.microsoft.com/office/powerpoint/2010/main" val="804845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t>Past Examination Questions </a:t>
            </a:r>
            <a:endParaRPr lang="en-GB" dirty="0"/>
          </a:p>
        </p:txBody>
      </p:sp>
      <p:pic>
        <p:nvPicPr>
          <p:cNvPr id="3" name="Picture 2"/>
          <p:cNvPicPr>
            <a:picLocks noChangeAspect="1"/>
          </p:cNvPicPr>
          <p:nvPr/>
        </p:nvPicPr>
        <p:blipFill>
          <a:blip r:embed="rId2"/>
          <a:stretch>
            <a:fillRect/>
          </a:stretch>
        </p:blipFill>
        <p:spPr>
          <a:xfrm>
            <a:off x="174812" y="880222"/>
            <a:ext cx="10801350" cy="3752850"/>
          </a:xfrm>
          <a:prstGeom prst="rect">
            <a:avLst/>
          </a:prstGeom>
        </p:spPr>
      </p:pic>
      <p:sp>
        <p:nvSpPr>
          <p:cNvPr id="4" name="Rectangle 3"/>
          <p:cNvSpPr/>
          <p:nvPr/>
        </p:nvSpPr>
        <p:spPr>
          <a:xfrm>
            <a:off x="936811" y="2433481"/>
            <a:ext cx="6096000" cy="646331"/>
          </a:xfrm>
          <a:prstGeom prst="rect">
            <a:avLst/>
          </a:prstGeom>
        </p:spPr>
        <p:txBody>
          <a:bodyPr>
            <a:spAutoFit/>
          </a:bodyPr>
          <a:lstStyle/>
          <a:p>
            <a:r>
              <a:rPr lang="en-GB" dirty="0">
                <a:solidFill>
                  <a:srgbClr val="000000"/>
                </a:solidFill>
                <a:latin typeface="Arial" panose="020B0604020202020204" pitchFamily="34" charset="0"/>
              </a:rPr>
              <a:t>A set of rules… </a:t>
            </a:r>
          </a:p>
          <a:p>
            <a:r>
              <a:rPr lang="en-GB" dirty="0">
                <a:solidFill>
                  <a:srgbClr val="000000"/>
                </a:solidFill>
                <a:latin typeface="Arial" panose="020B0604020202020204" pitchFamily="34" charset="0"/>
              </a:rPr>
              <a:t>-…to govern data transmission (between devices) 	</a:t>
            </a:r>
          </a:p>
        </p:txBody>
      </p:sp>
    </p:spTree>
    <p:extLst>
      <p:ext uri="{BB962C8B-B14F-4D97-AF65-F5344CB8AC3E}">
        <p14:creationId xmlns:p14="http://schemas.microsoft.com/office/powerpoint/2010/main" val="401796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 Examination Questions</a:t>
            </a:r>
            <a:endParaRPr lang="en-GB" dirty="0"/>
          </a:p>
        </p:txBody>
      </p:sp>
      <p:pic>
        <p:nvPicPr>
          <p:cNvPr id="3" name="Picture 2"/>
          <p:cNvPicPr>
            <a:picLocks noChangeAspect="1"/>
          </p:cNvPicPr>
          <p:nvPr/>
        </p:nvPicPr>
        <p:blipFill>
          <a:blip r:embed="rId2"/>
          <a:stretch>
            <a:fillRect/>
          </a:stretch>
        </p:blipFill>
        <p:spPr>
          <a:xfrm>
            <a:off x="542387" y="1282638"/>
            <a:ext cx="9322829" cy="5516609"/>
          </a:xfrm>
          <a:prstGeom prst="rect">
            <a:avLst/>
          </a:prstGeom>
        </p:spPr>
      </p:pic>
    </p:spTree>
    <p:extLst>
      <p:ext uri="{BB962C8B-B14F-4D97-AF65-F5344CB8AC3E}">
        <p14:creationId xmlns:p14="http://schemas.microsoft.com/office/powerpoint/2010/main" val="2483625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81635"/>
          </a:xfrm>
        </p:spPr>
        <p:txBody>
          <a:bodyPr/>
          <a:lstStyle/>
          <a:p>
            <a:r>
              <a:rPr lang="en-GB" dirty="0" smtClean="0"/>
              <a:t>Past Examination Questions </a:t>
            </a:r>
            <a:endParaRPr lang="en-GB" dirty="0"/>
          </a:p>
        </p:txBody>
      </p:sp>
      <p:pic>
        <p:nvPicPr>
          <p:cNvPr id="3" name="Picture 2"/>
          <p:cNvPicPr>
            <a:picLocks noChangeAspect="1"/>
          </p:cNvPicPr>
          <p:nvPr/>
        </p:nvPicPr>
        <p:blipFill>
          <a:blip r:embed="rId2"/>
          <a:stretch>
            <a:fillRect/>
          </a:stretch>
        </p:blipFill>
        <p:spPr>
          <a:xfrm>
            <a:off x="188819" y="841001"/>
            <a:ext cx="7296150" cy="5848350"/>
          </a:xfrm>
          <a:prstGeom prst="rect">
            <a:avLst/>
          </a:prstGeom>
        </p:spPr>
      </p:pic>
    </p:spTree>
    <p:extLst>
      <p:ext uri="{BB962C8B-B14F-4D97-AF65-F5344CB8AC3E}">
        <p14:creationId xmlns:p14="http://schemas.microsoft.com/office/powerpoint/2010/main" val="1200404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81635"/>
          </a:xfrm>
        </p:spPr>
        <p:txBody>
          <a:bodyPr/>
          <a:lstStyle/>
          <a:p>
            <a:r>
              <a:rPr lang="en-GB" dirty="0" smtClean="0"/>
              <a:t>Past Examination Questions </a:t>
            </a:r>
            <a:endParaRPr lang="en-GB" dirty="0"/>
          </a:p>
        </p:txBody>
      </p:sp>
      <p:pic>
        <p:nvPicPr>
          <p:cNvPr id="3" name="Picture 2"/>
          <p:cNvPicPr>
            <a:picLocks noChangeAspect="1"/>
          </p:cNvPicPr>
          <p:nvPr/>
        </p:nvPicPr>
        <p:blipFill>
          <a:blip r:embed="rId2"/>
          <a:stretch>
            <a:fillRect/>
          </a:stretch>
        </p:blipFill>
        <p:spPr>
          <a:xfrm>
            <a:off x="188819" y="841001"/>
            <a:ext cx="7296150" cy="5848350"/>
          </a:xfrm>
          <a:prstGeom prst="rect">
            <a:avLst/>
          </a:prstGeom>
        </p:spPr>
      </p:pic>
      <p:sp>
        <p:nvSpPr>
          <p:cNvPr id="4" name="Rectangle 3"/>
          <p:cNvSpPr/>
          <p:nvPr/>
        </p:nvSpPr>
        <p:spPr>
          <a:xfrm>
            <a:off x="1057835" y="1822636"/>
            <a:ext cx="6096000" cy="2585323"/>
          </a:xfrm>
          <a:prstGeom prst="rect">
            <a:avLst/>
          </a:prstGeom>
        </p:spPr>
        <p:txBody>
          <a:bodyPr>
            <a:spAutoFit/>
          </a:bodyPr>
          <a:lstStyle/>
          <a:p>
            <a:r>
              <a:rPr lang="en-GB" dirty="0">
                <a:solidFill>
                  <a:srgbClr val="000000"/>
                </a:solidFill>
                <a:latin typeface="Arial" panose="020B0604020202020204" pitchFamily="34" charset="0"/>
              </a:rPr>
              <a:t>Answers may include: </a:t>
            </a:r>
          </a:p>
          <a:p>
            <a:r>
              <a:rPr lang="en-GB" dirty="0">
                <a:solidFill>
                  <a:srgbClr val="000000"/>
                </a:solidFill>
                <a:latin typeface="Arial" panose="020B0604020202020204" pitchFamily="34" charset="0"/>
              </a:rPr>
              <a:t>-Error correction </a:t>
            </a:r>
          </a:p>
          <a:p>
            <a:r>
              <a:rPr lang="en-GB" dirty="0">
                <a:solidFill>
                  <a:srgbClr val="000000"/>
                </a:solidFill>
                <a:latin typeface="Arial" panose="020B0604020202020204" pitchFamily="34" charset="0"/>
              </a:rPr>
              <a:t>-odd or even parity/checksum/echoing </a:t>
            </a:r>
          </a:p>
          <a:p>
            <a:r>
              <a:rPr lang="en-GB" dirty="0">
                <a:solidFill>
                  <a:srgbClr val="000000"/>
                </a:solidFill>
                <a:latin typeface="Arial" panose="020B0604020202020204" pitchFamily="34" charset="0"/>
              </a:rPr>
              <a:t>-Medium for communication </a:t>
            </a:r>
          </a:p>
          <a:p>
            <a:r>
              <a:rPr lang="en-GB" dirty="0">
                <a:solidFill>
                  <a:srgbClr val="000000"/>
                </a:solidFill>
                <a:latin typeface="Arial" panose="020B0604020202020204" pitchFamily="34" charset="0"/>
              </a:rPr>
              <a:t>-Use of cable/wireless/…/type of cable for communication </a:t>
            </a:r>
          </a:p>
          <a:p>
            <a:r>
              <a:rPr lang="en-GB" dirty="0">
                <a:solidFill>
                  <a:srgbClr val="000000"/>
                </a:solidFill>
                <a:latin typeface="Arial" panose="020B0604020202020204" pitchFamily="34" charset="0"/>
              </a:rPr>
              <a:t>-Mode of transmission </a:t>
            </a:r>
          </a:p>
          <a:p>
            <a:r>
              <a:rPr lang="en-GB" dirty="0">
                <a:solidFill>
                  <a:srgbClr val="000000"/>
                </a:solidFill>
                <a:latin typeface="Arial" panose="020B0604020202020204" pitchFamily="34" charset="0"/>
              </a:rPr>
              <a:t>-simplex/duplex/serial/parallel </a:t>
            </a:r>
          </a:p>
          <a:p>
            <a:r>
              <a:rPr lang="en-GB" dirty="0">
                <a:solidFill>
                  <a:srgbClr val="000000"/>
                </a:solidFill>
                <a:latin typeface="Arial" panose="020B0604020202020204" pitchFamily="34" charset="0"/>
              </a:rPr>
              <a:t>-Coding used for characters </a:t>
            </a:r>
          </a:p>
          <a:p>
            <a:r>
              <a:rPr lang="en-GB" dirty="0">
                <a:solidFill>
                  <a:srgbClr val="000000"/>
                </a:solidFill>
                <a:latin typeface="Arial" panose="020B0604020202020204" pitchFamily="34" charset="0"/>
              </a:rPr>
              <a:t>-Whether ASCII/UNICODE/… 	</a:t>
            </a:r>
          </a:p>
        </p:txBody>
      </p:sp>
    </p:spTree>
    <p:extLst>
      <p:ext uri="{BB962C8B-B14F-4D97-AF65-F5344CB8AC3E}">
        <p14:creationId xmlns:p14="http://schemas.microsoft.com/office/powerpoint/2010/main" val="3852546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t>Past Examination Questions </a:t>
            </a:r>
            <a:endParaRPr lang="en-GB" dirty="0"/>
          </a:p>
        </p:txBody>
      </p:sp>
      <p:pic>
        <p:nvPicPr>
          <p:cNvPr id="3" name="Picture 2"/>
          <p:cNvPicPr>
            <a:picLocks noChangeAspect="1"/>
          </p:cNvPicPr>
          <p:nvPr/>
        </p:nvPicPr>
        <p:blipFill rotWithShape="1">
          <a:blip r:embed="rId2"/>
          <a:srcRect r="5222"/>
          <a:stretch/>
        </p:blipFill>
        <p:spPr>
          <a:xfrm>
            <a:off x="143434" y="662780"/>
            <a:ext cx="8422341" cy="6664797"/>
          </a:xfrm>
          <a:prstGeom prst="rect">
            <a:avLst/>
          </a:prstGeom>
        </p:spPr>
      </p:pic>
    </p:spTree>
    <p:extLst>
      <p:ext uri="{BB962C8B-B14F-4D97-AF65-F5344CB8AC3E}">
        <p14:creationId xmlns:p14="http://schemas.microsoft.com/office/powerpoint/2010/main" val="3980376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t>Past Examination Questions </a:t>
            </a:r>
            <a:endParaRPr lang="en-GB" dirty="0"/>
          </a:p>
        </p:txBody>
      </p:sp>
      <p:pic>
        <p:nvPicPr>
          <p:cNvPr id="3" name="Picture 2"/>
          <p:cNvPicPr>
            <a:picLocks noChangeAspect="1"/>
          </p:cNvPicPr>
          <p:nvPr/>
        </p:nvPicPr>
        <p:blipFill rotWithShape="1">
          <a:blip r:embed="rId2"/>
          <a:srcRect r="5222"/>
          <a:stretch/>
        </p:blipFill>
        <p:spPr>
          <a:xfrm>
            <a:off x="129987" y="972063"/>
            <a:ext cx="8422341" cy="6664797"/>
          </a:xfrm>
          <a:prstGeom prst="rect">
            <a:avLst/>
          </a:prstGeom>
        </p:spPr>
      </p:pic>
      <p:sp>
        <p:nvSpPr>
          <p:cNvPr id="4" name="Rectangle 3"/>
          <p:cNvSpPr/>
          <p:nvPr/>
        </p:nvSpPr>
        <p:spPr>
          <a:xfrm>
            <a:off x="735106" y="2050268"/>
            <a:ext cx="6096000" cy="2031325"/>
          </a:xfrm>
          <a:prstGeom prst="rect">
            <a:avLst/>
          </a:prstGeom>
        </p:spPr>
        <p:txBody>
          <a:bodyPr>
            <a:spAutoFit/>
          </a:bodyPr>
          <a:lstStyle/>
          <a:p>
            <a:r>
              <a:rPr lang="en-GB" dirty="0">
                <a:solidFill>
                  <a:srgbClr val="000000"/>
                </a:solidFill>
                <a:latin typeface="Arial" panose="020B0604020202020204" pitchFamily="34" charset="0"/>
              </a:rPr>
              <a:t>Some data does not need to be used immediately… </a:t>
            </a:r>
          </a:p>
          <a:p>
            <a:r>
              <a:rPr lang="en-GB" dirty="0">
                <a:solidFill>
                  <a:srgbClr val="000000"/>
                </a:solidFill>
                <a:latin typeface="Arial" panose="020B0604020202020204" pitchFamily="34" charset="0"/>
              </a:rPr>
              <a:t>-…therefore does not require a high bit rate </a:t>
            </a:r>
          </a:p>
          <a:p>
            <a:r>
              <a:rPr lang="en-GB" dirty="0">
                <a:solidFill>
                  <a:srgbClr val="000000"/>
                </a:solidFill>
                <a:latin typeface="Arial" panose="020B0604020202020204" pitchFamily="34" charset="0"/>
              </a:rPr>
              <a:t>-e.g. car sales data </a:t>
            </a:r>
          </a:p>
          <a:p>
            <a:r>
              <a:rPr lang="en-GB" dirty="0">
                <a:solidFill>
                  <a:srgbClr val="000000"/>
                </a:solidFill>
                <a:latin typeface="Arial" panose="020B0604020202020204" pitchFamily="34" charset="0"/>
              </a:rPr>
              <a:t>-Some data needs to be used immediately… </a:t>
            </a:r>
          </a:p>
          <a:p>
            <a:r>
              <a:rPr lang="en-GB" dirty="0">
                <a:solidFill>
                  <a:srgbClr val="000000"/>
                </a:solidFill>
                <a:latin typeface="Arial" panose="020B0604020202020204" pitchFamily="34" charset="0"/>
              </a:rPr>
              <a:t>--…otherwise loses its value </a:t>
            </a:r>
          </a:p>
          <a:p>
            <a:r>
              <a:rPr lang="en-GB" dirty="0">
                <a:solidFill>
                  <a:srgbClr val="000000"/>
                </a:solidFill>
                <a:latin typeface="Arial" panose="020B0604020202020204" pitchFamily="34" charset="0"/>
              </a:rPr>
              <a:t>-…therefore requires a high bit rate/to avoid buffering </a:t>
            </a:r>
          </a:p>
          <a:p>
            <a:r>
              <a:rPr lang="en-GB" dirty="0">
                <a:solidFill>
                  <a:srgbClr val="000000"/>
                </a:solidFill>
                <a:latin typeface="Arial" panose="020B0604020202020204" pitchFamily="34" charset="0"/>
              </a:rPr>
              <a:t>-e.g. streaming car videos 	</a:t>
            </a:r>
          </a:p>
        </p:txBody>
      </p:sp>
    </p:spTree>
    <p:extLst>
      <p:ext uri="{BB962C8B-B14F-4D97-AF65-F5344CB8AC3E}">
        <p14:creationId xmlns:p14="http://schemas.microsoft.com/office/powerpoint/2010/main" val="3880703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06" y="0"/>
            <a:ext cx="10515600" cy="1325563"/>
          </a:xfrm>
        </p:spPr>
        <p:txBody>
          <a:bodyPr/>
          <a:lstStyle/>
          <a:p>
            <a:r>
              <a:rPr lang="en-GB" dirty="0" smtClean="0"/>
              <a:t>Past Examination Questions New Model</a:t>
            </a:r>
            <a:endParaRPr lang="en-GB" dirty="0"/>
          </a:p>
        </p:txBody>
      </p:sp>
      <p:pic>
        <p:nvPicPr>
          <p:cNvPr id="3" name="Picture 2"/>
          <p:cNvPicPr>
            <a:picLocks noChangeAspect="1"/>
          </p:cNvPicPr>
          <p:nvPr/>
        </p:nvPicPr>
        <p:blipFill rotWithShape="1">
          <a:blip r:embed="rId2"/>
          <a:srcRect b="63261"/>
          <a:stretch/>
        </p:blipFill>
        <p:spPr>
          <a:xfrm>
            <a:off x="462196" y="891708"/>
            <a:ext cx="11340633" cy="2053198"/>
          </a:xfrm>
          <a:prstGeom prst="rect">
            <a:avLst/>
          </a:prstGeom>
        </p:spPr>
      </p:pic>
      <p:pic>
        <p:nvPicPr>
          <p:cNvPr id="6" name="Picture 5"/>
          <p:cNvPicPr>
            <a:picLocks noChangeAspect="1"/>
          </p:cNvPicPr>
          <p:nvPr/>
        </p:nvPicPr>
        <p:blipFill>
          <a:blip r:embed="rId3"/>
          <a:stretch>
            <a:fillRect/>
          </a:stretch>
        </p:blipFill>
        <p:spPr>
          <a:xfrm>
            <a:off x="743128" y="2586177"/>
            <a:ext cx="9897978" cy="717457"/>
          </a:xfrm>
          <a:prstGeom prst="rect">
            <a:avLst/>
          </a:prstGeom>
        </p:spPr>
      </p:pic>
    </p:spTree>
    <p:extLst>
      <p:ext uri="{BB962C8B-B14F-4D97-AF65-F5344CB8AC3E}">
        <p14:creationId xmlns:p14="http://schemas.microsoft.com/office/powerpoint/2010/main" val="3522817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06" y="0"/>
            <a:ext cx="10515600" cy="1325563"/>
          </a:xfrm>
        </p:spPr>
        <p:txBody>
          <a:bodyPr/>
          <a:lstStyle/>
          <a:p>
            <a:r>
              <a:rPr lang="en-GB" dirty="0" smtClean="0"/>
              <a:t>Past Examination Questions New Model</a:t>
            </a:r>
            <a:endParaRPr lang="en-GB" dirty="0"/>
          </a:p>
        </p:txBody>
      </p:sp>
      <p:pic>
        <p:nvPicPr>
          <p:cNvPr id="3" name="Picture 2"/>
          <p:cNvPicPr>
            <a:picLocks noChangeAspect="1"/>
          </p:cNvPicPr>
          <p:nvPr/>
        </p:nvPicPr>
        <p:blipFill>
          <a:blip r:embed="rId2"/>
          <a:stretch>
            <a:fillRect/>
          </a:stretch>
        </p:blipFill>
        <p:spPr>
          <a:xfrm>
            <a:off x="0" y="904875"/>
            <a:ext cx="12192000" cy="3878607"/>
          </a:xfrm>
          <a:prstGeom prst="rect">
            <a:avLst/>
          </a:prstGeom>
        </p:spPr>
      </p:pic>
      <p:pic>
        <p:nvPicPr>
          <p:cNvPr id="5" name="Picture 4"/>
          <p:cNvPicPr>
            <a:picLocks noChangeAspect="1"/>
          </p:cNvPicPr>
          <p:nvPr/>
        </p:nvPicPr>
        <p:blipFill>
          <a:blip r:embed="rId3"/>
          <a:stretch>
            <a:fillRect/>
          </a:stretch>
        </p:blipFill>
        <p:spPr>
          <a:xfrm>
            <a:off x="125506" y="3429000"/>
            <a:ext cx="13979297" cy="995082"/>
          </a:xfrm>
          <a:prstGeom prst="rect">
            <a:avLst/>
          </a:prstGeom>
        </p:spPr>
      </p:pic>
    </p:spTree>
    <p:extLst>
      <p:ext uri="{BB962C8B-B14F-4D97-AF65-F5344CB8AC3E}">
        <p14:creationId xmlns:p14="http://schemas.microsoft.com/office/powerpoint/2010/main" val="4184196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06" y="0"/>
            <a:ext cx="10515600" cy="1325563"/>
          </a:xfrm>
        </p:spPr>
        <p:txBody>
          <a:bodyPr/>
          <a:lstStyle/>
          <a:p>
            <a:r>
              <a:rPr lang="en-GB" dirty="0" smtClean="0"/>
              <a:t>Past Examination Questions New Model</a:t>
            </a:r>
            <a:endParaRPr lang="en-GB" dirty="0"/>
          </a:p>
        </p:txBody>
      </p:sp>
      <p:pic>
        <p:nvPicPr>
          <p:cNvPr id="4" name="Picture 3"/>
          <p:cNvPicPr>
            <a:picLocks noChangeAspect="1"/>
          </p:cNvPicPr>
          <p:nvPr/>
        </p:nvPicPr>
        <p:blipFill>
          <a:blip r:embed="rId2"/>
          <a:stretch>
            <a:fillRect/>
          </a:stretch>
        </p:blipFill>
        <p:spPr>
          <a:xfrm>
            <a:off x="125505" y="856970"/>
            <a:ext cx="12232833" cy="4293254"/>
          </a:xfrm>
          <a:prstGeom prst="rect">
            <a:avLst/>
          </a:prstGeom>
        </p:spPr>
      </p:pic>
    </p:spTree>
    <p:extLst>
      <p:ext uri="{BB962C8B-B14F-4D97-AF65-F5344CB8AC3E}">
        <p14:creationId xmlns:p14="http://schemas.microsoft.com/office/powerpoint/2010/main" val="397081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06" y="0"/>
            <a:ext cx="10515600" cy="1325563"/>
          </a:xfrm>
        </p:spPr>
        <p:txBody>
          <a:bodyPr/>
          <a:lstStyle/>
          <a:p>
            <a:r>
              <a:rPr lang="en-GB" dirty="0" smtClean="0"/>
              <a:t>Past Examination Questions New Model</a:t>
            </a:r>
            <a:endParaRPr lang="en-GB" dirty="0"/>
          </a:p>
        </p:txBody>
      </p:sp>
      <p:pic>
        <p:nvPicPr>
          <p:cNvPr id="4" name="Picture 3"/>
          <p:cNvPicPr>
            <a:picLocks noChangeAspect="1"/>
          </p:cNvPicPr>
          <p:nvPr/>
        </p:nvPicPr>
        <p:blipFill>
          <a:blip r:embed="rId2"/>
          <a:stretch>
            <a:fillRect/>
          </a:stretch>
        </p:blipFill>
        <p:spPr>
          <a:xfrm>
            <a:off x="125505" y="856970"/>
            <a:ext cx="12232833" cy="4293254"/>
          </a:xfrm>
          <a:prstGeom prst="rect">
            <a:avLst/>
          </a:prstGeom>
        </p:spPr>
      </p:pic>
      <p:pic>
        <p:nvPicPr>
          <p:cNvPr id="3" name="Picture 2"/>
          <p:cNvPicPr>
            <a:picLocks noChangeAspect="1"/>
          </p:cNvPicPr>
          <p:nvPr/>
        </p:nvPicPr>
        <p:blipFill>
          <a:blip r:embed="rId3"/>
          <a:stretch>
            <a:fillRect/>
          </a:stretch>
        </p:blipFill>
        <p:spPr>
          <a:xfrm>
            <a:off x="380159" y="2041572"/>
            <a:ext cx="12569273" cy="1387428"/>
          </a:xfrm>
          <a:prstGeom prst="rect">
            <a:avLst/>
          </a:prstGeom>
        </p:spPr>
      </p:pic>
    </p:spTree>
    <p:extLst>
      <p:ext uri="{BB962C8B-B14F-4D97-AF65-F5344CB8AC3E}">
        <p14:creationId xmlns:p14="http://schemas.microsoft.com/office/powerpoint/2010/main" val="4293221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183"/>
            <a:ext cx="10515600" cy="1325563"/>
          </a:xfrm>
        </p:spPr>
        <p:txBody>
          <a:bodyPr/>
          <a:lstStyle/>
          <a:p>
            <a:r>
              <a:rPr lang="en-GB" dirty="0" smtClean="0"/>
              <a:t>Examination Questions New Model 	</a:t>
            </a:r>
            <a:endParaRPr lang="en-GB" dirty="0"/>
          </a:p>
        </p:txBody>
      </p:sp>
      <p:pic>
        <p:nvPicPr>
          <p:cNvPr id="3" name="Picture 2"/>
          <p:cNvPicPr>
            <a:picLocks noChangeAspect="1"/>
          </p:cNvPicPr>
          <p:nvPr/>
        </p:nvPicPr>
        <p:blipFill>
          <a:blip r:embed="rId2"/>
          <a:stretch>
            <a:fillRect/>
          </a:stretch>
        </p:blipFill>
        <p:spPr>
          <a:xfrm>
            <a:off x="197783" y="1019175"/>
            <a:ext cx="10909487" cy="5575960"/>
          </a:xfrm>
          <a:prstGeom prst="rect">
            <a:avLst/>
          </a:prstGeom>
        </p:spPr>
      </p:pic>
    </p:spTree>
    <p:extLst>
      <p:ext uri="{BB962C8B-B14F-4D97-AF65-F5344CB8AC3E}">
        <p14:creationId xmlns:p14="http://schemas.microsoft.com/office/powerpoint/2010/main" val="2831604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183"/>
            <a:ext cx="10515600" cy="1325563"/>
          </a:xfrm>
        </p:spPr>
        <p:txBody>
          <a:bodyPr/>
          <a:lstStyle/>
          <a:p>
            <a:r>
              <a:rPr lang="en-GB" dirty="0" smtClean="0"/>
              <a:t>Examination Questions New Model 	</a:t>
            </a:r>
            <a:endParaRPr lang="en-GB" dirty="0"/>
          </a:p>
        </p:txBody>
      </p:sp>
      <p:pic>
        <p:nvPicPr>
          <p:cNvPr id="3" name="Picture 2"/>
          <p:cNvPicPr>
            <a:picLocks noChangeAspect="1"/>
          </p:cNvPicPr>
          <p:nvPr/>
        </p:nvPicPr>
        <p:blipFill>
          <a:blip r:embed="rId2"/>
          <a:stretch>
            <a:fillRect/>
          </a:stretch>
        </p:blipFill>
        <p:spPr>
          <a:xfrm>
            <a:off x="197783" y="1019175"/>
            <a:ext cx="10909487" cy="5575960"/>
          </a:xfrm>
          <a:prstGeom prst="rect">
            <a:avLst/>
          </a:prstGeom>
        </p:spPr>
      </p:pic>
      <p:pic>
        <p:nvPicPr>
          <p:cNvPr id="4" name="Picture 3"/>
          <p:cNvPicPr>
            <a:picLocks noChangeAspect="1"/>
          </p:cNvPicPr>
          <p:nvPr/>
        </p:nvPicPr>
        <p:blipFill>
          <a:blip r:embed="rId3"/>
          <a:stretch>
            <a:fillRect/>
          </a:stretch>
        </p:blipFill>
        <p:spPr>
          <a:xfrm>
            <a:off x="476809" y="2636840"/>
            <a:ext cx="11244731" cy="1787242"/>
          </a:xfrm>
          <a:prstGeom prst="rect">
            <a:avLst/>
          </a:prstGeom>
        </p:spPr>
      </p:pic>
    </p:spTree>
    <p:extLst>
      <p:ext uri="{BB962C8B-B14F-4D97-AF65-F5344CB8AC3E}">
        <p14:creationId xmlns:p14="http://schemas.microsoft.com/office/powerpoint/2010/main" val="1827654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 Examination Questions</a:t>
            </a:r>
            <a:endParaRPr lang="en-GB" dirty="0"/>
          </a:p>
        </p:txBody>
      </p:sp>
      <p:pic>
        <p:nvPicPr>
          <p:cNvPr id="3" name="Picture 2"/>
          <p:cNvPicPr>
            <a:picLocks noChangeAspect="1"/>
          </p:cNvPicPr>
          <p:nvPr/>
        </p:nvPicPr>
        <p:blipFill>
          <a:blip r:embed="rId2"/>
          <a:stretch>
            <a:fillRect/>
          </a:stretch>
        </p:blipFill>
        <p:spPr>
          <a:xfrm>
            <a:off x="542387" y="1282638"/>
            <a:ext cx="9322829" cy="5516609"/>
          </a:xfrm>
          <a:prstGeom prst="rect">
            <a:avLst/>
          </a:prstGeom>
        </p:spPr>
      </p:pic>
      <p:sp>
        <p:nvSpPr>
          <p:cNvPr id="4" name="Rectangle 3"/>
          <p:cNvSpPr/>
          <p:nvPr/>
        </p:nvSpPr>
        <p:spPr>
          <a:xfrm>
            <a:off x="1219200" y="2250171"/>
            <a:ext cx="7886162" cy="830997"/>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Serial is one bit transmitted at a time/single wire </a:t>
            </a: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Parallel is multiple bits transmitted at a time/many wires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129047" y="4912045"/>
            <a:ext cx="7976315" cy="707886"/>
          </a:xfrm>
          <a:prstGeom prst="rect">
            <a:avLst/>
          </a:prstGeom>
        </p:spPr>
        <p:txBody>
          <a:bodyPr wrap="square">
            <a:spAutoFit/>
          </a:bodyPr>
          <a:lstStyle/>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Half duplex is communication in both directions but one at a time </a:t>
            </a:r>
          </a:p>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Duplex is communication in both directions simultaneously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95833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Examination Questions New Model</a:t>
            </a:r>
            <a:endParaRPr lang="en-GB" dirty="0"/>
          </a:p>
        </p:txBody>
      </p:sp>
      <p:pic>
        <p:nvPicPr>
          <p:cNvPr id="3" name="Picture 2"/>
          <p:cNvPicPr>
            <a:picLocks noChangeAspect="1"/>
          </p:cNvPicPr>
          <p:nvPr/>
        </p:nvPicPr>
        <p:blipFill>
          <a:blip r:embed="rId2"/>
          <a:stretch>
            <a:fillRect/>
          </a:stretch>
        </p:blipFill>
        <p:spPr>
          <a:xfrm>
            <a:off x="500622" y="1411661"/>
            <a:ext cx="11496360" cy="5177398"/>
          </a:xfrm>
          <a:prstGeom prst="rect">
            <a:avLst/>
          </a:prstGeom>
        </p:spPr>
      </p:pic>
    </p:spTree>
    <p:extLst>
      <p:ext uri="{BB962C8B-B14F-4D97-AF65-F5344CB8AC3E}">
        <p14:creationId xmlns:p14="http://schemas.microsoft.com/office/powerpoint/2010/main" val="4262175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Examination Questions New Model</a:t>
            </a:r>
            <a:endParaRPr lang="en-GB" dirty="0"/>
          </a:p>
        </p:txBody>
      </p:sp>
      <p:pic>
        <p:nvPicPr>
          <p:cNvPr id="3" name="Picture 2"/>
          <p:cNvPicPr>
            <a:picLocks noChangeAspect="1"/>
          </p:cNvPicPr>
          <p:nvPr/>
        </p:nvPicPr>
        <p:blipFill>
          <a:blip r:embed="rId2"/>
          <a:stretch>
            <a:fillRect/>
          </a:stretch>
        </p:blipFill>
        <p:spPr>
          <a:xfrm>
            <a:off x="500622" y="1411661"/>
            <a:ext cx="11496360" cy="5177398"/>
          </a:xfrm>
          <a:prstGeom prst="rect">
            <a:avLst/>
          </a:prstGeom>
        </p:spPr>
      </p:pic>
      <p:pic>
        <p:nvPicPr>
          <p:cNvPr id="4" name="Picture 3"/>
          <p:cNvPicPr>
            <a:picLocks noChangeAspect="1"/>
          </p:cNvPicPr>
          <p:nvPr/>
        </p:nvPicPr>
        <p:blipFill rotWithShape="1">
          <a:blip r:embed="rId3"/>
          <a:srcRect r="3619"/>
          <a:stretch/>
        </p:blipFill>
        <p:spPr>
          <a:xfrm>
            <a:off x="0" y="3037355"/>
            <a:ext cx="11573435" cy="2205037"/>
          </a:xfrm>
          <a:prstGeom prst="rect">
            <a:avLst/>
          </a:prstGeom>
        </p:spPr>
      </p:pic>
    </p:spTree>
    <p:extLst>
      <p:ext uri="{BB962C8B-B14F-4D97-AF65-F5344CB8AC3E}">
        <p14:creationId xmlns:p14="http://schemas.microsoft.com/office/powerpoint/2010/main" val="25226155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36" y="0"/>
            <a:ext cx="10515600" cy="1325563"/>
          </a:xfrm>
        </p:spPr>
        <p:txBody>
          <a:bodyPr/>
          <a:lstStyle/>
          <a:p>
            <a:r>
              <a:rPr lang="en-GB" dirty="0" smtClean="0"/>
              <a:t>Examination Questions New Model</a:t>
            </a:r>
            <a:endParaRPr lang="en-GB" dirty="0"/>
          </a:p>
        </p:txBody>
      </p:sp>
      <p:pic>
        <p:nvPicPr>
          <p:cNvPr id="3" name="Picture 2"/>
          <p:cNvPicPr>
            <a:picLocks noChangeAspect="1"/>
          </p:cNvPicPr>
          <p:nvPr/>
        </p:nvPicPr>
        <p:blipFill>
          <a:blip r:embed="rId2"/>
          <a:stretch>
            <a:fillRect/>
          </a:stretch>
        </p:blipFill>
        <p:spPr>
          <a:xfrm>
            <a:off x="401731" y="990600"/>
            <a:ext cx="9963150" cy="5867400"/>
          </a:xfrm>
          <a:prstGeom prst="rect">
            <a:avLst/>
          </a:prstGeom>
        </p:spPr>
      </p:pic>
    </p:spTree>
    <p:extLst>
      <p:ext uri="{BB962C8B-B14F-4D97-AF65-F5344CB8AC3E}">
        <p14:creationId xmlns:p14="http://schemas.microsoft.com/office/powerpoint/2010/main" val="1807466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36" y="0"/>
            <a:ext cx="10515600" cy="1325563"/>
          </a:xfrm>
        </p:spPr>
        <p:txBody>
          <a:bodyPr/>
          <a:lstStyle/>
          <a:p>
            <a:r>
              <a:rPr lang="en-GB" dirty="0" smtClean="0"/>
              <a:t>Examination Questions New Model</a:t>
            </a:r>
            <a:endParaRPr lang="en-GB" dirty="0"/>
          </a:p>
        </p:txBody>
      </p:sp>
      <p:pic>
        <p:nvPicPr>
          <p:cNvPr id="3" name="Picture 2"/>
          <p:cNvPicPr>
            <a:picLocks noChangeAspect="1"/>
          </p:cNvPicPr>
          <p:nvPr/>
        </p:nvPicPr>
        <p:blipFill>
          <a:blip r:embed="rId2"/>
          <a:stretch>
            <a:fillRect/>
          </a:stretch>
        </p:blipFill>
        <p:spPr>
          <a:xfrm>
            <a:off x="401731" y="990600"/>
            <a:ext cx="9963150" cy="5867400"/>
          </a:xfrm>
          <a:prstGeom prst="rect">
            <a:avLst/>
          </a:prstGeom>
        </p:spPr>
      </p:pic>
      <p:pic>
        <p:nvPicPr>
          <p:cNvPr id="4" name="Picture 3"/>
          <p:cNvPicPr>
            <a:picLocks noChangeAspect="1"/>
          </p:cNvPicPr>
          <p:nvPr/>
        </p:nvPicPr>
        <p:blipFill>
          <a:blip r:embed="rId3"/>
          <a:stretch>
            <a:fillRect/>
          </a:stretch>
        </p:blipFill>
        <p:spPr>
          <a:xfrm>
            <a:off x="219636" y="2524919"/>
            <a:ext cx="9915525" cy="3133725"/>
          </a:xfrm>
          <a:prstGeom prst="rect">
            <a:avLst/>
          </a:prstGeom>
        </p:spPr>
      </p:pic>
    </p:spTree>
    <p:extLst>
      <p:ext uri="{BB962C8B-B14F-4D97-AF65-F5344CB8AC3E}">
        <p14:creationId xmlns:p14="http://schemas.microsoft.com/office/powerpoint/2010/main" val="11074894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184"/>
            <a:ext cx="10515600" cy="1325563"/>
          </a:xfrm>
        </p:spPr>
        <p:txBody>
          <a:bodyPr/>
          <a:lstStyle/>
          <a:p>
            <a:r>
              <a:rPr lang="en-GB" dirty="0" smtClean="0"/>
              <a:t>Past paper questions new models</a:t>
            </a:r>
            <a:endParaRPr lang="en-GB" dirty="0"/>
          </a:p>
        </p:txBody>
      </p:sp>
      <p:pic>
        <p:nvPicPr>
          <p:cNvPr id="3" name="Picture 2"/>
          <p:cNvPicPr>
            <a:picLocks noChangeAspect="1"/>
          </p:cNvPicPr>
          <p:nvPr/>
        </p:nvPicPr>
        <p:blipFill>
          <a:blip r:embed="rId2"/>
          <a:stretch>
            <a:fillRect/>
          </a:stretch>
        </p:blipFill>
        <p:spPr>
          <a:xfrm>
            <a:off x="114299" y="1204912"/>
            <a:ext cx="12088817" cy="3434323"/>
          </a:xfrm>
          <a:prstGeom prst="rect">
            <a:avLst/>
          </a:prstGeom>
        </p:spPr>
      </p:pic>
    </p:spTree>
    <p:extLst>
      <p:ext uri="{BB962C8B-B14F-4D97-AF65-F5344CB8AC3E}">
        <p14:creationId xmlns:p14="http://schemas.microsoft.com/office/powerpoint/2010/main" val="19845337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184"/>
            <a:ext cx="10515600" cy="1325563"/>
          </a:xfrm>
        </p:spPr>
        <p:txBody>
          <a:bodyPr/>
          <a:lstStyle/>
          <a:p>
            <a:r>
              <a:rPr lang="en-GB" dirty="0" smtClean="0"/>
              <a:t>Past paper questions new models</a:t>
            </a:r>
            <a:endParaRPr lang="en-GB" dirty="0"/>
          </a:p>
        </p:txBody>
      </p:sp>
      <p:sp>
        <p:nvSpPr>
          <p:cNvPr id="4" name="Rectangle 3"/>
          <p:cNvSpPr/>
          <p:nvPr/>
        </p:nvSpPr>
        <p:spPr>
          <a:xfrm>
            <a:off x="183777" y="1187092"/>
            <a:ext cx="11542058" cy="5355312"/>
          </a:xfrm>
          <a:prstGeom prst="rect">
            <a:avLst/>
          </a:prstGeom>
        </p:spPr>
        <p:txBody>
          <a:bodyPr wrap="square">
            <a:spAutoFit/>
          </a:bodyPr>
          <a:lstStyle/>
          <a:p>
            <a:r>
              <a:rPr lang="en-GB" dirty="0">
                <a:solidFill>
                  <a:srgbClr val="000000"/>
                </a:solidFill>
                <a:latin typeface="Arial" panose="020B0604020202020204" pitchFamily="34" charset="0"/>
              </a:rPr>
              <a:t>Concept that data passed up/down between layers; </a:t>
            </a:r>
            <a:r>
              <a:rPr lang="en-GB" b="1" dirty="0">
                <a:solidFill>
                  <a:srgbClr val="000000"/>
                </a:solidFill>
                <a:latin typeface="Arial" panose="020B0604020202020204" pitchFamily="34" charset="0"/>
              </a:rPr>
              <a:t>A </a:t>
            </a:r>
            <a:r>
              <a:rPr lang="en-GB" dirty="0">
                <a:solidFill>
                  <a:srgbClr val="000000"/>
                </a:solidFill>
                <a:latin typeface="Arial" panose="020B0604020202020204" pitchFamily="34" charset="0"/>
              </a:rPr>
              <a:t>by example – just one needed but must be correct </a:t>
            </a:r>
            <a:r>
              <a:rPr lang="en-GB" b="1" dirty="0">
                <a:solidFill>
                  <a:srgbClr val="000000"/>
                </a:solidFill>
                <a:latin typeface="Arial" panose="020B0604020202020204" pitchFamily="34" charset="0"/>
              </a:rPr>
              <a:t>NE </a:t>
            </a:r>
            <a:r>
              <a:rPr lang="en-GB" dirty="0">
                <a:solidFill>
                  <a:srgbClr val="000000"/>
                </a:solidFill>
                <a:latin typeface="Arial" panose="020B0604020202020204" pitchFamily="34" charset="0"/>
              </a:rPr>
              <a:t>just describing the layers in the correct order </a:t>
            </a:r>
          </a:p>
          <a:p>
            <a:r>
              <a:rPr lang="en-GB" dirty="0">
                <a:solidFill>
                  <a:srgbClr val="000000"/>
                </a:solidFill>
                <a:latin typeface="Arial" panose="020B0604020202020204" pitchFamily="34" charset="0"/>
              </a:rPr>
              <a:t>Application layer selects appropriate protocol for the communication / protocol mentioned by example; </a:t>
            </a:r>
          </a:p>
          <a:p>
            <a:r>
              <a:rPr lang="en-GB" dirty="0">
                <a:solidFill>
                  <a:srgbClr val="000000"/>
                </a:solidFill>
                <a:latin typeface="Arial" panose="020B0604020202020204" pitchFamily="34" charset="0"/>
              </a:rPr>
              <a:t>The role of the application layer is to interact with the user via appropriate application software (</a:t>
            </a:r>
            <a:r>
              <a:rPr lang="en-GB" dirty="0" err="1">
                <a:solidFill>
                  <a:srgbClr val="000000"/>
                </a:solidFill>
                <a:latin typeface="Arial" panose="020B0604020202020204" pitchFamily="34" charset="0"/>
              </a:rPr>
              <a:t>eg</a:t>
            </a:r>
            <a:r>
              <a:rPr lang="en-GB" dirty="0">
                <a:solidFill>
                  <a:srgbClr val="000000"/>
                </a:solidFill>
                <a:latin typeface="Arial" panose="020B0604020202020204" pitchFamily="34" charset="0"/>
              </a:rPr>
              <a:t> web browser / ftp client) or the users system (</a:t>
            </a:r>
            <a:r>
              <a:rPr lang="en-GB" dirty="0" err="1">
                <a:solidFill>
                  <a:srgbClr val="000000"/>
                </a:solidFill>
                <a:latin typeface="Arial" panose="020B0604020202020204" pitchFamily="34" charset="0"/>
              </a:rPr>
              <a:t>eg</a:t>
            </a:r>
            <a:r>
              <a:rPr lang="en-GB" dirty="0">
                <a:solidFill>
                  <a:srgbClr val="000000"/>
                </a:solidFill>
                <a:latin typeface="Arial" panose="020B0604020202020204" pitchFamily="34" charset="0"/>
              </a:rPr>
              <a:t> synchronising files); </a:t>
            </a:r>
          </a:p>
          <a:p>
            <a:r>
              <a:rPr lang="en-GB" dirty="0">
                <a:solidFill>
                  <a:srgbClr val="000000"/>
                </a:solidFill>
                <a:latin typeface="Arial" panose="020B0604020202020204" pitchFamily="34" charset="0"/>
              </a:rPr>
              <a:t>Transport layer establishes end to end communication // Transport layer establishes a virtual path; </a:t>
            </a:r>
          </a:p>
          <a:p>
            <a:r>
              <a:rPr lang="en-GB" dirty="0">
                <a:solidFill>
                  <a:srgbClr val="000000"/>
                </a:solidFill>
                <a:latin typeface="Arial" panose="020B0604020202020204" pitchFamily="34" charset="0"/>
              </a:rPr>
              <a:t>Transport layer deals with error control (acknowledgements\retransmission) / segmentation / flow control </a:t>
            </a:r>
          </a:p>
          <a:p>
            <a:r>
              <a:rPr lang="en-GB" dirty="0">
                <a:solidFill>
                  <a:srgbClr val="000000"/>
                </a:solidFill>
                <a:latin typeface="Arial" panose="020B0604020202020204" pitchFamily="34" charset="0"/>
              </a:rPr>
              <a:t>Communication split into packets by transport layer // re-assembled by receiver; </a:t>
            </a:r>
          </a:p>
          <a:p>
            <a:r>
              <a:rPr lang="en-GB" dirty="0">
                <a:solidFill>
                  <a:srgbClr val="000000"/>
                </a:solidFill>
                <a:latin typeface="Arial" panose="020B0604020202020204" pitchFamily="34" charset="0"/>
              </a:rPr>
              <a:t>Packets are numbered by transport layer; </a:t>
            </a:r>
          </a:p>
          <a:p>
            <a:r>
              <a:rPr lang="en-GB" dirty="0">
                <a:solidFill>
                  <a:srgbClr val="000000"/>
                </a:solidFill>
                <a:latin typeface="Arial" panose="020B0604020202020204" pitchFamily="34" charset="0"/>
              </a:rPr>
              <a:t>Transport chooses a Port number for client and destination; </a:t>
            </a:r>
          </a:p>
          <a:p>
            <a:r>
              <a:rPr lang="en-GB" dirty="0">
                <a:solidFill>
                  <a:srgbClr val="000000"/>
                </a:solidFill>
                <a:latin typeface="Arial" panose="020B0604020202020204" pitchFamily="34" charset="0"/>
              </a:rPr>
              <a:t>Network/IP layer supplies appropriate IP addresses for source and destination (when sending packets); </a:t>
            </a:r>
          </a:p>
          <a:p>
            <a:r>
              <a:rPr lang="en-GB" dirty="0">
                <a:solidFill>
                  <a:srgbClr val="000000"/>
                </a:solidFill>
                <a:latin typeface="Arial" panose="020B0604020202020204" pitchFamily="34" charset="0"/>
              </a:rPr>
              <a:t>Network/IP layer involved with packet routing / moving datagrams to the next network node (router); </a:t>
            </a:r>
          </a:p>
          <a:p>
            <a:r>
              <a:rPr lang="en-GB" dirty="0">
                <a:solidFill>
                  <a:srgbClr val="000000"/>
                </a:solidFill>
                <a:latin typeface="Arial" panose="020B0604020202020204" pitchFamily="34" charset="0"/>
              </a:rPr>
              <a:t>Combination of IP address and Port = Socket / described; </a:t>
            </a:r>
          </a:p>
          <a:p>
            <a:r>
              <a:rPr lang="en-GB" dirty="0">
                <a:solidFill>
                  <a:srgbClr val="000000"/>
                </a:solidFill>
                <a:latin typeface="Arial" panose="020B0604020202020204" pitchFamily="34" charset="0"/>
              </a:rPr>
              <a:t>Link layer receives packets from network layer and adds MAC addresses; </a:t>
            </a:r>
            <a:r>
              <a:rPr lang="en-GB" b="1" dirty="0">
                <a:solidFill>
                  <a:srgbClr val="000000"/>
                </a:solidFill>
                <a:latin typeface="Arial" panose="020B0604020202020204" pitchFamily="34" charset="0"/>
              </a:rPr>
              <a:t>A </a:t>
            </a:r>
            <a:r>
              <a:rPr lang="en-GB" dirty="0">
                <a:solidFill>
                  <a:srgbClr val="000000"/>
                </a:solidFill>
                <a:latin typeface="Arial" panose="020B0604020202020204" pitchFamily="34" charset="0"/>
              </a:rPr>
              <a:t>hardware address for BOD </a:t>
            </a:r>
          </a:p>
          <a:p>
            <a:r>
              <a:rPr lang="en-GB" dirty="0">
                <a:solidFill>
                  <a:srgbClr val="000000"/>
                </a:solidFill>
                <a:latin typeface="Arial" panose="020B0604020202020204" pitchFamily="34" charset="0"/>
              </a:rPr>
              <a:t>Link layer moves packets between 2 internet hosts; </a:t>
            </a:r>
          </a:p>
          <a:p>
            <a:r>
              <a:rPr lang="en-GB" dirty="0">
                <a:solidFill>
                  <a:srgbClr val="000000"/>
                </a:solidFill>
                <a:latin typeface="Arial" panose="020B0604020202020204" pitchFamily="34" charset="0"/>
              </a:rPr>
              <a:t>Link layer adds frame header and footer to packets; </a:t>
            </a:r>
          </a:p>
          <a:p>
            <a:r>
              <a:rPr lang="en-GB" dirty="0">
                <a:solidFill>
                  <a:srgbClr val="000000"/>
                </a:solidFill>
                <a:latin typeface="Arial" panose="020B0604020202020204" pitchFamily="34" charset="0"/>
              </a:rPr>
              <a:t>Link layer deals with physical connection/cabling; </a:t>
            </a:r>
          </a:p>
          <a:p>
            <a:r>
              <a:rPr lang="en-GB" b="1" dirty="0">
                <a:solidFill>
                  <a:srgbClr val="000000"/>
                </a:solidFill>
                <a:latin typeface="Arial" panose="020B0604020202020204" pitchFamily="34" charset="0"/>
              </a:rPr>
              <a:t>A Link layer includes network card / drivers; </a:t>
            </a:r>
            <a:endParaRPr lang="en-GB" dirty="0">
              <a:solidFill>
                <a:srgbClr val="000000"/>
              </a:solidFill>
              <a:latin typeface="Arial" panose="020B0604020202020204" pitchFamily="34" charset="0"/>
            </a:endParaRPr>
          </a:p>
          <a:p>
            <a:r>
              <a:rPr lang="en-GB" dirty="0">
                <a:solidFill>
                  <a:srgbClr val="000000"/>
                </a:solidFill>
                <a:latin typeface="Arial" panose="020B0604020202020204" pitchFamily="34" charset="0"/>
              </a:rPr>
              <a:t>Network/IP layer strips IP addresses (if receiving packets) // Link layer strips MAC address (if receiving); 	</a:t>
            </a:r>
          </a:p>
        </p:txBody>
      </p:sp>
    </p:spTree>
    <p:extLst>
      <p:ext uri="{BB962C8B-B14F-4D97-AF65-F5344CB8AC3E}">
        <p14:creationId xmlns:p14="http://schemas.microsoft.com/office/powerpoint/2010/main" val="1354591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1607480" cy="5520267"/>
          </a:xfrm>
          <a:prstGeom prst="rect">
            <a:avLst/>
          </a:prstGeom>
        </p:spPr>
      </p:pic>
    </p:spTree>
    <p:extLst>
      <p:ext uri="{BB962C8B-B14F-4D97-AF65-F5344CB8AC3E}">
        <p14:creationId xmlns:p14="http://schemas.microsoft.com/office/powerpoint/2010/main" val="16401222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1607480" cy="5520267"/>
          </a:xfrm>
          <a:prstGeom prst="rect">
            <a:avLst/>
          </a:prstGeom>
        </p:spPr>
      </p:pic>
      <p:pic>
        <p:nvPicPr>
          <p:cNvPr id="3" name="Picture 2"/>
          <p:cNvPicPr>
            <a:picLocks noChangeAspect="1"/>
          </p:cNvPicPr>
          <p:nvPr/>
        </p:nvPicPr>
        <p:blipFill rotWithShape="1">
          <a:blip r:embed="rId3"/>
          <a:srcRect l="11676"/>
          <a:stretch/>
        </p:blipFill>
        <p:spPr>
          <a:xfrm>
            <a:off x="0" y="1328914"/>
            <a:ext cx="11762692" cy="2983441"/>
          </a:xfrm>
          <a:prstGeom prst="rect">
            <a:avLst/>
          </a:prstGeom>
        </p:spPr>
      </p:pic>
    </p:spTree>
    <p:extLst>
      <p:ext uri="{BB962C8B-B14F-4D97-AF65-F5344CB8AC3E}">
        <p14:creationId xmlns:p14="http://schemas.microsoft.com/office/powerpoint/2010/main" val="15779439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64923"/>
            <a:ext cx="10656711" cy="6640159"/>
          </a:xfrm>
          <a:prstGeom prst="rect">
            <a:avLst/>
          </a:prstGeom>
        </p:spPr>
      </p:pic>
    </p:spTree>
    <p:extLst>
      <p:ext uri="{BB962C8B-B14F-4D97-AF65-F5344CB8AC3E}">
        <p14:creationId xmlns:p14="http://schemas.microsoft.com/office/powerpoint/2010/main" val="29924571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64923"/>
            <a:ext cx="10656711" cy="6640159"/>
          </a:xfrm>
          <a:prstGeom prst="rect">
            <a:avLst/>
          </a:prstGeom>
        </p:spPr>
      </p:pic>
      <p:pic>
        <p:nvPicPr>
          <p:cNvPr id="3" name="Picture 2"/>
          <p:cNvPicPr>
            <a:picLocks noChangeAspect="1"/>
          </p:cNvPicPr>
          <p:nvPr/>
        </p:nvPicPr>
        <p:blipFill>
          <a:blip r:embed="rId3"/>
          <a:stretch>
            <a:fillRect/>
          </a:stretch>
        </p:blipFill>
        <p:spPr>
          <a:xfrm>
            <a:off x="188559" y="1414639"/>
            <a:ext cx="10183480" cy="4647494"/>
          </a:xfrm>
          <a:prstGeom prst="rect">
            <a:avLst/>
          </a:prstGeom>
        </p:spPr>
      </p:pic>
    </p:spTree>
    <p:extLst>
      <p:ext uri="{BB962C8B-B14F-4D97-AF65-F5344CB8AC3E}">
        <p14:creationId xmlns:p14="http://schemas.microsoft.com/office/powerpoint/2010/main" val="1851202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 Examination Questions </a:t>
            </a:r>
            <a:endParaRPr lang="en-GB" dirty="0"/>
          </a:p>
        </p:txBody>
      </p:sp>
      <p:pic>
        <p:nvPicPr>
          <p:cNvPr id="3" name="Picture 2"/>
          <p:cNvPicPr>
            <a:picLocks noChangeAspect="1"/>
          </p:cNvPicPr>
          <p:nvPr/>
        </p:nvPicPr>
        <p:blipFill>
          <a:blip r:embed="rId2"/>
          <a:stretch>
            <a:fillRect/>
          </a:stretch>
        </p:blipFill>
        <p:spPr>
          <a:xfrm>
            <a:off x="398792" y="1362679"/>
            <a:ext cx="11394416" cy="4664634"/>
          </a:xfrm>
          <a:prstGeom prst="rect">
            <a:avLst/>
          </a:prstGeom>
        </p:spPr>
      </p:pic>
    </p:spTree>
    <p:extLst>
      <p:ext uri="{BB962C8B-B14F-4D97-AF65-F5344CB8AC3E}">
        <p14:creationId xmlns:p14="http://schemas.microsoft.com/office/powerpoint/2010/main" val="11690179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415" y="129822"/>
            <a:ext cx="10557052" cy="6670443"/>
          </a:xfrm>
          <a:prstGeom prst="rect">
            <a:avLst/>
          </a:prstGeom>
        </p:spPr>
      </p:pic>
    </p:spTree>
    <p:extLst>
      <p:ext uri="{BB962C8B-B14F-4D97-AF65-F5344CB8AC3E}">
        <p14:creationId xmlns:p14="http://schemas.microsoft.com/office/powerpoint/2010/main" val="3085016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415" y="129822"/>
            <a:ext cx="10557052" cy="6670443"/>
          </a:xfrm>
          <a:prstGeom prst="rect">
            <a:avLst/>
          </a:prstGeom>
        </p:spPr>
      </p:pic>
      <p:pic>
        <p:nvPicPr>
          <p:cNvPr id="3" name="Picture 2"/>
          <p:cNvPicPr>
            <a:picLocks noChangeAspect="1"/>
          </p:cNvPicPr>
          <p:nvPr/>
        </p:nvPicPr>
        <p:blipFill>
          <a:blip r:embed="rId3"/>
          <a:stretch>
            <a:fillRect/>
          </a:stretch>
        </p:blipFill>
        <p:spPr>
          <a:xfrm>
            <a:off x="0" y="1138872"/>
            <a:ext cx="12045262" cy="5059010"/>
          </a:xfrm>
          <a:prstGeom prst="rect">
            <a:avLst/>
          </a:prstGeom>
        </p:spPr>
      </p:pic>
    </p:spTree>
    <p:extLst>
      <p:ext uri="{BB962C8B-B14F-4D97-AF65-F5344CB8AC3E}">
        <p14:creationId xmlns:p14="http://schemas.microsoft.com/office/powerpoint/2010/main" val="3400457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0890" y="143051"/>
            <a:ext cx="8664399" cy="6965947"/>
          </a:xfrm>
          <a:prstGeom prst="rect">
            <a:avLst/>
          </a:prstGeom>
        </p:spPr>
      </p:pic>
    </p:spTree>
    <p:extLst>
      <p:ext uri="{BB962C8B-B14F-4D97-AF65-F5344CB8AC3E}">
        <p14:creationId xmlns:p14="http://schemas.microsoft.com/office/powerpoint/2010/main" val="29040246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0890" y="143051"/>
            <a:ext cx="8664399" cy="6965947"/>
          </a:xfrm>
          <a:prstGeom prst="rect">
            <a:avLst/>
          </a:prstGeom>
        </p:spPr>
      </p:pic>
      <p:pic>
        <p:nvPicPr>
          <p:cNvPr id="3" name="Picture 2"/>
          <p:cNvPicPr>
            <a:picLocks noChangeAspect="1"/>
          </p:cNvPicPr>
          <p:nvPr/>
        </p:nvPicPr>
        <p:blipFill>
          <a:blip r:embed="rId3"/>
          <a:stretch>
            <a:fillRect/>
          </a:stretch>
        </p:blipFill>
        <p:spPr>
          <a:xfrm>
            <a:off x="407987" y="1905174"/>
            <a:ext cx="8086418" cy="1815042"/>
          </a:xfrm>
          <a:prstGeom prst="rect">
            <a:avLst/>
          </a:prstGeom>
        </p:spPr>
      </p:pic>
      <p:pic>
        <p:nvPicPr>
          <p:cNvPr id="4" name="Picture 3"/>
          <p:cNvPicPr>
            <a:picLocks noChangeAspect="1"/>
          </p:cNvPicPr>
          <p:nvPr/>
        </p:nvPicPr>
        <p:blipFill>
          <a:blip r:embed="rId4"/>
          <a:stretch>
            <a:fillRect/>
          </a:stretch>
        </p:blipFill>
        <p:spPr>
          <a:xfrm>
            <a:off x="271638" y="4623062"/>
            <a:ext cx="11039891" cy="1416494"/>
          </a:xfrm>
          <a:prstGeom prst="rect">
            <a:avLst/>
          </a:prstGeom>
        </p:spPr>
      </p:pic>
    </p:spTree>
    <p:extLst>
      <p:ext uri="{BB962C8B-B14F-4D97-AF65-F5344CB8AC3E}">
        <p14:creationId xmlns:p14="http://schemas.microsoft.com/office/powerpoint/2010/main" val="42323000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0890" y="143051"/>
            <a:ext cx="8664399" cy="6965947"/>
          </a:xfrm>
          <a:prstGeom prst="rect">
            <a:avLst/>
          </a:prstGeom>
        </p:spPr>
      </p:pic>
      <p:pic>
        <p:nvPicPr>
          <p:cNvPr id="5" name="Picture 4"/>
          <p:cNvPicPr>
            <a:picLocks noChangeAspect="1"/>
          </p:cNvPicPr>
          <p:nvPr/>
        </p:nvPicPr>
        <p:blipFill>
          <a:blip r:embed="rId3"/>
          <a:stretch>
            <a:fillRect/>
          </a:stretch>
        </p:blipFill>
        <p:spPr>
          <a:xfrm>
            <a:off x="113417" y="4733749"/>
            <a:ext cx="9810372" cy="1779941"/>
          </a:xfrm>
          <a:prstGeom prst="rect">
            <a:avLst/>
          </a:prstGeom>
        </p:spPr>
      </p:pic>
    </p:spTree>
    <p:extLst>
      <p:ext uri="{BB962C8B-B14F-4D97-AF65-F5344CB8AC3E}">
        <p14:creationId xmlns:p14="http://schemas.microsoft.com/office/powerpoint/2010/main" val="37083258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043" y="113417"/>
            <a:ext cx="10097735" cy="6917142"/>
          </a:xfrm>
          <a:prstGeom prst="rect">
            <a:avLst/>
          </a:prstGeom>
        </p:spPr>
      </p:pic>
    </p:spTree>
    <p:extLst>
      <p:ext uri="{BB962C8B-B14F-4D97-AF65-F5344CB8AC3E}">
        <p14:creationId xmlns:p14="http://schemas.microsoft.com/office/powerpoint/2010/main" val="38394913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043" y="113417"/>
            <a:ext cx="10097735" cy="6917142"/>
          </a:xfrm>
          <a:prstGeom prst="rect">
            <a:avLst/>
          </a:prstGeom>
        </p:spPr>
      </p:pic>
      <p:pic>
        <p:nvPicPr>
          <p:cNvPr id="3" name="Picture 2"/>
          <p:cNvPicPr>
            <a:picLocks noChangeAspect="1"/>
          </p:cNvPicPr>
          <p:nvPr/>
        </p:nvPicPr>
        <p:blipFill>
          <a:blip r:embed="rId3"/>
          <a:stretch>
            <a:fillRect/>
          </a:stretch>
        </p:blipFill>
        <p:spPr>
          <a:xfrm>
            <a:off x="834319" y="1319212"/>
            <a:ext cx="9427192" cy="5538788"/>
          </a:xfrm>
          <a:prstGeom prst="rect">
            <a:avLst/>
          </a:prstGeom>
        </p:spPr>
      </p:pic>
    </p:spTree>
    <p:extLst>
      <p:ext uri="{BB962C8B-B14F-4D97-AF65-F5344CB8AC3E}">
        <p14:creationId xmlns:p14="http://schemas.microsoft.com/office/powerpoint/2010/main" val="4870875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043" y="113417"/>
            <a:ext cx="10097735" cy="6917142"/>
          </a:xfrm>
          <a:prstGeom prst="rect">
            <a:avLst/>
          </a:prstGeom>
        </p:spPr>
      </p:pic>
    </p:spTree>
    <p:extLst>
      <p:ext uri="{BB962C8B-B14F-4D97-AF65-F5344CB8AC3E}">
        <p14:creationId xmlns:p14="http://schemas.microsoft.com/office/powerpoint/2010/main" val="19725101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043" y="113417"/>
            <a:ext cx="10097735" cy="6917142"/>
          </a:xfrm>
          <a:prstGeom prst="rect">
            <a:avLst/>
          </a:prstGeom>
        </p:spPr>
      </p:pic>
      <p:pic>
        <p:nvPicPr>
          <p:cNvPr id="4" name="Picture 3"/>
          <p:cNvPicPr>
            <a:picLocks noChangeAspect="1"/>
          </p:cNvPicPr>
          <p:nvPr/>
        </p:nvPicPr>
        <p:blipFill>
          <a:blip r:embed="rId3"/>
          <a:stretch>
            <a:fillRect/>
          </a:stretch>
        </p:blipFill>
        <p:spPr>
          <a:xfrm>
            <a:off x="146932" y="1364305"/>
            <a:ext cx="11781135" cy="2485206"/>
          </a:xfrm>
          <a:prstGeom prst="rect">
            <a:avLst/>
          </a:prstGeom>
        </p:spPr>
      </p:pic>
    </p:spTree>
    <p:extLst>
      <p:ext uri="{BB962C8B-B14F-4D97-AF65-F5344CB8AC3E}">
        <p14:creationId xmlns:p14="http://schemas.microsoft.com/office/powerpoint/2010/main" val="27481748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482" y="110243"/>
            <a:ext cx="11468665" cy="4664957"/>
          </a:xfrm>
          <a:prstGeom prst="rect">
            <a:avLst/>
          </a:prstGeom>
        </p:spPr>
      </p:pic>
    </p:spTree>
    <p:extLst>
      <p:ext uri="{BB962C8B-B14F-4D97-AF65-F5344CB8AC3E}">
        <p14:creationId xmlns:p14="http://schemas.microsoft.com/office/powerpoint/2010/main" val="2256076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 Examination Questions </a:t>
            </a:r>
            <a:endParaRPr lang="en-GB" dirty="0"/>
          </a:p>
        </p:txBody>
      </p:sp>
      <p:pic>
        <p:nvPicPr>
          <p:cNvPr id="3" name="Picture 2"/>
          <p:cNvPicPr>
            <a:picLocks noChangeAspect="1"/>
          </p:cNvPicPr>
          <p:nvPr/>
        </p:nvPicPr>
        <p:blipFill>
          <a:blip r:embed="rId2"/>
          <a:stretch>
            <a:fillRect/>
          </a:stretch>
        </p:blipFill>
        <p:spPr>
          <a:xfrm>
            <a:off x="435305" y="1298285"/>
            <a:ext cx="11394416" cy="4664634"/>
          </a:xfrm>
          <a:prstGeom prst="rect">
            <a:avLst/>
          </a:prstGeom>
        </p:spPr>
      </p:pic>
      <p:sp>
        <p:nvSpPr>
          <p:cNvPr id="4" name="Rectangle 3"/>
          <p:cNvSpPr/>
          <p:nvPr/>
        </p:nvSpPr>
        <p:spPr>
          <a:xfrm>
            <a:off x="838199" y="2427839"/>
            <a:ext cx="10327783" cy="3539430"/>
          </a:xfrm>
          <a:prstGeom prst="rect">
            <a:avLst/>
          </a:prstGeom>
        </p:spPr>
        <p:txBody>
          <a:bodyPr wrap="square">
            <a:spAutoFit/>
          </a:bodyPr>
          <a:lstStyle/>
          <a:p>
            <a:pPr>
              <a:spcAft>
                <a:spcPts val="0"/>
              </a:spcAft>
            </a:pPr>
            <a:r>
              <a:rPr lang="en-GB"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PS has no established route/CS establishes a route along which to send packets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PS means packets being sent on individual routes/CS has packets all on same route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PS message cannot be (easily) intercepted/CS message can because all on same route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PS packets need to be reordered/CS packets remain in correct order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PS maximises use of network/CS ties up large areas of network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34346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482" y="110243"/>
            <a:ext cx="11468665" cy="4664957"/>
          </a:xfrm>
          <a:prstGeom prst="rect">
            <a:avLst/>
          </a:prstGeom>
        </p:spPr>
      </p:pic>
      <p:pic>
        <p:nvPicPr>
          <p:cNvPr id="3" name="Picture 2"/>
          <p:cNvPicPr>
            <a:picLocks noChangeAspect="1"/>
          </p:cNvPicPr>
          <p:nvPr/>
        </p:nvPicPr>
        <p:blipFill>
          <a:blip r:embed="rId3"/>
          <a:stretch>
            <a:fillRect/>
          </a:stretch>
        </p:blipFill>
        <p:spPr>
          <a:xfrm>
            <a:off x="99482" y="756002"/>
            <a:ext cx="12319002" cy="4019197"/>
          </a:xfrm>
          <a:prstGeom prst="rect">
            <a:avLst/>
          </a:prstGeom>
        </p:spPr>
      </p:pic>
    </p:spTree>
    <p:extLst>
      <p:ext uri="{BB962C8B-B14F-4D97-AF65-F5344CB8AC3E}">
        <p14:creationId xmlns:p14="http://schemas.microsoft.com/office/powerpoint/2010/main" val="18204677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866" y="-1"/>
            <a:ext cx="9005711" cy="7305653"/>
          </a:xfrm>
          <a:prstGeom prst="rect">
            <a:avLst/>
          </a:prstGeom>
        </p:spPr>
      </p:pic>
    </p:spTree>
    <p:extLst>
      <p:ext uri="{BB962C8B-B14F-4D97-AF65-F5344CB8AC3E}">
        <p14:creationId xmlns:p14="http://schemas.microsoft.com/office/powerpoint/2010/main" val="30168387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866" y="-1"/>
            <a:ext cx="9005711" cy="7305653"/>
          </a:xfrm>
          <a:prstGeom prst="rect">
            <a:avLst/>
          </a:prstGeom>
        </p:spPr>
      </p:pic>
      <p:pic>
        <p:nvPicPr>
          <p:cNvPr id="3" name="Picture 2"/>
          <p:cNvPicPr>
            <a:picLocks noChangeAspect="1"/>
          </p:cNvPicPr>
          <p:nvPr/>
        </p:nvPicPr>
        <p:blipFill>
          <a:blip r:embed="rId3"/>
          <a:stretch>
            <a:fillRect/>
          </a:stretch>
        </p:blipFill>
        <p:spPr>
          <a:xfrm>
            <a:off x="427566" y="2481250"/>
            <a:ext cx="11128907" cy="3456706"/>
          </a:xfrm>
          <a:prstGeom prst="rect">
            <a:avLst/>
          </a:prstGeom>
        </p:spPr>
      </p:pic>
    </p:spTree>
    <p:extLst>
      <p:ext uri="{BB962C8B-B14F-4D97-AF65-F5344CB8AC3E}">
        <p14:creationId xmlns:p14="http://schemas.microsoft.com/office/powerpoint/2010/main" val="32310925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8060"/>
            <a:ext cx="10611556" cy="6792487"/>
          </a:xfrm>
          <a:prstGeom prst="rect">
            <a:avLst/>
          </a:prstGeom>
        </p:spPr>
      </p:pic>
    </p:spTree>
    <p:extLst>
      <p:ext uri="{BB962C8B-B14F-4D97-AF65-F5344CB8AC3E}">
        <p14:creationId xmlns:p14="http://schemas.microsoft.com/office/powerpoint/2010/main" val="15618990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8060"/>
            <a:ext cx="10611556" cy="6792487"/>
          </a:xfrm>
          <a:prstGeom prst="rect">
            <a:avLst/>
          </a:prstGeom>
        </p:spPr>
      </p:pic>
      <p:pic>
        <p:nvPicPr>
          <p:cNvPr id="3" name="Picture 2"/>
          <p:cNvPicPr>
            <a:picLocks noChangeAspect="1"/>
          </p:cNvPicPr>
          <p:nvPr/>
        </p:nvPicPr>
        <p:blipFill>
          <a:blip r:embed="rId3"/>
          <a:stretch>
            <a:fillRect/>
          </a:stretch>
        </p:blipFill>
        <p:spPr>
          <a:xfrm>
            <a:off x="1591028" y="1370540"/>
            <a:ext cx="9430628" cy="3506259"/>
          </a:xfrm>
          <a:prstGeom prst="rect">
            <a:avLst/>
          </a:prstGeom>
        </p:spPr>
      </p:pic>
    </p:spTree>
    <p:extLst>
      <p:ext uri="{BB962C8B-B14F-4D97-AF65-F5344CB8AC3E}">
        <p14:creationId xmlns:p14="http://schemas.microsoft.com/office/powerpoint/2010/main" val="19060605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585" y="146755"/>
            <a:ext cx="11950871" cy="5960534"/>
          </a:xfrm>
          <a:prstGeom prst="rect">
            <a:avLst/>
          </a:prstGeom>
        </p:spPr>
      </p:pic>
    </p:spTree>
    <p:extLst>
      <p:ext uri="{BB962C8B-B14F-4D97-AF65-F5344CB8AC3E}">
        <p14:creationId xmlns:p14="http://schemas.microsoft.com/office/powerpoint/2010/main" val="42269866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585" y="146755"/>
            <a:ext cx="11950871" cy="5960534"/>
          </a:xfrm>
          <a:prstGeom prst="rect">
            <a:avLst/>
          </a:prstGeom>
        </p:spPr>
      </p:pic>
      <p:pic>
        <p:nvPicPr>
          <p:cNvPr id="3" name="Picture 2"/>
          <p:cNvPicPr>
            <a:picLocks noChangeAspect="1"/>
          </p:cNvPicPr>
          <p:nvPr/>
        </p:nvPicPr>
        <p:blipFill>
          <a:blip r:embed="rId3"/>
          <a:stretch>
            <a:fillRect/>
          </a:stretch>
        </p:blipFill>
        <p:spPr>
          <a:xfrm>
            <a:off x="752298" y="2162174"/>
            <a:ext cx="11219704" cy="2771069"/>
          </a:xfrm>
          <a:prstGeom prst="rect">
            <a:avLst/>
          </a:prstGeom>
        </p:spPr>
      </p:pic>
    </p:spTree>
    <p:extLst>
      <p:ext uri="{BB962C8B-B14F-4D97-AF65-F5344CB8AC3E}">
        <p14:creationId xmlns:p14="http://schemas.microsoft.com/office/powerpoint/2010/main" val="41053015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444" y="112536"/>
            <a:ext cx="11419157" cy="5170664"/>
          </a:xfrm>
          <a:prstGeom prst="rect">
            <a:avLst/>
          </a:prstGeom>
        </p:spPr>
      </p:pic>
    </p:spTree>
    <p:extLst>
      <p:ext uri="{BB962C8B-B14F-4D97-AF65-F5344CB8AC3E}">
        <p14:creationId xmlns:p14="http://schemas.microsoft.com/office/powerpoint/2010/main" val="33526224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062" y="0"/>
            <a:ext cx="11787773" cy="4323644"/>
          </a:xfrm>
          <a:prstGeom prst="rect">
            <a:avLst/>
          </a:prstGeom>
        </p:spPr>
      </p:pic>
    </p:spTree>
    <p:extLst>
      <p:ext uri="{BB962C8B-B14F-4D97-AF65-F5344CB8AC3E}">
        <p14:creationId xmlns:p14="http://schemas.microsoft.com/office/powerpoint/2010/main" val="25974003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062" y="0"/>
            <a:ext cx="11787773" cy="4323644"/>
          </a:xfrm>
          <a:prstGeom prst="rect">
            <a:avLst/>
          </a:prstGeom>
        </p:spPr>
      </p:pic>
      <p:pic>
        <p:nvPicPr>
          <p:cNvPr id="3" name="Picture 2"/>
          <p:cNvPicPr>
            <a:picLocks noChangeAspect="1"/>
          </p:cNvPicPr>
          <p:nvPr/>
        </p:nvPicPr>
        <p:blipFill>
          <a:blip r:embed="rId3"/>
          <a:stretch>
            <a:fillRect/>
          </a:stretch>
        </p:blipFill>
        <p:spPr>
          <a:xfrm>
            <a:off x="417512" y="1194857"/>
            <a:ext cx="11722793" cy="1819275"/>
          </a:xfrm>
          <a:prstGeom prst="rect">
            <a:avLst/>
          </a:prstGeom>
        </p:spPr>
      </p:pic>
    </p:spTree>
    <p:extLst>
      <p:ext uri="{BB962C8B-B14F-4D97-AF65-F5344CB8AC3E}">
        <p14:creationId xmlns:p14="http://schemas.microsoft.com/office/powerpoint/2010/main" val="1743787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 Examination Questions</a:t>
            </a:r>
            <a:endParaRPr lang="en-GB" dirty="0"/>
          </a:p>
        </p:txBody>
      </p:sp>
      <p:pic>
        <p:nvPicPr>
          <p:cNvPr id="3" name="Picture 2"/>
          <p:cNvPicPr>
            <a:picLocks noChangeAspect="1"/>
          </p:cNvPicPr>
          <p:nvPr/>
        </p:nvPicPr>
        <p:blipFill>
          <a:blip r:embed="rId2"/>
          <a:stretch>
            <a:fillRect/>
          </a:stretch>
        </p:blipFill>
        <p:spPr>
          <a:xfrm>
            <a:off x="-1" y="1038225"/>
            <a:ext cx="10187189" cy="6117188"/>
          </a:xfrm>
          <a:prstGeom prst="rect">
            <a:avLst/>
          </a:prstGeom>
        </p:spPr>
      </p:pic>
    </p:spTree>
    <p:extLst>
      <p:ext uri="{BB962C8B-B14F-4D97-AF65-F5344CB8AC3E}">
        <p14:creationId xmlns:p14="http://schemas.microsoft.com/office/powerpoint/2010/main" val="31197777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385" y="86077"/>
            <a:ext cx="12056855" cy="5919611"/>
          </a:xfrm>
          <a:prstGeom prst="rect">
            <a:avLst/>
          </a:prstGeom>
        </p:spPr>
      </p:pic>
      <p:pic>
        <p:nvPicPr>
          <p:cNvPr id="3" name="Picture 2"/>
          <p:cNvPicPr>
            <a:picLocks noChangeAspect="1"/>
          </p:cNvPicPr>
          <p:nvPr/>
        </p:nvPicPr>
        <p:blipFill>
          <a:blip r:embed="rId3"/>
          <a:stretch>
            <a:fillRect/>
          </a:stretch>
        </p:blipFill>
        <p:spPr>
          <a:xfrm>
            <a:off x="836410" y="3045882"/>
            <a:ext cx="10754804" cy="1178808"/>
          </a:xfrm>
          <a:prstGeom prst="rect">
            <a:avLst/>
          </a:prstGeom>
        </p:spPr>
      </p:pic>
    </p:spTree>
    <p:extLst>
      <p:ext uri="{BB962C8B-B14F-4D97-AF65-F5344CB8AC3E}">
        <p14:creationId xmlns:p14="http://schemas.microsoft.com/office/powerpoint/2010/main" val="14791915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7851" y="163160"/>
            <a:ext cx="11263155" cy="6113462"/>
          </a:xfrm>
          <a:prstGeom prst="rect">
            <a:avLst/>
          </a:prstGeom>
        </p:spPr>
      </p:pic>
    </p:spTree>
    <p:extLst>
      <p:ext uri="{BB962C8B-B14F-4D97-AF65-F5344CB8AC3E}">
        <p14:creationId xmlns:p14="http://schemas.microsoft.com/office/powerpoint/2010/main" val="33124848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7851" y="163160"/>
            <a:ext cx="11263155" cy="6113462"/>
          </a:xfrm>
          <a:prstGeom prst="rect">
            <a:avLst/>
          </a:prstGeom>
        </p:spPr>
      </p:pic>
      <p:pic>
        <p:nvPicPr>
          <p:cNvPr id="3" name="Picture 2"/>
          <p:cNvPicPr>
            <a:picLocks noChangeAspect="1"/>
          </p:cNvPicPr>
          <p:nvPr/>
        </p:nvPicPr>
        <p:blipFill>
          <a:blip r:embed="rId3"/>
          <a:stretch>
            <a:fillRect/>
          </a:stretch>
        </p:blipFill>
        <p:spPr>
          <a:xfrm>
            <a:off x="447851" y="2839508"/>
            <a:ext cx="11258269" cy="2342091"/>
          </a:xfrm>
          <a:prstGeom prst="rect">
            <a:avLst/>
          </a:prstGeom>
        </p:spPr>
      </p:pic>
    </p:spTree>
    <p:extLst>
      <p:ext uri="{BB962C8B-B14F-4D97-AF65-F5344CB8AC3E}">
        <p14:creationId xmlns:p14="http://schemas.microsoft.com/office/powerpoint/2010/main" val="24480490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7513" y="149930"/>
            <a:ext cx="10900259" cy="4422069"/>
          </a:xfrm>
          <a:prstGeom prst="rect">
            <a:avLst/>
          </a:prstGeom>
        </p:spPr>
      </p:pic>
    </p:spTree>
    <p:extLst>
      <p:ext uri="{BB962C8B-B14F-4D97-AF65-F5344CB8AC3E}">
        <p14:creationId xmlns:p14="http://schemas.microsoft.com/office/powerpoint/2010/main" val="13791110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7513" y="149930"/>
            <a:ext cx="10900259" cy="4422069"/>
          </a:xfrm>
          <a:prstGeom prst="rect">
            <a:avLst/>
          </a:prstGeom>
        </p:spPr>
      </p:pic>
      <p:pic>
        <p:nvPicPr>
          <p:cNvPr id="3" name="Picture 2"/>
          <p:cNvPicPr>
            <a:picLocks noChangeAspect="1"/>
          </p:cNvPicPr>
          <p:nvPr/>
        </p:nvPicPr>
        <p:blipFill>
          <a:blip r:embed="rId3"/>
          <a:stretch>
            <a:fillRect/>
          </a:stretch>
        </p:blipFill>
        <p:spPr>
          <a:xfrm>
            <a:off x="287512" y="3598862"/>
            <a:ext cx="11571455" cy="1594027"/>
          </a:xfrm>
          <a:prstGeom prst="rect">
            <a:avLst/>
          </a:prstGeom>
        </p:spPr>
      </p:pic>
    </p:spTree>
    <p:extLst>
      <p:ext uri="{BB962C8B-B14F-4D97-AF65-F5344CB8AC3E}">
        <p14:creationId xmlns:p14="http://schemas.microsoft.com/office/powerpoint/2010/main" val="24400719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232" y="198415"/>
            <a:ext cx="12254483" cy="5712988"/>
          </a:xfrm>
          <a:prstGeom prst="rect">
            <a:avLst/>
          </a:prstGeom>
        </p:spPr>
      </p:pic>
    </p:spTree>
    <p:extLst>
      <p:ext uri="{BB962C8B-B14F-4D97-AF65-F5344CB8AC3E}">
        <p14:creationId xmlns:p14="http://schemas.microsoft.com/office/powerpoint/2010/main" val="40332070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232" y="198415"/>
            <a:ext cx="12254483" cy="5712988"/>
          </a:xfrm>
          <a:prstGeom prst="rect">
            <a:avLst/>
          </a:prstGeom>
        </p:spPr>
      </p:pic>
      <p:pic>
        <p:nvPicPr>
          <p:cNvPr id="2" name="Picture 1"/>
          <p:cNvPicPr>
            <a:picLocks noChangeAspect="1"/>
          </p:cNvPicPr>
          <p:nvPr/>
        </p:nvPicPr>
        <p:blipFill>
          <a:blip r:embed="rId3"/>
          <a:stretch>
            <a:fillRect/>
          </a:stretch>
        </p:blipFill>
        <p:spPr>
          <a:xfrm>
            <a:off x="702685" y="2400300"/>
            <a:ext cx="11077575" cy="2057400"/>
          </a:xfrm>
          <a:prstGeom prst="rect">
            <a:avLst/>
          </a:prstGeom>
        </p:spPr>
      </p:pic>
    </p:spTree>
    <p:extLst>
      <p:ext uri="{BB962C8B-B14F-4D97-AF65-F5344CB8AC3E}">
        <p14:creationId xmlns:p14="http://schemas.microsoft.com/office/powerpoint/2010/main" val="9032320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12958257" cy="3528811"/>
          </a:xfrm>
          <a:prstGeom prst="rect">
            <a:avLst/>
          </a:prstGeom>
        </p:spPr>
      </p:pic>
    </p:spTree>
    <p:extLst>
      <p:ext uri="{BB962C8B-B14F-4D97-AF65-F5344CB8AC3E}">
        <p14:creationId xmlns:p14="http://schemas.microsoft.com/office/powerpoint/2010/main" val="30564964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12958257" cy="3528811"/>
          </a:xfrm>
          <a:prstGeom prst="rect">
            <a:avLst/>
          </a:prstGeom>
        </p:spPr>
      </p:pic>
      <p:pic>
        <p:nvPicPr>
          <p:cNvPr id="3" name="Picture 2"/>
          <p:cNvPicPr>
            <a:picLocks noChangeAspect="1"/>
          </p:cNvPicPr>
          <p:nvPr/>
        </p:nvPicPr>
        <p:blipFill>
          <a:blip r:embed="rId3"/>
          <a:stretch>
            <a:fillRect/>
          </a:stretch>
        </p:blipFill>
        <p:spPr>
          <a:xfrm>
            <a:off x="205257" y="3429000"/>
            <a:ext cx="11163300" cy="2609850"/>
          </a:xfrm>
          <a:prstGeom prst="rect">
            <a:avLst/>
          </a:prstGeom>
        </p:spPr>
      </p:pic>
    </p:spTree>
    <p:extLst>
      <p:ext uri="{BB962C8B-B14F-4D97-AF65-F5344CB8AC3E}">
        <p14:creationId xmlns:p14="http://schemas.microsoft.com/office/powerpoint/2010/main" val="18828245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892789" cy="5460642"/>
          </a:xfrm>
          <a:prstGeom prst="rect">
            <a:avLst/>
          </a:prstGeom>
        </p:spPr>
      </p:pic>
    </p:spTree>
    <p:extLst>
      <p:ext uri="{BB962C8B-B14F-4D97-AF65-F5344CB8AC3E}">
        <p14:creationId xmlns:p14="http://schemas.microsoft.com/office/powerpoint/2010/main" val="402133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 Examination Questions</a:t>
            </a:r>
            <a:endParaRPr lang="en-GB" dirty="0"/>
          </a:p>
        </p:txBody>
      </p:sp>
      <p:pic>
        <p:nvPicPr>
          <p:cNvPr id="3" name="Picture 2"/>
          <p:cNvPicPr>
            <a:picLocks noChangeAspect="1"/>
          </p:cNvPicPr>
          <p:nvPr/>
        </p:nvPicPr>
        <p:blipFill>
          <a:blip r:embed="rId2"/>
          <a:stretch>
            <a:fillRect/>
          </a:stretch>
        </p:blipFill>
        <p:spPr>
          <a:xfrm>
            <a:off x="360608" y="1027906"/>
            <a:ext cx="10187189" cy="6117188"/>
          </a:xfrm>
          <a:prstGeom prst="rect">
            <a:avLst/>
          </a:prstGeom>
        </p:spPr>
      </p:pic>
      <p:sp>
        <p:nvSpPr>
          <p:cNvPr id="4" name="Rectangle 3"/>
          <p:cNvSpPr/>
          <p:nvPr/>
        </p:nvSpPr>
        <p:spPr>
          <a:xfrm>
            <a:off x="459347" y="2571231"/>
            <a:ext cx="6096000" cy="3693319"/>
          </a:xfrm>
          <a:prstGeom prst="rect">
            <a:avLst/>
          </a:prstGeom>
        </p:spPr>
        <p:txBody>
          <a:bodyPr>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Answers may include: Social: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Less socialising because on computer all the time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Sees other societies which will cause friction with…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Parents and other figures of authority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Will raise expectations/wants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Will increase knowledge of other societies…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Give opportunity to learn about others/communicate directly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Ethical: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Use of other people’s work: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Copyright…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Plagiarism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Use for educational purposes…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Use to spread understanding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3540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892789" cy="5460642"/>
          </a:xfrm>
          <a:prstGeom prst="rect">
            <a:avLst/>
          </a:prstGeom>
        </p:spPr>
      </p:pic>
      <p:pic>
        <p:nvPicPr>
          <p:cNvPr id="3" name="Picture 2"/>
          <p:cNvPicPr>
            <a:picLocks noChangeAspect="1"/>
          </p:cNvPicPr>
          <p:nvPr/>
        </p:nvPicPr>
        <p:blipFill>
          <a:blip r:embed="rId3"/>
          <a:stretch>
            <a:fillRect/>
          </a:stretch>
        </p:blipFill>
        <p:spPr>
          <a:xfrm>
            <a:off x="0" y="752206"/>
            <a:ext cx="11191875" cy="2571750"/>
          </a:xfrm>
          <a:prstGeom prst="rect">
            <a:avLst/>
          </a:prstGeom>
        </p:spPr>
      </p:pic>
      <p:sp>
        <p:nvSpPr>
          <p:cNvPr id="4" name="Rectangle 3"/>
          <p:cNvSpPr/>
          <p:nvPr/>
        </p:nvSpPr>
        <p:spPr>
          <a:xfrm>
            <a:off x="1669960" y="3122055"/>
            <a:ext cx="6096000" cy="954107"/>
          </a:xfrm>
          <a:prstGeom prst="rect">
            <a:avLst/>
          </a:prstGeom>
        </p:spPr>
        <p:txBody>
          <a:bodyPr>
            <a:spAutoFit/>
          </a:bodyPr>
          <a:lstStyle/>
          <a:p>
            <a:endParaRPr lang="en-GB" sz="2000" b="0" i="0" u="none" strike="noStrike" baseline="0" dirty="0" smtClean="0">
              <a:latin typeface="Arial" panose="020B0604020202020204" pitchFamily="34" charset="0"/>
            </a:endParaRPr>
          </a:p>
          <a:p>
            <a:r>
              <a:rPr lang="en-GB" b="0" i="0" u="none" strike="noStrike" baseline="0" dirty="0" smtClean="0">
                <a:solidFill>
                  <a:srgbClr val="000000"/>
                </a:solidFill>
                <a:latin typeface="Arial" panose="020B0604020202020204" pitchFamily="34" charset="0"/>
              </a:rPr>
              <a:t>By using trial and error / exhaustive effort </a:t>
            </a:r>
          </a:p>
          <a:p>
            <a:r>
              <a:rPr lang="en-GB" b="0" i="0" u="none" strike="noStrike" baseline="0" dirty="0" smtClean="0">
                <a:solidFill>
                  <a:srgbClr val="000000"/>
                </a:solidFill>
                <a:latin typeface="Arial" panose="020B0604020202020204" pitchFamily="34" charset="0"/>
              </a:rPr>
              <a:t>	</a:t>
            </a:r>
          </a:p>
        </p:txBody>
      </p:sp>
    </p:spTree>
    <p:extLst>
      <p:ext uri="{BB962C8B-B14F-4D97-AF65-F5344CB8AC3E}">
        <p14:creationId xmlns:p14="http://schemas.microsoft.com/office/powerpoint/2010/main" val="11266524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640" y="-34291"/>
            <a:ext cx="12610746" cy="6272011"/>
          </a:xfrm>
          <a:prstGeom prst="rect">
            <a:avLst/>
          </a:prstGeom>
        </p:spPr>
      </p:pic>
    </p:spTree>
    <p:extLst>
      <p:ext uri="{BB962C8B-B14F-4D97-AF65-F5344CB8AC3E}">
        <p14:creationId xmlns:p14="http://schemas.microsoft.com/office/powerpoint/2010/main" val="32813000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640" y="-1"/>
            <a:ext cx="12610746" cy="6272011"/>
          </a:xfrm>
          <a:prstGeom prst="rect">
            <a:avLst/>
          </a:prstGeom>
        </p:spPr>
      </p:pic>
      <p:pic>
        <p:nvPicPr>
          <p:cNvPr id="3" name="Picture 2"/>
          <p:cNvPicPr>
            <a:picLocks noChangeAspect="1"/>
          </p:cNvPicPr>
          <p:nvPr/>
        </p:nvPicPr>
        <p:blipFill>
          <a:blip r:embed="rId3"/>
          <a:stretch>
            <a:fillRect/>
          </a:stretch>
        </p:blipFill>
        <p:spPr>
          <a:xfrm>
            <a:off x="294000" y="1191497"/>
            <a:ext cx="11191875" cy="2543175"/>
          </a:xfrm>
          <a:prstGeom prst="rect">
            <a:avLst/>
          </a:prstGeom>
        </p:spPr>
      </p:pic>
    </p:spTree>
    <p:extLst>
      <p:ext uri="{BB962C8B-B14F-4D97-AF65-F5344CB8AC3E}">
        <p14:creationId xmlns:p14="http://schemas.microsoft.com/office/powerpoint/2010/main" val="7548160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7654"/>
            <a:ext cx="11689240" cy="3900554"/>
          </a:xfrm>
          <a:prstGeom prst="rect">
            <a:avLst/>
          </a:prstGeom>
        </p:spPr>
      </p:pic>
    </p:spTree>
    <p:extLst>
      <p:ext uri="{BB962C8B-B14F-4D97-AF65-F5344CB8AC3E}">
        <p14:creationId xmlns:p14="http://schemas.microsoft.com/office/powerpoint/2010/main" val="4131988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7654"/>
            <a:ext cx="11689240" cy="3900554"/>
          </a:xfrm>
          <a:prstGeom prst="rect">
            <a:avLst/>
          </a:prstGeom>
        </p:spPr>
      </p:pic>
      <p:pic>
        <p:nvPicPr>
          <p:cNvPr id="3" name="Picture 2"/>
          <p:cNvPicPr>
            <a:picLocks noChangeAspect="1"/>
          </p:cNvPicPr>
          <p:nvPr/>
        </p:nvPicPr>
        <p:blipFill>
          <a:blip r:embed="rId3"/>
          <a:stretch>
            <a:fillRect/>
          </a:stretch>
        </p:blipFill>
        <p:spPr>
          <a:xfrm>
            <a:off x="289774" y="1658356"/>
            <a:ext cx="10690586" cy="1149238"/>
          </a:xfrm>
          <a:prstGeom prst="rect">
            <a:avLst/>
          </a:prstGeom>
        </p:spPr>
      </p:pic>
    </p:spTree>
    <p:extLst>
      <p:ext uri="{BB962C8B-B14F-4D97-AF65-F5344CB8AC3E}">
        <p14:creationId xmlns:p14="http://schemas.microsoft.com/office/powerpoint/2010/main" val="14002527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917" y="159375"/>
            <a:ext cx="11310401" cy="6960247"/>
          </a:xfrm>
          <a:prstGeom prst="rect">
            <a:avLst/>
          </a:prstGeom>
        </p:spPr>
      </p:pic>
    </p:spTree>
    <p:extLst>
      <p:ext uri="{BB962C8B-B14F-4D97-AF65-F5344CB8AC3E}">
        <p14:creationId xmlns:p14="http://schemas.microsoft.com/office/powerpoint/2010/main" val="674757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917" y="159375"/>
            <a:ext cx="11310401" cy="6960247"/>
          </a:xfrm>
          <a:prstGeom prst="rect">
            <a:avLst/>
          </a:prstGeom>
        </p:spPr>
      </p:pic>
      <p:pic>
        <p:nvPicPr>
          <p:cNvPr id="3" name="Picture 2"/>
          <p:cNvPicPr>
            <a:picLocks noChangeAspect="1"/>
          </p:cNvPicPr>
          <p:nvPr/>
        </p:nvPicPr>
        <p:blipFill>
          <a:blip r:embed="rId3"/>
          <a:stretch>
            <a:fillRect/>
          </a:stretch>
        </p:blipFill>
        <p:spPr>
          <a:xfrm>
            <a:off x="2238375" y="3908403"/>
            <a:ext cx="7715250" cy="638175"/>
          </a:xfrm>
          <a:prstGeom prst="rect">
            <a:avLst/>
          </a:prstGeom>
        </p:spPr>
      </p:pic>
    </p:spTree>
    <p:extLst>
      <p:ext uri="{BB962C8B-B14F-4D97-AF65-F5344CB8AC3E}">
        <p14:creationId xmlns:p14="http://schemas.microsoft.com/office/powerpoint/2010/main" val="8845946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0618726" cy="3825025"/>
          </a:xfrm>
          <a:prstGeom prst="rect">
            <a:avLst/>
          </a:prstGeom>
        </p:spPr>
      </p:pic>
    </p:spTree>
    <p:extLst>
      <p:ext uri="{BB962C8B-B14F-4D97-AF65-F5344CB8AC3E}">
        <p14:creationId xmlns:p14="http://schemas.microsoft.com/office/powerpoint/2010/main" val="10177382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0618726" cy="3825025"/>
          </a:xfrm>
          <a:prstGeom prst="rect">
            <a:avLst/>
          </a:prstGeom>
        </p:spPr>
      </p:pic>
      <p:pic>
        <p:nvPicPr>
          <p:cNvPr id="3" name="Picture 2"/>
          <p:cNvPicPr>
            <a:picLocks noChangeAspect="1"/>
          </p:cNvPicPr>
          <p:nvPr/>
        </p:nvPicPr>
        <p:blipFill>
          <a:blip r:embed="rId3"/>
          <a:stretch>
            <a:fillRect/>
          </a:stretch>
        </p:blipFill>
        <p:spPr>
          <a:xfrm>
            <a:off x="111416" y="1358317"/>
            <a:ext cx="12069283" cy="2788679"/>
          </a:xfrm>
          <a:prstGeom prst="rect">
            <a:avLst/>
          </a:prstGeom>
        </p:spPr>
      </p:pic>
    </p:spTree>
    <p:extLst>
      <p:ext uri="{BB962C8B-B14F-4D97-AF65-F5344CB8AC3E}">
        <p14:creationId xmlns:p14="http://schemas.microsoft.com/office/powerpoint/2010/main" val="31388002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93" y="0"/>
            <a:ext cx="12744401" cy="6555346"/>
          </a:xfrm>
          <a:prstGeom prst="rect">
            <a:avLst/>
          </a:prstGeom>
        </p:spPr>
      </p:pic>
    </p:spTree>
    <p:extLst>
      <p:ext uri="{BB962C8B-B14F-4D97-AF65-F5344CB8AC3E}">
        <p14:creationId xmlns:p14="http://schemas.microsoft.com/office/powerpoint/2010/main" val="4154038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2573</Words>
  <Application>Microsoft Office PowerPoint</Application>
  <PresentationFormat>Widescreen</PresentationFormat>
  <Paragraphs>335</Paragraphs>
  <Slides>154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154</vt:i4>
      </vt:variant>
    </vt:vector>
  </HeadingPairs>
  <TitlesOfParts>
    <vt:vector size="160" baseType="lpstr">
      <vt:lpstr>Arial</vt:lpstr>
      <vt:lpstr>Calibri</vt:lpstr>
      <vt:lpstr>Calibri Light</vt:lpstr>
      <vt:lpstr>SymbolMT</vt:lpstr>
      <vt:lpstr>Times New Roman</vt:lpstr>
      <vt:lpstr>Office Theme</vt:lpstr>
      <vt:lpstr>Networking Questions</vt:lpstr>
      <vt:lpstr>Questions</vt:lpstr>
      <vt:lpstr>Questions</vt:lpstr>
      <vt:lpstr>Past Examination Questions</vt:lpstr>
      <vt:lpstr>Past Examination Questions</vt:lpstr>
      <vt:lpstr>Past Examination Questions </vt:lpstr>
      <vt:lpstr>Past Examination Questions </vt:lpstr>
      <vt:lpstr>Past Examination Questions</vt:lpstr>
      <vt:lpstr>Past Examination Questions</vt:lpstr>
      <vt:lpstr>Past Paper Questions</vt:lpstr>
      <vt:lpstr>Past Paper Questions</vt:lpstr>
      <vt:lpstr>Past Paper Question</vt:lpstr>
      <vt:lpstr>Past Paper Question</vt:lpstr>
      <vt:lpstr>Past Paper Questions </vt:lpstr>
      <vt:lpstr>Past Paper Questions </vt:lpstr>
      <vt:lpstr>Past Paper Question </vt:lpstr>
      <vt:lpstr>Past Paper Question </vt:lpstr>
      <vt:lpstr>Past Paper Questions</vt:lpstr>
      <vt:lpstr>Past Paper Questions</vt:lpstr>
      <vt:lpstr>Past Exam Questions</vt:lpstr>
      <vt:lpstr>Past Exam Questions</vt:lpstr>
      <vt:lpstr>Past Paper Questions</vt:lpstr>
      <vt:lpstr>Past Paper Questions</vt:lpstr>
      <vt:lpstr>Past Exam Questions</vt:lpstr>
      <vt:lpstr>Past Exam Questions</vt:lpstr>
      <vt:lpstr>Past Examination Questions</vt:lpstr>
      <vt:lpstr>Past Examination Questions</vt:lpstr>
      <vt:lpstr>Past Examination Questions</vt:lpstr>
      <vt:lpstr>Past Examination Papers </vt:lpstr>
      <vt:lpstr>Past Examination Questions </vt:lpstr>
      <vt:lpstr>Past Examination Questions </vt:lpstr>
      <vt:lpstr>Past Examination Questions </vt:lpstr>
      <vt:lpstr>Past Examination Questions </vt:lpstr>
      <vt:lpstr>Past Examination Questions </vt:lpstr>
      <vt:lpstr>Past Examination Questions </vt:lpstr>
      <vt:lpstr>Past Examination Questions </vt:lpstr>
      <vt:lpstr>Past Examination Questions </vt:lpstr>
      <vt:lpstr>Past Examination Questions </vt:lpstr>
      <vt:lpstr>Past Examination Questions </vt:lpstr>
      <vt:lpstr>Past Examination Questions </vt:lpstr>
      <vt:lpstr>Past Examination Questions </vt:lpstr>
      <vt:lpstr>Past Examination Questions </vt:lpstr>
      <vt:lpstr>Past Examination Questions </vt:lpstr>
      <vt:lpstr>Past Examination Questions New Model</vt:lpstr>
      <vt:lpstr>Past Examination Questions New Model</vt:lpstr>
      <vt:lpstr>Past Examination Questions New Model</vt:lpstr>
      <vt:lpstr>Past Examination Questions New Model</vt:lpstr>
      <vt:lpstr>Examination Questions New Model  </vt:lpstr>
      <vt:lpstr>Examination Questions New Model  </vt:lpstr>
      <vt:lpstr>Examination Questions New Model</vt:lpstr>
      <vt:lpstr>Examination Questions New Model</vt:lpstr>
      <vt:lpstr>Examination Questions New Model</vt:lpstr>
      <vt:lpstr>Examination Questions New Model</vt:lpstr>
      <vt:lpstr>Past paper questions new models</vt:lpstr>
      <vt:lpstr>Past paper questions new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Questions</dc:title>
  <dc:creator>Darren M. Travi</dc:creator>
  <cp:lastModifiedBy>Darren M. Travi</cp:lastModifiedBy>
  <cp:revision>10</cp:revision>
  <dcterms:created xsi:type="dcterms:W3CDTF">2018-03-02T18:18:55Z</dcterms:created>
  <dcterms:modified xsi:type="dcterms:W3CDTF">2018-03-02T19:57:39Z</dcterms:modified>
</cp:coreProperties>
</file>