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30"/>
  </p:notesMasterIdLst>
  <p:sldIdLst>
    <p:sldId id="324" r:id="rId2"/>
    <p:sldId id="256" r:id="rId3"/>
    <p:sldId id="325" r:id="rId4"/>
    <p:sldId id="297" r:id="rId5"/>
    <p:sldId id="299" r:id="rId6"/>
    <p:sldId id="300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</p:sldIdLst>
  <p:sldSz cx="9144000" cy="6858000" type="screen4x3"/>
  <p:notesSz cx="6858000" cy="9144000"/>
  <p:custShowLst>
    <p:custShow name="CPU &amp; FE" id="0">
      <p:sldLst/>
    </p:custShow>
    <p:custShow name="Performance" id="1">
      <p:sldLst/>
    </p:custShow>
  </p:custShow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8E40"/>
    <a:srgbClr val="CCFF99"/>
    <a:srgbClr val="8CE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CA51E28-9B24-4406-A23C-1401E13FA3EF}" type="datetimeFigureOut">
              <a:rPr lang="en-GB" altLang="en-US"/>
              <a:pPr>
                <a:defRPr/>
              </a:pPr>
              <a:t>23/04/2019</a:t>
            </a:fld>
            <a:endParaRPr lang="en-GB" alt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88F93C7-752F-4BB0-829C-8405B76DFB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4399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26DBCECE-8035-4B10-B0E1-307830188EFB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A71F56EF-2602-42EE-B537-4CB0300C1428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98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595471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595471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E1D5569E-0A9D-42D0-AEB3-E0A41F05A4A0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62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84449CD4-D17D-44B6-902E-EAAFDD6B2B87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1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5F5494E4-2B0A-4AFB-A112-A578F88D2C2E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46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6813"/>
            <a:ext cx="4038600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813"/>
            <a:ext cx="4038600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025E3E30-96AA-4365-8909-257E5468EA62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40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28CF2F96-D5F7-4F33-86D4-FE5C34308703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24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91A03374-867E-42D2-9DEC-26A4640924DE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69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EBB82ECE-B41B-4E11-8830-BACA80004E8B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66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64F95B27-0497-4700-BBDF-56DBCD3EEED0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91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D50FA4E4-A63B-44B7-93D2-EF00C872A40B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01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1450"/>
            <a:ext cx="8229600" cy="8524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66813"/>
            <a:ext cx="8229600" cy="49593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7375" y="6173788"/>
            <a:ext cx="8099425" cy="365125"/>
          </a:xfrm>
          <a:prstGeom prst="roundRect">
            <a:avLst/>
          </a:prstGeom>
          <a:ln>
            <a:solidFill>
              <a:srgbClr val="00800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35D07F21-57B7-4D00-9E26-FB99308873ED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arah@#gmail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arah@#gmail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feature=player_embedded&amp;v=rGllClLzY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 – Copy Resources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Computer </a:t>
            </a:r>
          </a:p>
          <a:p>
            <a:r>
              <a:rPr lang="en-GB" dirty="0" smtClean="0"/>
              <a:t>Students Resources</a:t>
            </a:r>
          </a:p>
          <a:p>
            <a:r>
              <a:rPr lang="en-US" dirty="0" smtClean="0"/>
              <a:t>Computing</a:t>
            </a:r>
          </a:p>
          <a:p>
            <a:r>
              <a:rPr lang="en-US" dirty="0" smtClean="0"/>
              <a:t>Year 10</a:t>
            </a:r>
          </a:p>
          <a:p>
            <a:r>
              <a:rPr lang="en-US" dirty="0" smtClean="0"/>
              <a:t>GCSE </a:t>
            </a:r>
            <a:r>
              <a:rPr lang="en-US" dirty="0"/>
              <a:t>Computer </a:t>
            </a:r>
            <a:r>
              <a:rPr lang="en-US" dirty="0" smtClean="0"/>
              <a:t>Science</a:t>
            </a:r>
          </a:p>
          <a:p>
            <a:r>
              <a:rPr lang="en-US" dirty="0" smtClean="0"/>
              <a:t>Unit </a:t>
            </a:r>
            <a:r>
              <a:rPr lang="en-US" dirty="0"/>
              <a:t>2 Computational </a:t>
            </a:r>
            <a:r>
              <a:rPr lang="en-US" dirty="0" smtClean="0"/>
              <a:t>Thinking</a:t>
            </a:r>
          </a:p>
          <a:p>
            <a:r>
              <a:rPr lang="en-US" dirty="0" smtClean="0"/>
              <a:t>Copy “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Robust Programs</a:t>
            </a:r>
            <a:r>
              <a:rPr lang="en-US" dirty="0" smtClean="0"/>
              <a:t>” Folder</a:t>
            </a:r>
          </a:p>
          <a:p>
            <a:r>
              <a:rPr lang="en-US" dirty="0" smtClean="0"/>
              <a:t>Paste it in </a:t>
            </a:r>
            <a:r>
              <a:rPr lang="en-US" dirty="0"/>
              <a:t>your </a:t>
            </a:r>
            <a:r>
              <a:rPr lang="en-US" dirty="0" smtClean="0"/>
              <a:t>“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Computational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</a:t>
            </a:r>
            <a:r>
              <a:rPr lang="en-US" smtClean="0"/>
              <a:t>” folder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31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Open the “</a:t>
            </a:r>
            <a:r>
              <a:rPr lang="en-GB" sz="3200" b="1" dirty="0"/>
              <a:t>Robust Programs - Activity </a:t>
            </a:r>
            <a:r>
              <a:rPr lang="en-GB" sz="3200" b="1" dirty="0" smtClean="0"/>
              <a:t>1”</a:t>
            </a:r>
            <a:endParaRPr lang="en-GB" sz="3200" dirty="0" smtClean="0"/>
          </a:p>
          <a:p>
            <a:r>
              <a:rPr lang="en-GB" sz="3200" dirty="0" smtClean="0"/>
              <a:t>Sort </a:t>
            </a:r>
            <a:r>
              <a:rPr lang="en-GB" sz="3200" dirty="0"/>
              <a:t>the cards into the correct order </a:t>
            </a:r>
            <a:r>
              <a:rPr lang="en-GB" sz="3200" dirty="0" smtClean="0"/>
              <a:t>to create </a:t>
            </a:r>
            <a:r>
              <a:rPr lang="en-GB" sz="3200" dirty="0"/>
              <a:t>a table of the:</a:t>
            </a:r>
          </a:p>
          <a:p>
            <a:pPr lvl="1"/>
            <a:r>
              <a:rPr lang="en-GB" sz="3200" dirty="0"/>
              <a:t>Name of the validation technique</a:t>
            </a:r>
          </a:p>
          <a:p>
            <a:pPr lvl="1"/>
            <a:r>
              <a:rPr lang="en-GB" sz="3200" dirty="0"/>
              <a:t>A </a:t>
            </a:r>
            <a:r>
              <a:rPr lang="en-GB" sz="3200" dirty="0" smtClean="0"/>
              <a:t>Description</a:t>
            </a:r>
            <a:endParaRPr lang="en-GB" sz="3200" dirty="0"/>
          </a:p>
          <a:p>
            <a:pPr lvl="1"/>
            <a:r>
              <a:rPr lang="en-GB" sz="3200" dirty="0"/>
              <a:t>An </a:t>
            </a:r>
            <a:r>
              <a:rPr lang="en-GB" sz="3200" dirty="0" smtClean="0"/>
              <a:t>Example</a:t>
            </a:r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379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CCFDB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 1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graphicFrame>
        <p:nvGraphicFramePr>
          <p:cNvPr id="4" name="Table 3" descr="Activity 1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18812"/>
              </p:ext>
            </p:extLst>
          </p:nvPr>
        </p:nvGraphicFramePr>
        <p:xfrm>
          <a:off x="467542" y="1324443"/>
          <a:ext cx="8488198" cy="54023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12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4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1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53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Validation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digit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last one or two digits in a code are used to check the other digits are correct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 code readers in supermarkets use check digits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77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 check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checks the data is in the right format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National Insurance number is in the form LL 99 99 99 L where L is any letter and 9 is any number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49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 check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checks the data isn't too short or too long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password which needs to be six letters long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49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Lookup table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looks up acceptable values in a table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are only seven possible days of the week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49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Presence check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checks that data has been entered into a field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most databases a key 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cannot 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left blank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check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checks that a value falls within the specified range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hours worked must be less than 50 and more than 0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42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Spell check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looks up words in a dictionary</a:t>
                      </a:r>
                    </a:p>
                  </a:txBody>
                  <a:tcPr marL="61536" marR="38460" marT="61536" marB="15384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Word uses red lines to underline misspelt words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43" marR="73843" marT="36922" marB="36922">
                    <a:lnL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F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1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Sanitisation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/>
              <a:t>Another method for validating data and stopping attacks is to clean up the data that is inputted so that it is ready for the application to use.</a:t>
            </a:r>
          </a:p>
          <a:p>
            <a:r>
              <a:rPr lang="en-GB" sz="2800" dirty="0"/>
              <a:t>Some users may add additional data to try and access the program or provide clues on how to access the program.</a:t>
            </a:r>
          </a:p>
          <a:p>
            <a:r>
              <a:rPr lang="en-GB" sz="2800" dirty="0"/>
              <a:t>Data sanitisation trims or strips strings, removing unwanted characters from strings</a:t>
            </a:r>
          </a:p>
          <a:p>
            <a:r>
              <a:rPr lang="en-GB" sz="2800" dirty="0"/>
              <a:t>For example, Dave  not </a:t>
            </a:r>
            <a:r>
              <a:rPr lang="en-GB" sz="2800" dirty="0" err="1"/>
              <a:t>dav%e</a:t>
            </a:r>
            <a:r>
              <a:rPr lang="en-GB" sz="2800" dirty="0"/>
              <a:t>, the % would be removed</a:t>
            </a:r>
          </a:p>
          <a:p>
            <a:r>
              <a:rPr lang="en-GB" sz="2800" dirty="0"/>
              <a:t>This ensures that the input is correct and contains only the permitted characters, letters and symbols.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8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Sanitisation Activity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 at the data below and identify the issues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Dav3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linkClick r:id="rId2"/>
              </a:rPr>
              <a:t>Sarah@#gmail.com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Name: </a:t>
            </a:r>
            <a:r>
              <a:rPr lang="en-GB" dirty="0" err="1"/>
              <a:t>claire</a:t>
            </a:r>
            <a:r>
              <a:rPr lang="en-GB" dirty="0"/>
              <a:t> </a:t>
            </a:r>
            <a:r>
              <a:rPr lang="en-GB" dirty="0" err="1"/>
              <a:t>swainsworth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£546.56.67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O1982 56O635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5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Sanitisation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Look at the data below and identify the issues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Dav</a:t>
            </a:r>
            <a:r>
              <a:rPr lang="en-GB" b="1" u="sng" dirty="0"/>
              <a:t>3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linkClick r:id="rId2"/>
              </a:rPr>
              <a:t>Sarah@</a:t>
            </a:r>
            <a:r>
              <a:rPr lang="en-GB" b="1" dirty="0">
                <a:ln w="18000">
                  <a:noFill/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#</a:t>
            </a:r>
            <a:r>
              <a:rPr lang="en-GB" dirty="0">
                <a:hlinkClick r:id="rId2"/>
              </a:rPr>
              <a:t>gmail.com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Name: </a:t>
            </a:r>
            <a:r>
              <a:rPr lang="en-GB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dirty="0" err="1"/>
              <a:t>laire</a:t>
            </a:r>
            <a:r>
              <a:rPr lang="en-GB" dirty="0"/>
              <a:t> </a:t>
            </a:r>
            <a:r>
              <a:rPr lang="en-GB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dirty="0" err="1"/>
              <a:t>wainsworth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£546</a:t>
            </a:r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GB" dirty="0"/>
              <a:t>56</a:t>
            </a:r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GB" dirty="0"/>
              <a:t>67 (two options here)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 </a:t>
            </a:r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dirty="0"/>
              <a:t>1982 </a:t>
            </a:r>
            <a:r>
              <a:rPr lang="en-GB" dirty="0" smtClean="0"/>
              <a:t>56</a:t>
            </a:r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dirty="0" smtClean="0"/>
              <a:t>635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8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Anticipating Misuse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Defensive program design will consider and anticipate misuse.  </a:t>
            </a:r>
          </a:p>
          <a:p>
            <a:r>
              <a:rPr lang="en-GB" dirty="0"/>
              <a:t>Misuse may be in the form of a brute force attack on the program.  </a:t>
            </a:r>
          </a:p>
          <a:p>
            <a:pPr lvl="1"/>
            <a:r>
              <a:rPr lang="en-GB" sz="2600" dirty="0"/>
              <a:t>Many programs and systems only allow a user to enter a password three or four times before it locks out the system.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9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Anticipating Misuse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program should be able to identify when a user keeps inputting the same data.  </a:t>
            </a:r>
          </a:p>
          <a:p>
            <a:r>
              <a:rPr lang="en-GB" dirty="0"/>
              <a:t>Consider Twitter which allows you to send the same tweet only once.  </a:t>
            </a:r>
          </a:p>
          <a:p>
            <a:r>
              <a:rPr lang="en-GB" dirty="0"/>
              <a:t>If you send the same Tweet twice the program identifies this and removes the tweet, sending you an error message.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for contingencies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Once a programmer has anticipated the misuse they can then plan for the these issues.</a:t>
            </a:r>
          </a:p>
          <a:p>
            <a:r>
              <a:rPr lang="en-GB" dirty="0"/>
              <a:t>For example:</a:t>
            </a:r>
          </a:p>
          <a:p>
            <a:pPr lvl="1"/>
            <a:r>
              <a:rPr lang="en-GB" sz="2600" dirty="0"/>
              <a:t>Limiting the number of logon attempts</a:t>
            </a:r>
          </a:p>
          <a:p>
            <a:pPr lvl="1"/>
            <a:r>
              <a:rPr lang="en-GB" sz="2600" dirty="0"/>
              <a:t>Ensuring the code is robust in validating the data entered.</a:t>
            </a:r>
          </a:p>
          <a:p>
            <a:r>
              <a:rPr lang="en-GB" dirty="0"/>
              <a:t>Another method used is authentication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32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Authentication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Authentication is a coding method to check that a user is who they say they are and allowed to accesses the program.  </a:t>
            </a:r>
          </a:p>
          <a:p>
            <a:pPr>
              <a:spcBef>
                <a:spcPts val="1200"/>
              </a:spcBef>
            </a:pPr>
            <a:r>
              <a:rPr lang="en-GB" dirty="0"/>
              <a:t>This can be as simple as the user entering a user name and password which is compared against a stored user name and password.  </a:t>
            </a:r>
          </a:p>
          <a:p>
            <a:pPr>
              <a:spcBef>
                <a:spcPts val="1200"/>
              </a:spcBef>
            </a:pPr>
            <a:r>
              <a:rPr lang="en-GB" dirty="0"/>
              <a:t>If they match then the user is authenticated.</a:t>
            </a:r>
          </a:p>
          <a:p>
            <a:pPr>
              <a:spcBef>
                <a:spcPts val="12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2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382000" cy="852488"/>
          </a:xfrm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Authentication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813"/>
            <a:ext cx="8382000" cy="495935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Authentication can also be physical.  </a:t>
            </a:r>
          </a:p>
          <a:p>
            <a:r>
              <a:rPr lang="en-GB" dirty="0"/>
              <a:t>New software often requires a key code which is generated by an app on the users phone and then entered.  </a:t>
            </a:r>
          </a:p>
          <a:p>
            <a:r>
              <a:rPr lang="en-GB" dirty="0"/>
              <a:t>Online banking requires a user to enter credentials into a webpage and then a number is generated which is entered into a key device.  </a:t>
            </a:r>
          </a:p>
          <a:p>
            <a:r>
              <a:rPr lang="en-GB" dirty="0"/>
              <a:t>This returns a number code which is entered into the webpage as well.  </a:t>
            </a:r>
          </a:p>
          <a:p>
            <a:r>
              <a:rPr lang="en-GB" dirty="0"/>
              <a:t>Without the second part of the code the user is not authenticated.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70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849085" y="252412"/>
            <a:ext cx="7772400" cy="1800506"/>
          </a:xfrm>
          <a:solidFill>
            <a:srgbClr val="00CCFF"/>
          </a:solidFill>
        </p:spPr>
        <p:txBody>
          <a:bodyPr/>
          <a:lstStyle/>
          <a:p>
            <a:pPr eaLnBrk="1" hangingPunct="1"/>
            <a:r>
              <a:rPr lang="en-US" altLang="en-US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Robust </a:t>
            </a: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4294967295"/>
          </p:nvPr>
        </p:nvSpPr>
        <p:spPr>
          <a:xfrm>
            <a:off x="564777" y="2936741"/>
            <a:ext cx="8139952" cy="1536647"/>
          </a:xfrm>
          <a:solidFill>
            <a:srgbClr val="00CCFF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</a:t>
            </a:r>
            <a:endParaRPr lang="en-US" alt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Authentication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Authentication methods vary from passwords to patterns and even image scanners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Authentication also occurs when you access a website, you request access to the server which hosts the page.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22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Authentication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summary of basic web authentication goes like this:</a:t>
            </a:r>
          </a:p>
          <a:p>
            <a:r>
              <a:rPr lang="en-GB" dirty="0"/>
              <a:t>You make for a request for a webpage by typing in the URL</a:t>
            </a:r>
          </a:p>
          <a:p>
            <a:r>
              <a:rPr lang="en-GB" dirty="0"/>
              <a:t>The server responds with an error, requesting authentication</a:t>
            </a:r>
          </a:p>
          <a:p>
            <a:r>
              <a:rPr lang="en-GB" dirty="0"/>
              <a:t>Your device retries request - with authentication details encoded in request</a:t>
            </a:r>
          </a:p>
          <a:p>
            <a:r>
              <a:rPr lang="en-GB" dirty="0"/>
              <a:t>Again the server checks the details and sends the page requested, or another error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82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864"/>
            <a:ext cx="8301319" cy="2232248"/>
          </a:xfrm>
          <a:solidFill>
            <a:srgbClr val="00CCFF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list of programs where authentication is required and what type of authentication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2952908"/>
          </a:xfrm>
        </p:spPr>
        <p:txBody>
          <a:bodyPr/>
          <a:lstStyle/>
          <a:p>
            <a:r>
              <a:rPr lang="en-GB" dirty="0"/>
              <a:t>Facebook Login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7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If a program is to be defensive against attacks then it has to be maintained and up to date.  </a:t>
            </a:r>
          </a:p>
          <a:p>
            <a:pPr>
              <a:spcBef>
                <a:spcPts val="1200"/>
              </a:spcBef>
            </a:pPr>
            <a:r>
              <a:rPr lang="en-GB" dirty="0"/>
              <a:t>API and code changes, which means that programs will need to adapt to complement new requirements.</a:t>
            </a:r>
          </a:p>
          <a:p>
            <a:pPr>
              <a:spcBef>
                <a:spcPts val="1200"/>
              </a:spcBef>
            </a:pPr>
            <a:r>
              <a:rPr lang="en-GB" dirty="0"/>
              <a:t>Comments and indentation are two methods to provide information for future users or programmers that may be required to maintain the code.</a:t>
            </a:r>
            <a:endParaRPr lang="en-US" dirty="0"/>
          </a:p>
          <a:p>
            <a:pPr>
              <a:spcBef>
                <a:spcPts val="12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0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Indentation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Code is indented for a number of reasons.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To group together a function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The code does not use a { syntax and indentation is used instead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If altering a function in the future it can be easily found.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7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Comments in programs serve a number of purposes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600" dirty="0"/>
              <a:t>To inform them reader of a bug or issues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600" dirty="0"/>
              <a:t>To explain the code and its function in more detail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600" dirty="0"/>
              <a:t>To stop a line of section of code from executing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3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the comments?</a:t>
            </a:r>
          </a:p>
        </p:txBody>
      </p:sp>
      <p:pic>
        <p:nvPicPr>
          <p:cNvPr id="4" name="Picture 3" descr="code"/>
          <p:cNvPicPr>
            <a:picLocks noChangeAspect="1"/>
          </p:cNvPicPr>
          <p:nvPr/>
        </p:nvPicPr>
        <p:blipFill rotWithShape="1">
          <a:blip r:embed="rId2"/>
          <a:srcRect l="2404" t="12594" r="41699" b="7673"/>
          <a:stretch/>
        </p:blipFill>
        <p:spPr>
          <a:xfrm>
            <a:off x="611560" y="1258491"/>
            <a:ext cx="574641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</a:t>
            </a:r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a simple ‘Top 10 tips for effective coding’ poster</a:t>
            </a:r>
          </a:p>
          <a:p>
            <a:r>
              <a:rPr lang="en-GB" dirty="0"/>
              <a:t>For example:</a:t>
            </a:r>
          </a:p>
          <a:p>
            <a:pPr lvl="1"/>
            <a:r>
              <a:rPr lang="en-GB" i="1" dirty="0"/>
              <a:t>add comments as you write the program and be polite</a:t>
            </a:r>
          </a:p>
          <a:p>
            <a:r>
              <a:rPr lang="en-GB" dirty="0"/>
              <a:t>Include examples and best practice</a:t>
            </a:r>
          </a:p>
          <a:p>
            <a:r>
              <a:rPr lang="en-GB" dirty="0"/>
              <a:t>You could include screen shots and images</a:t>
            </a:r>
          </a:p>
          <a:p>
            <a:endParaRPr lang="en-US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9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Play Pictionary: draw words / terms related to the lesson content.</a:t>
            </a:r>
          </a:p>
          <a:p>
            <a:r>
              <a:rPr lang="en-GB" dirty="0"/>
              <a:t>Evaluate a program(s) that you have written:</a:t>
            </a:r>
          </a:p>
          <a:p>
            <a:pPr lvl="1"/>
            <a:r>
              <a:rPr lang="en-GB" dirty="0"/>
              <a:t> Are they robust? Make a list of features that are and that are not</a:t>
            </a:r>
          </a:p>
          <a:p>
            <a:r>
              <a:rPr lang="en-GB" dirty="0"/>
              <a:t>Apply defensive design to your own programs.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8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CCFDB"/>
          </a:solidFill>
        </p:spPr>
        <p:txBody>
          <a:bodyPr/>
          <a:lstStyle/>
          <a:p>
            <a:r>
              <a:rPr lang="en-GB" b="1" dirty="0"/>
              <a:t>Big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can ROBUST programs be created that are defensive against hacks and attacks. </a:t>
            </a:r>
          </a:p>
          <a:p>
            <a:endParaRPr lang="en-GB" dirty="0" smtClean="0"/>
          </a:p>
          <a:p>
            <a:r>
              <a:rPr lang="en-GB" dirty="0" smtClean="0"/>
              <a:t>How </a:t>
            </a:r>
            <a:r>
              <a:rPr lang="en-GB" dirty="0"/>
              <a:t>can this be implemented in the design stage of the program development?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83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Intentions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121228"/>
            <a:ext cx="8561294" cy="52040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To understand the elements of defensive program design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Know how comments and indentation can support maintainability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Describe the role of testing, including how to identify errors and select appropriate test data.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9281" y="4294082"/>
            <a:ext cx="856129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E4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3130740" y="4383750"/>
            <a:ext cx="28825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Keywords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995" y="5058788"/>
            <a:ext cx="2389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7863" y="5151122"/>
            <a:ext cx="2680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Sanitisation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1469" y="5659978"/>
            <a:ext cx="2337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Authentication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3259" y="5749915"/>
            <a:ext cx="2404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Maintainability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7863" y="5663371"/>
            <a:ext cx="1776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88443" y="5151122"/>
            <a:ext cx="1840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Indentation</a:t>
            </a:r>
          </a:p>
        </p:txBody>
      </p:sp>
    </p:spTree>
    <p:extLst>
      <p:ext uri="{BB962C8B-B14F-4D97-AF65-F5344CB8AC3E}">
        <p14:creationId xmlns:p14="http://schemas.microsoft.com/office/powerpoint/2010/main" val="129471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Engagement Activity</a:t>
            </a:r>
          </a:p>
        </p:txBody>
      </p:sp>
      <p:pic>
        <p:nvPicPr>
          <p:cNvPr id="4" name="Content Placeholder 3" descr="https://www.youtube.com/watch?feature=player_embedded&amp;v=rGllClLzYts&#10;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654518" cy="4278313"/>
          </a:xfrm>
        </p:spPr>
      </p:pic>
      <p:sp>
        <p:nvSpPr>
          <p:cNvPr id="5" name="Rectangle 4"/>
          <p:cNvSpPr/>
          <p:nvPr/>
        </p:nvSpPr>
        <p:spPr>
          <a:xfrm>
            <a:off x="683568" y="566124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https://www.youtube.com/watch?feature=player_embedded&amp;v=rGllClLzYts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0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Engagement Activity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caused the </a:t>
            </a:r>
            <a:r>
              <a:rPr lang="en-GB" dirty="0" smtClean="0"/>
              <a:t>Talk </a:t>
            </a:r>
            <a:r>
              <a:rPr lang="en-GB" dirty="0" err="1" smtClean="0"/>
              <a:t>Talk</a:t>
            </a:r>
            <a:r>
              <a:rPr lang="en-GB" dirty="0" smtClean="0"/>
              <a:t> hack</a:t>
            </a:r>
            <a:r>
              <a:rPr lang="en-GB" dirty="0"/>
              <a:t>?</a:t>
            </a:r>
          </a:p>
          <a:p>
            <a:r>
              <a:rPr lang="en-GB" dirty="0"/>
              <a:t>What are the outcomes of this hack?</a:t>
            </a:r>
          </a:p>
          <a:p>
            <a:r>
              <a:rPr lang="en-GB" dirty="0"/>
              <a:t>How could Talk </a:t>
            </a:r>
            <a:r>
              <a:rPr lang="en-GB" dirty="0" err="1"/>
              <a:t>Talk</a:t>
            </a:r>
            <a:r>
              <a:rPr lang="en-GB" dirty="0"/>
              <a:t> have prevented the attack?</a:t>
            </a:r>
          </a:p>
          <a:p>
            <a:r>
              <a:rPr lang="en-GB" dirty="0"/>
              <a:t>How might Talk </a:t>
            </a:r>
            <a:r>
              <a:rPr lang="en-GB" dirty="0" err="1"/>
              <a:t>Talk</a:t>
            </a:r>
            <a:r>
              <a:rPr lang="en-GB" dirty="0"/>
              <a:t> alter their programs to prevent this kind of attack in the future?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14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Defensive Design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Make a list of where you commonly enter data.</a:t>
            </a:r>
          </a:p>
          <a:p>
            <a:pPr lvl="1"/>
            <a:r>
              <a:rPr lang="en-GB" sz="2600" dirty="0"/>
              <a:t>How much of this is personal data?</a:t>
            </a:r>
          </a:p>
          <a:p>
            <a:r>
              <a:rPr lang="en-GB" dirty="0"/>
              <a:t>When data is entered into a program it is important that it is valid in order for the program to operate correctly.</a:t>
            </a:r>
          </a:p>
          <a:p>
            <a:r>
              <a:rPr lang="en-GB" dirty="0"/>
              <a:t>Sometimes users will deliberately enter incorrect or ‘spam’ data in an attempt to access a program or the program code.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Input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Validation is a check made by a computer to ensure that the data entered is sensible or reasonable.  </a:t>
            </a:r>
          </a:p>
          <a:p>
            <a:r>
              <a:rPr lang="en-GB" dirty="0"/>
              <a:t>It cannot check that it is correct because a user may lie or make a mistake.  </a:t>
            </a:r>
          </a:p>
          <a:p>
            <a:r>
              <a:rPr lang="en-GB" dirty="0"/>
              <a:t>It attempts to ensure that it is within certain limits or rules.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9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Input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example, a user is asked to enter a mobile phone number but only enters 9 digits.</a:t>
            </a:r>
          </a:p>
          <a:p>
            <a:pPr lvl="1"/>
            <a:r>
              <a:rPr lang="en-GB" dirty="0"/>
              <a:t>A standard UK mobile number is 11 digits.</a:t>
            </a:r>
          </a:p>
          <a:p>
            <a:pPr lvl="1"/>
            <a:r>
              <a:rPr lang="en-GB" dirty="0"/>
              <a:t>A length check validation can be used to ensure that 11 digits are entered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7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dder final">
  <a:themeElements>
    <a:clrScheme name="Hodder fina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Hodder final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odder fin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3358</TotalTime>
  <Words>1287</Words>
  <Application>Microsoft Office PowerPoint</Application>
  <PresentationFormat>On-screen Show (4:3)</PresentationFormat>
  <Paragraphs>159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2</vt:i4>
      </vt:variant>
    </vt:vector>
  </HeadingPairs>
  <TitlesOfParts>
    <vt:vector size="34" baseType="lpstr">
      <vt:lpstr>ＭＳ Ｐゴシック</vt:lpstr>
      <vt:lpstr>Arial</vt:lpstr>
      <vt:lpstr>Calibri</vt:lpstr>
      <vt:lpstr>Hodder final</vt:lpstr>
      <vt:lpstr>Activity – Copy Resources</vt:lpstr>
      <vt:lpstr>Robust Programs</vt:lpstr>
      <vt:lpstr>Big Picture</vt:lpstr>
      <vt:lpstr>Learning Intentions</vt:lpstr>
      <vt:lpstr>Engagement Activity</vt:lpstr>
      <vt:lpstr>Engagement Activity</vt:lpstr>
      <vt:lpstr>Defensive Design Considerations</vt:lpstr>
      <vt:lpstr>Input Validation</vt:lpstr>
      <vt:lpstr>Input Validation</vt:lpstr>
      <vt:lpstr>Activity</vt:lpstr>
      <vt:lpstr>Activity 1 Answers</vt:lpstr>
      <vt:lpstr>Input Sanitisation</vt:lpstr>
      <vt:lpstr>Input Sanitisation Activity 2</vt:lpstr>
      <vt:lpstr>Input Sanitisation Answers</vt:lpstr>
      <vt:lpstr>Anticipating Misuse</vt:lpstr>
      <vt:lpstr>Anticipating Misuse</vt:lpstr>
      <vt:lpstr>Planning for contingencies</vt:lpstr>
      <vt:lpstr>Authentication </vt:lpstr>
      <vt:lpstr>Authentication </vt:lpstr>
      <vt:lpstr>Authentication </vt:lpstr>
      <vt:lpstr>Authentication </vt:lpstr>
      <vt:lpstr>Make a list of programs where authentication is required and what type of authentication happens</vt:lpstr>
      <vt:lpstr>Maintainability</vt:lpstr>
      <vt:lpstr>Indentation</vt:lpstr>
      <vt:lpstr>Comments</vt:lpstr>
      <vt:lpstr>Where are the comments?</vt:lpstr>
      <vt:lpstr>Activity 3</vt:lpstr>
      <vt:lpstr>Plenary</vt:lpstr>
      <vt:lpstr>CPU &amp; FE</vt:lpstr>
      <vt:lpstr>Performance</vt:lpstr>
    </vt:vector>
  </TitlesOfParts>
  <Company>Hodder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OCR GCSE Computing</dc:title>
  <dc:creator>Ahmad Jalloh</dc:creator>
  <cp:lastModifiedBy>Ahmad Jalloh</cp:lastModifiedBy>
  <cp:revision>170</cp:revision>
  <dcterms:created xsi:type="dcterms:W3CDTF">2012-09-05T11:31:18Z</dcterms:created>
  <dcterms:modified xsi:type="dcterms:W3CDTF">2019-04-23T15:28:59Z</dcterms:modified>
</cp:coreProperties>
</file>