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5" r:id="rId10"/>
    <p:sldId id="266" r:id="rId11"/>
    <p:sldId id="267" r:id="rId12"/>
    <p:sldId id="268" r:id="rId13"/>
    <p:sldId id="269" r:id="rId14"/>
    <p:sldId id="260" r:id="rId15"/>
    <p:sldId id="270" r:id="rId16"/>
    <p:sldId id="273" r:id="rId17"/>
    <p:sldId id="274" r:id="rId18"/>
    <p:sldId id="276" r:id="rId19"/>
    <p:sldId id="277" r:id="rId20"/>
    <p:sldId id="278"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B83"/>
    <a:srgbClr val="C3C4D9"/>
    <a:srgbClr val="B8B8D1"/>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55"/>
  </p:normalViewPr>
  <p:slideViewPr>
    <p:cSldViewPr snapToGrid="0" snapToObjects="1">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play.kahoot.it/#/?quizId=ac3fda90-06f9-4483-9325-6a1664c04ed1"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Diet, insulin and blood </a:t>
            </a:r>
            <a:r>
              <a:rPr lang="en-GB" dirty="0" smtClean="0"/>
              <a:t>glucose</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 2 diabetes</a:t>
            </a:r>
            <a:br>
              <a:rPr lang="en-US" dirty="0"/>
            </a:br>
            <a:endParaRPr lang="en-US" dirty="0"/>
          </a:p>
        </p:txBody>
      </p:sp>
      <p:sp>
        <p:nvSpPr>
          <p:cNvPr id="3" name="Subtitle 2"/>
          <p:cNvSpPr>
            <a:spLocks noGrp="1"/>
          </p:cNvSpPr>
          <p:nvPr>
            <p:ph type="subTitle" idx="1"/>
          </p:nvPr>
        </p:nvSpPr>
        <p:spPr>
          <a:xfrm>
            <a:off x="1169276" y="2571092"/>
            <a:ext cx="7623850" cy="3600000"/>
          </a:xfrm>
        </p:spPr>
        <p:txBody>
          <a:bodyPr/>
          <a:lstStyle/>
          <a:p>
            <a:pPr marL="0" indent="0">
              <a:buNone/>
            </a:pPr>
            <a:r>
              <a:rPr lang="en-GB" sz="2000" dirty="0"/>
              <a:t>This is also called non-insulin dependent diabetes. People with Type 2 diabetes produce insulin in their pancreas, but it is insufficient to control blood glucose effectively. This is often because the body tissues are resistant to the action of insulin. </a:t>
            </a:r>
          </a:p>
          <a:p>
            <a:pPr marL="0" indent="0">
              <a:buNone/>
            </a:pPr>
            <a:endParaRPr lang="en-GB" sz="2000" dirty="0"/>
          </a:p>
          <a:p>
            <a:pPr marL="0" indent="0">
              <a:buNone/>
            </a:pPr>
            <a:r>
              <a:rPr lang="en-GB" sz="2000" dirty="0"/>
              <a:t>Type 2 diabetes can be controlled or improved by diet. If someone with Type 2 diabetes is overweight, then weight loss will usually improve the symptoms. Some people with Type 2 diabetes need to take medicines to reduce the level of glucose in blood</a:t>
            </a:r>
            <a:r>
              <a:rPr lang="en-GB" sz="2000" dirty="0" smtClean="0"/>
              <a:t>.</a:t>
            </a:r>
          </a:p>
          <a:p>
            <a:pPr marL="0" indent="0">
              <a:buNone/>
            </a:pPr>
            <a:endParaRPr lang="en-GB" sz="2000" dirty="0"/>
          </a:p>
          <a:p>
            <a:pPr marL="0" indent="0">
              <a:buNone/>
            </a:pPr>
            <a:r>
              <a:rPr lang="en-GB" sz="2000" dirty="0"/>
              <a:t>Type 2 diabetes usually develops in middle-aged people (over the age of 40) and in later </a:t>
            </a:r>
            <a:r>
              <a:rPr lang="en-GB" sz="2000" dirty="0" smtClean="0"/>
              <a:t>life.</a:t>
            </a:r>
            <a:endParaRPr lang="en-US" sz="2000" dirty="0"/>
          </a:p>
        </p:txBody>
      </p:sp>
      <p:pic>
        <p:nvPicPr>
          <p:cNvPr id="3074" name="Picture 2" descr="C:\Users\AWhite\Downloads\shutterstock_4441987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198" y="4125433"/>
            <a:ext cx="3381109" cy="225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None/>
            </a:pPr>
            <a:r>
              <a:rPr lang="en-GB" sz="2000" dirty="0"/>
              <a:t>Type 1 diabetes:</a:t>
            </a:r>
          </a:p>
          <a:p>
            <a:r>
              <a:rPr lang="en-GB" sz="2000" dirty="0"/>
              <a:t>family history/genetics;</a:t>
            </a:r>
          </a:p>
          <a:p>
            <a:r>
              <a:rPr lang="en-GB" sz="2000" dirty="0"/>
              <a:t>viral infection.</a:t>
            </a:r>
          </a:p>
          <a:p>
            <a:endParaRPr lang="en-US" dirty="0"/>
          </a:p>
        </p:txBody>
      </p:sp>
      <p:sp>
        <p:nvSpPr>
          <p:cNvPr id="3" name="Text Placeholder 2"/>
          <p:cNvSpPr>
            <a:spLocks noGrp="1"/>
          </p:cNvSpPr>
          <p:nvPr>
            <p:ph type="body" sz="quarter" idx="3"/>
          </p:nvPr>
        </p:nvSpPr>
        <p:spPr/>
        <p:txBody>
          <a:bodyPr>
            <a:normAutofit fontScale="92500" lnSpcReduction="20000"/>
          </a:bodyPr>
          <a:lstStyle/>
          <a:p>
            <a:r>
              <a:rPr lang="en-GB" sz="2200" dirty="0"/>
              <a:t>Type 2 diabetes:</a:t>
            </a:r>
          </a:p>
          <a:p>
            <a:pPr marL="285750" indent="-285750">
              <a:buFont typeface="Arial" panose="020B0604020202020204" pitchFamily="34" charset="0"/>
              <a:buChar char="•"/>
            </a:pPr>
            <a:r>
              <a:rPr lang="en-GB" sz="2200" dirty="0"/>
              <a:t>family history/genetics;</a:t>
            </a:r>
          </a:p>
          <a:p>
            <a:pPr marL="285750" indent="-285750">
              <a:buFont typeface="Arial" panose="020B0604020202020204" pitchFamily="34" charset="0"/>
              <a:buChar char="•"/>
            </a:pPr>
            <a:r>
              <a:rPr lang="en-GB" sz="2200" dirty="0"/>
              <a:t>overweight or obesity, especially central obesity;</a:t>
            </a:r>
          </a:p>
          <a:p>
            <a:pPr marL="285750" indent="-285750">
              <a:buFont typeface="Arial" panose="020B0604020202020204" pitchFamily="34" charset="0"/>
              <a:buChar char="•"/>
            </a:pPr>
            <a:r>
              <a:rPr lang="en-GB" sz="2200" dirty="0"/>
              <a:t>adults aged over 40;</a:t>
            </a:r>
          </a:p>
          <a:p>
            <a:pPr marL="285750" indent="-285750">
              <a:buFont typeface="Arial" panose="020B0604020202020204" pitchFamily="34" charset="0"/>
              <a:buChar char="•"/>
            </a:pPr>
            <a:r>
              <a:rPr lang="en-GB" sz="2200" dirty="0"/>
              <a:t>people of Asian or African-Caribbean origin;</a:t>
            </a:r>
          </a:p>
          <a:p>
            <a:pPr marL="285750" indent="-285750">
              <a:buFont typeface="Arial" panose="020B0604020202020204" pitchFamily="34" charset="0"/>
              <a:buChar char="•"/>
            </a:pPr>
            <a:r>
              <a:rPr lang="en-GB" sz="2200" dirty="0"/>
              <a:t>lower socio-economic low birth weight; </a:t>
            </a:r>
          </a:p>
          <a:p>
            <a:pPr marL="285750" indent="-285750">
              <a:buFont typeface="Arial" panose="020B0604020202020204" pitchFamily="34" charset="0"/>
              <a:buChar char="•"/>
            </a:pPr>
            <a:r>
              <a:rPr lang="en-GB" sz="2200" dirty="0"/>
              <a:t>previous gestational diabetes (during pregnancy).</a:t>
            </a:r>
          </a:p>
          <a:p>
            <a:endParaRPr lang="en-US" dirty="0"/>
          </a:p>
        </p:txBody>
      </p:sp>
      <p:sp>
        <p:nvSpPr>
          <p:cNvPr id="4" name="Title 3"/>
          <p:cNvSpPr>
            <a:spLocks noGrp="1"/>
          </p:cNvSpPr>
          <p:nvPr>
            <p:ph type="title"/>
          </p:nvPr>
        </p:nvSpPr>
        <p:spPr/>
        <p:txBody>
          <a:bodyPr/>
          <a:lstStyle/>
          <a:p>
            <a:r>
              <a:rPr lang="en-US" dirty="0"/>
              <a:t>Risk factors for diabetes</a:t>
            </a:r>
            <a:br>
              <a:rPr lang="en-US" dirty="0"/>
            </a:br>
            <a:endParaRPr lang="en-US" dirty="0"/>
          </a:p>
        </p:txBody>
      </p:sp>
    </p:spTree>
    <p:extLst>
      <p:ext uri="{BB962C8B-B14F-4D97-AF65-F5344CB8AC3E}">
        <p14:creationId xmlns:p14="http://schemas.microsoft.com/office/powerpoint/2010/main" val="1833689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diabetes</a:t>
            </a:r>
          </a:p>
        </p:txBody>
      </p:sp>
      <p:sp>
        <p:nvSpPr>
          <p:cNvPr id="3" name="Subtitle 2"/>
          <p:cNvSpPr>
            <a:spLocks noGrp="1"/>
          </p:cNvSpPr>
          <p:nvPr>
            <p:ph type="subTitle" idx="1"/>
          </p:nvPr>
        </p:nvSpPr>
        <p:spPr>
          <a:xfrm>
            <a:off x="1169276" y="2571092"/>
            <a:ext cx="8030142" cy="3600000"/>
          </a:xfrm>
        </p:spPr>
        <p:txBody>
          <a:bodyPr/>
          <a:lstStyle/>
          <a:p>
            <a:pPr marL="0" indent="0">
              <a:buNone/>
            </a:pPr>
            <a:r>
              <a:rPr lang="en-GB" sz="2000" dirty="0" smtClean="0"/>
              <a:t>Having </a:t>
            </a:r>
            <a:r>
              <a:rPr lang="en-GB" sz="2000" dirty="0"/>
              <a:t>a healthy, balanced diet is important for controlling the symptoms of both types of diabetes.</a:t>
            </a:r>
          </a:p>
          <a:p>
            <a:pPr marL="0" indent="0">
              <a:buNone/>
            </a:pPr>
            <a:r>
              <a:rPr lang="en-GB" sz="2000" dirty="0"/>
              <a:t>People with diabetes should try to keep their blood glucose levels within the normal range. </a:t>
            </a:r>
            <a:r>
              <a:rPr lang="en-GB" sz="2000" dirty="0" smtClean="0"/>
              <a:t>To </a:t>
            </a:r>
            <a:r>
              <a:rPr lang="en-GB" sz="2000" dirty="0"/>
              <a:t>do this, it is important to eat regular meals, with lots of fruit and vegetables and plenty of wholegrain starchy foods. </a:t>
            </a:r>
            <a:endParaRPr lang="en-GB" sz="2000" dirty="0" smtClean="0"/>
          </a:p>
          <a:p>
            <a:pPr marL="0" indent="0">
              <a:buNone/>
            </a:pPr>
            <a:r>
              <a:rPr lang="en-GB" sz="2000" dirty="0" smtClean="0"/>
              <a:t>People </a:t>
            </a:r>
            <a:r>
              <a:rPr lang="en-GB" sz="2000" dirty="0"/>
              <a:t>with diabetes are still recommended to follow the Eatwell Guide</a:t>
            </a:r>
            <a:r>
              <a:rPr lang="en-GB" sz="2000" dirty="0" smtClean="0"/>
              <a:t>. </a:t>
            </a:r>
          </a:p>
          <a:p>
            <a:pPr marL="0" indent="0">
              <a:buNone/>
            </a:pPr>
            <a:r>
              <a:rPr lang="en-GB" sz="2000" b="1" dirty="0" smtClean="0"/>
              <a:t>Usually </a:t>
            </a:r>
            <a:r>
              <a:rPr lang="en-GB" sz="2000" b="1" dirty="0"/>
              <a:t>patients with diabetes are given individual dietary guidance by Registered Dietitians.  </a:t>
            </a:r>
            <a:endParaRPr lang="en-US" sz="2000" b="1" dirty="0"/>
          </a:p>
          <a:p>
            <a:pPr marL="0" indent="0">
              <a:buNone/>
            </a:pPr>
            <a:endParaRPr lang="en-GB" sz="2000" dirty="0"/>
          </a:p>
          <a:p>
            <a:endParaRPr lang="en-US" sz="2000" dirty="0"/>
          </a:p>
        </p:txBody>
      </p:sp>
    </p:spTree>
    <p:extLst>
      <p:ext uri="{BB962C8B-B14F-4D97-AF65-F5344CB8AC3E}">
        <p14:creationId xmlns:p14="http://schemas.microsoft.com/office/powerpoint/2010/main" val="219267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Diet and diabetes</a:t>
            </a:r>
          </a:p>
        </p:txBody>
      </p:sp>
      <p:sp>
        <p:nvSpPr>
          <p:cNvPr id="3" name="Subtitle 2"/>
          <p:cNvSpPr>
            <a:spLocks noGrp="1"/>
          </p:cNvSpPr>
          <p:nvPr>
            <p:ph type="subTitle" idx="1"/>
          </p:nvPr>
        </p:nvSpPr>
        <p:spPr/>
        <p:txBody>
          <a:bodyPr/>
          <a:lstStyle/>
          <a:p>
            <a:pPr marL="0" indent="0">
              <a:spcBef>
                <a:spcPct val="0"/>
              </a:spcBef>
              <a:buNone/>
            </a:pPr>
            <a:r>
              <a:rPr lang="en-GB" sz="2000" dirty="0" smtClean="0"/>
              <a:t>Changing diet and increasing physical </a:t>
            </a:r>
            <a:r>
              <a:rPr lang="en-GB" sz="2000" dirty="0"/>
              <a:t>activity are the two main approaches used to treat type 2 diabetes. </a:t>
            </a:r>
            <a:endParaRPr lang="en-GB" sz="2000" dirty="0" smtClean="0"/>
          </a:p>
          <a:p>
            <a:pPr marL="0" indent="0">
              <a:spcBef>
                <a:spcPct val="0"/>
              </a:spcBef>
              <a:buNone/>
            </a:pPr>
            <a:endParaRPr lang="en-GB" sz="2000" dirty="0"/>
          </a:p>
          <a:p>
            <a:pPr marL="0" indent="0">
              <a:spcBef>
                <a:spcPct val="0"/>
              </a:spcBef>
              <a:buNone/>
            </a:pPr>
            <a:r>
              <a:rPr lang="en-GB" sz="2000" dirty="0" smtClean="0"/>
              <a:t>The </a:t>
            </a:r>
            <a:r>
              <a:rPr lang="en-GB" sz="2000" dirty="0"/>
              <a:t>aim of the treatment is to help the patients to control blood glucose levels and also to help overweight patients to lose weight. </a:t>
            </a:r>
            <a:endParaRPr lang="en-GB" sz="2000" dirty="0" smtClean="0"/>
          </a:p>
          <a:p>
            <a:pPr marL="0" indent="0">
              <a:spcBef>
                <a:spcPct val="0"/>
              </a:spcBef>
              <a:buNone/>
            </a:pPr>
            <a:endParaRPr lang="en-GB" sz="2000" dirty="0"/>
          </a:p>
          <a:p>
            <a:pPr marL="0" indent="0">
              <a:spcBef>
                <a:spcPct val="0"/>
              </a:spcBef>
              <a:buNone/>
            </a:pPr>
            <a:r>
              <a:rPr lang="en-GB" sz="2000" dirty="0" smtClean="0"/>
              <a:t>Usually </a:t>
            </a:r>
            <a:r>
              <a:rPr lang="en-GB" sz="2000" dirty="0"/>
              <a:t>it is possible to control diabetes through changes to the diet and physical activity patterns but some people may need tablets or insulin </a:t>
            </a:r>
            <a:r>
              <a:rPr lang="en-GB" sz="2000" dirty="0" smtClean="0"/>
              <a:t>injections. </a:t>
            </a:r>
          </a:p>
          <a:p>
            <a:pPr marL="0" indent="0">
              <a:spcBef>
                <a:spcPct val="0"/>
              </a:spcBef>
              <a:buNone/>
            </a:pPr>
            <a:endParaRPr lang="en-GB" sz="2000" dirty="0"/>
          </a:p>
          <a:p>
            <a:pPr marL="0" indent="0">
              <a:spcBef>
                <a:spcPct val="0"/>
              </a:spcBef>
              <a:buNone/>
            </a:pPr>
            <a:r>
              <a:rPr lang="en-GB" sz="2000" dirty="0" smtClean="0"/>
              <a:t>The </a:t>
            </a:r>
            <a:r>
              <a:rPr lang="en-GB" sz="2000" dirty="0"/>
              <a:t>recommended diet for patients with type 2 diabetes is the same healthy varied diet recommended for all people. </a:t>
            </a:r>
            <a:endParaRPr lang="en-US" sz="2000" b="1" dirty="0"/>
          </a:p>
        </p:txBody>
      </p:sp>
    </p:spTree>
    <p:extLst>
      <p:ext uri="{BB962C8B-B14F-4D97-AF65-F5344CB8AC3E}">
        <p14:creationId xmlns:p14="http://schemas.microsoft.com/office/powerpoint/2010/main" val="219267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Alcohol</a:t>
            </a:r>
            <a:endParaRPr lang="en-US" dirty="0"/>
          </a:p>
        </p:txBody>
      </p:sp>
      <p:sp>
        <p:nvSpPr>
          <p:cNvPr id="3" name="Subtitle 2"/>
          <p:cNvSpPr>
            <a:spLocks noGrp="1"/>
          </p:cNvSpPr>
          <p:nvPr>
            <p:ph type="subTitle" idx="1"/>
          </p:nvPr>
        </p:nvSpPr>
        <p:spPr>
          <a:xfrm>
            <a:off x="1169276" y="2571092"/>
            <a:ext cx="8346864" cy="3600000"/>
          </a:xfrm>
        </p:spPr>
        <p:txBody>
          <a:bodyPr/>
          <a:lstStyle/>
          <a:p>
            <a:pPr marL="0" indent="0">
              <a:spcBef>
                <a:spcPct val="0"/>
              </a:spcBef>
              <a:buNone/>
            </a:pPr>
            <a:r>
              <a:rPr lang="en-GB" altLang="en-US" sz="2000" dirty="0"/>
              <a:t>Advice on alcoholic drinks is the same as the general population. The recommendation for men and women is to consume no more than 14 units per week and to spread them over 3 or more days.</a:t>
            </a:r>
          </a:p>
          <a:p>
            <a:pPr marL="0" indent="0">
              <a:spcBef>
                <a:spcPct val="0"/>
              </a:spcBef>
              <a:buNone/>
            </a:pPr>
            <a:endParaRPr lang="en-GB" altLang="en-US" sz="2000" dirty="0"/>
          </a:p>
          <a:p>
            <a:pPr marL="0" indent="0">
              <a:spcBef>
                <a:spcPct val="0"/>
              </a:spcBef>
              <a:buNone/>
            </a:pPr>
            <a:r>
              <a:rPr lang="en-GB" altLang="en-US" sz="2000" dirty="0"/>
              <a:t>No level of alcohol is safe to drink in pregnancy.</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03258" y="1712654"/>
            <a:ext cx="1830336" cy="460729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49344" y="3610253"/>
            <a:ext cx="1802821" cy="2709695"/>
          </a:xfrm>
          <a:prstGeom prst="rect">
            <a:avLst/>
          </a:prstGeom>
          <a:ln>
            <a:noFill/>
          </a:ln>
          <a:effectLst>
            <a:softEdge rad="112500"/>
          </a:effectLst>
        </p:spPr>
      </p:pic>
    </p:spTree>
    <p:extLst>
      <p:ext uri="{BB962C8B-B14F-4D97-AF65-F5344CB8AC3E}">
        <p14:creationId xmlns:p14="http://schemas.microsoft.com/office/powerpoint/2010/main" val="328153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Energy balance</a:t>
            </a:r>
          </a:p>
        </p:txBody>
      </p:sp>
      <p:sp>
        <p:nvSpPr>
          <p:cNvPr id="3" name="Subtitle 2"/>
          <p:cNvSpPr>
            <a:spLocks noGrp="1"/>
          </p:cNvSpPr>
          <p:nvPr>
            <p:ph type="subTitle" idx="1"/>
          </p:nvPr>
        </p:nvSpPr>
        <p:spPr>
          <a:xfrm>
            <a:off x="1169276" y="2571092"/>
            <a:ext cx="5359115" cy="3600000"/>
          </a:xfrm>
        </p:spPr>
        <p:txBody>
          <a:bodyPr/>
          <a:lstStyle/>
          <a:p>
            <a:pPr marL="0" indent="0">
              <a:spcBef>
                <a:spcPct val="0"/>
              </a:spcBef>
              <a:buNone/>
            </a:pPr>
            <a:r>
              <a:rPr lang="en-GB" altLang="en-US" sz="2000" dirty="0"/>
              <a:t>Physical inactivity, overweight and obesity have been strongly linked to an increased risk of Type 2 diabetes, as well as other diseases, such as hypertension, heart disease, stroke and cancer. </a:t>
            </a:r>
          </a:p>
          <a:p>
            <a:pPr marL="0" indent="0">
              <a:spcBef>
                <a:spcPct val="0"/>
              </a:spcBef>
              <a:buNone/>
            </a:pPr>
            <a:endParaRPr lang="en-GB" altLang="en-US" sz="2000" dirty="0"/>
          </a:p>
          <a:p>
            <a:pPr marL="0" indent="0">
              <a:spcBef>
                <a:spcPct val="0"/>
              </a:spcBef>
              <a:buNone/>
            </a:pPr>
            <a:r>
              <a:rPr lang="en-GB" altLang="en-US" sz="2000" dirty="0"/>
              <a:t>It is important to balance the energy from food with the energy used through activity and keep a healthy weight to maintain health. </a:t>
            </a:r>
          </a:p>
          <a:p>
            <a:pPr marL="0" indent="0">
              <a:spcBef>
                <a:spcPct val="0"/>
              </a:spcBef>
              <a:buNone/>
            </a:pPr>
            <a:endParaRPr lang="en-US" sz="2000" dirty="0"/>
          </a:p>
        </p:txBody>
      </p:sp>
      <p:grpSp>
        <p:nvGrpSpPr>
          <p:cNvPr id="14" name="Group 13"/>
          <p:cNvGrpSpPr/>
          <p:nvPr/>
        </p:nvGrpSpPr>
        <p:grpSpPr>
          <a:xfrm>
            <a:off x="6911392" y="1980728"/>
            <a:ext cx="4902200" cy="4260053"/>
            <a:chOff x="4054475" y="1980728"/>
            <a:chExt cx="4902200" cy="4260053"/>
          </a:xfrm>
        </p:grpSpPr>
        <p:sp>
          <p:nvSpPr>
            <p:cNvPr id="4" name="Line 5"/>
            <p:cNvSpPr>
              <a:spLocks noChangeShapeType="1"/>
            </p:cNvSpPr>
            <p:nvPr/>
          </p:nvSpPr>
          <p:spPr bwMode="auto">
            <a:xfrm flipV="1">
              <a:off x="4835287" y="2349262"/>
              <a:ext cx="3061592" cy="8313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5" name="Text Box 6"/>
            <p:cNvSpPr txBox="1">
              <a:spLocks noChangeArrowheads="1"/>
            </p:cNvSpPr>
            <p:nvPr/>
          </p:nvSpPr>
          <p:spPr bwMode="auto">
            <a:xfrm>
              <a:off x="4054475" y="2764927"/>
              <a:ext cx="1104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food and drinks</a:t>
              </a:r>
              <a:endParaRPr lang="en-US" altLang="en-US" sz="1200" b="1">
                <a:latin typeface="Arial" panose="020B0604020202020204" pitchFamily="34" charset="0"/>
                <a:cs typeface="Arial" panose="020B0604020202020204" pitchFamily="34" charset="0"/>
              </a:endParaRPr>
            </a:p>
          </p:txBody>
        </p:sp>
        <p:sp>
          <p:nvSpPr>
            <p:cNvPr id="6" name="Text Box 7"/>
            <p:cNvSpPr txBox="1">
              <a:spLocks noChangeArrowheads="1"/>
            </p:cNvSpPr>
            <p:nvPr/>
          </p:nvSpPr>
          <p:spPr bwMode="auto">
            <a:xfrm>
              <a:off x="8010398" y="1980728"/>
              <a:ext cx="9462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dirty="0">
                  <a:latin typeface="Arial" panose="020B0604020202020204" pitchFamily="34" charset="0"/>
                  <a:cs typeface="Arial" panose="020B0604020202020204" pitchFamily="34" charset="0"/>
                </a:rPr>
                <a:t>Energy out: activity </a:t>
              </a:r>
              <a:endParaRPr lang="en-US" altLang="en-US" sz="1200" b="1" dirty="0">
                <a:latin typeface="Arial" panose="020B0604020202020204" pitchFamily="34" charset="0"/>
                <a:cs typeface="Arial" panose="020B0604020202020204" pitchFamily="34" charset="0"/>
              </a:endParaRPr>
            </a:p>
          </p:txBody>
        </p:sp>
        <p:sp>
          <p:nvSpPr>
            <p:cNvPr id="7" name="AutoShape 8"/>
            <p:cNvSpPr>
              <a:spLocks noChangeArrowheads="1"/>
            </p:cNvSpPr>
            <p:nvPr/>
          </p:nvSpPr>
          <p:spPr bwMode="auto">
            <a:xfrm>
              <a:off x="5984851" y="2774733"/>
              <a:ext cx="918661" cy="580227"/>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Arial" panose="020B0604020202020204" pitchFamily="34" charset="0"/>
                <a:cs typeface="Arial" panose="020B0604020202020204" pitchFamily="34" charset="0"/>
              </a:endParaRPr>
            </a:p>
          </p:txBody>
        </p:sp>
        <p:sp>
          <p:nvSpPr>
            <p:cNvPr id="8" name="Text Box 12"/>
            <p:cNvSpPr txBox="1">
              <a:spLocks noChangeArrowheads="1"/>
            </p:cNvSpPr>
            <p:nvPr/>
          </p:nvSpPr>
          <p:spPr bwMode="auto">
            <a:xfrm>
              <a:off x="5024617" y="3437240"/>
              <a:ext cx="2860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&gt; Energy out = Weight gain</a:t>
              </a:r>
              <a:endParaRPr lang="en-US" altLang="en-US" sz="1200" b="1">
                <a:latin typeface="Arial" panose="020B0604020202020204" pitchFamily="34" charset="0"/>
                <a:cs typeface="Arial" panose="020B0604020202020204" pitchFamily="34" charset="0"/>
              </a:endParaRPr>
            </a:p>
          </p:txBody>
        </p:sp>
        <p:sp>
          <p:nvSpPr>
            <p:cNvPr id="9" name="Line 5"/>
            <p:cNvSpPr>
              <a:spLocks noChangeShapeType="1"/>
            </p:cNvSpPr>
            <p:nvPr/>
          </p:nvSpPr>
          <p:spPr bwMode="auto">
            <a:xfrm>
              <a:off x="4985410" y="4796484"/>
              <a:ext cx="3148147" cy="5850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Arial" panose="020B0604020202020204" pitchFamily="34" charset="0"/>
                <a:cs typeface="Arial" panose="020B0604020202020204" pitchFamily="34" charset="0"/>
              </a:endParaRPr>
            </a:p>
          </p:txBody>
        </p:sp>
        <p:sp>
          <p:nvSpPr>
            <p:cNvPr id="10" name="Text Box 6"/>
            <p:cNvSpPr txBox="1">
              <a:spLocks noChangeArrowheads="1"/>
            </p:cNvSpPr>
            <p:nvPr/>
          </p:nvSpPr>
          <p:spPr bwMode="auto">
            <a:xfrm>
              <a:off x="4199211" y="4521093"/>
              <a:ext cx="9612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in: food and drinks</a:t>
              </a:r>
              <a:endParaRPr lang="en-US" altLang="en-US" sz="1200" b="1">
                <a:latin typeface="Arial" panose="020B0604020202020204" pitchFamily="34" charset="0"/>
                <a:cs typeface="Arial" panose="020B0604020202020204" pitchFamily="34" charset="0"/>
              </a:endParaRPr>
            </a:p>
          </p:txBody>
        </p:sp>
        <p:sp>
          <p:nvSpPr>
            <p:cNvPr id="11" name="Text Box 7"/>
            <p:cNvSpPr txBox="1">
              <a:spLocks noChangeArrowheads="1"/>
            </p:cNvSpPr>
            <p:nvPr/>
          </p:nvSpPr>
          <p:spPr bwMode="auto">
            <a:xfrm>
              <a:off x="8014761" y="5385700"/>
              <a:ext cx="9419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out: activity </a:t>
              </a:r>
              <a:endParaRPr lang="en-US" altLang="en-US" sz="1200" b="1">
                <a:latin typeface="Arial" panose="020B0604020202020204" pitchFamily="34" charset="0"/>
                <a:cs typeface="Arial" panose="020B0604020202020204" pitchFamily="34" charset="0"/>
              </a:endParaRPr>
            </a:p>
          </p:txBody>
        </p:sp>
        <p:sp>
          <p:nvSpPr>
            <p:cNvPr id="12" name="AutoShape 8"/>
            <p:cNvSpPr>
              <a:spLocks noChangeArrowheads="1"/>
            </p:cNvSpPr>
            <p:nvPr/>
          </p:nvSpPr>
          <p:spPr bwMode="auto">
            <a:xfrm>
              <a:off x="5996965" y="5139330"/>
              <a:ext cx="914427" cy="619403"/>
            </a:xfrm>
            <a:prstGeom prst="triangle">
              <a:avLst>
                <a:gd name="adj" fmla="val 50000"/>
              </a:avLst>
            </a:prstGeom>
            <a:solidFill>
              <a:srgbClr val="3399FF"/>
            </a:solidFill>
            <a:ln w="19050">
              <a:solidFill>
                <a:schemeClr val="tx1"/>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latin typeface="Arial" panose="020B0604020202020204" pitchFamily="34" charset="0"/>
                <a:cs typeface="Arial" panose="020B0604020202020204" pitchFamily="34" charset="0"/>
              </a:endParaRPr>
            </a:p>
          </p:txBody>
        </p:sp>
        <p:sp>
          <p:nvSpPr>
            <p:cNvPr id="13" name="Text Box 12"/>
            <p:cNvSpPr txBox="1">
              <a:spLocks noChangeArrowheads="1"/>
            </p:cNvSpPr>
            <p:nvPr/>
          </p:nvSpPr>
          <p:spPr bwMode="auto">
            <a:xfrm>
              <a:off x="5160506" y="5779116"/>
              <a:ext cx="2728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GB" altLang="en-US" sz="1200" b="1">
                  <a:latin typeface="Arial" panose="020B0604020202020204" pitchFamily="34" charset="0"/>
                  <a:cs typeface="Arial" panose="020B0604020202020204" pitchFamily="34" charset="0"/>
                </a:rPr>
                <a:t>Energy out &gt; Energy in = Weight loss</a:t>
              </a:r>
              <a:endParaRPr lang="en-US" altLang="en-US" sz="1200" b="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659349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Losing weight with diabetes</a:t>
            </a:r>
          </a:p>
        </p:txBody>
      </p:sp>
      <p:sp>
        <p:nvSpPr>
          <p:cNvPr id="3" name="Subtitle 2"/>
          <p:cNvSpPr>
            <a:spLocks noGrp="1"/>
          </p:cNvSpPr>
          <p:nvPr>
            <p:ph type="subTitle" idx="1"/>
          </p:nvPr>
        </p:nvSpPr>
        <p:spPr/>
        <p:txBody>
          <a:bodyPr/>
          <a:lstStyle/>
          <a:p>
            <a:pPr marL="0" indent="0">
              <a:spcBef>
                <a:spcPct val="0"/>
              </a:spcBef>
              <a:buNone/>
            </a:pPr>
            <a:r>
              <a:rPr lang="en-GB" altLang="en-US" sz="2000" dirty="0"/>
              <a:t>If you're overweight or obese – you have a body mass index (BMI) of 30 or over – you should lose weight by gradually reducing your calorie intake and becoming more physically active.</a:t>
            </a:r>
          </a:p>
          <a:p>
            <a:pPr marL="0" indent="0">
              <a:spcBef>
                <a:spcPct val="0"/>
              </a:spcBef>
              <a:buNone/>
            </a:pPr>
            <a:endParaRPr lang="en-GB" altLang="en-US" sz="2000" dirty="0"/>
          </a:p>
          <a:p>
            <a:pPr marL="0" indent="0">
              <a:spcBef>
                <a:spcPct val="0"/>
              </a:spcBef>
              <a:buNone/>
            </a:pPr>
            <a:r>
              <a:rPr lang="en-GB" altLang="en-US" sz="2000" dirty="0"/>
              <a:t>According to the NHS, losing 5-10% of your overall body weight over the course of a year is a realistic initial target.</a:t>
            </a:r>
          </a:p>
          <a:p>
            <a:pPr marL="0" indent="0">
              <a:spcBef>
                <a:spcPct val="0"/>
              </a:spcBef>
              <a:buNone/>
            </a:pPr>
            <a:endParaRPr lang="en-GB" altLang="en-US" sz="2000" dirty="0"/>
          </a:p>
          <a:p>
            <a:pPr marL="0" indent="0">
              <a:spcBef>
                <a:spcPct val="0"/>
              </a:spcBef>
              <a:buNone/>
            </a:pPr>
            <a:r>
              <a:rPr lang="en-GB" altLang="en-US" sz="2000" dirty="0"/>
              <a:t>If someone with Type 2 diabetes is overweight, then weight loss will usually improve the symptoms.</a:t>
            </a:r>
          </a:p>
          <a:p>
            <a:pPr marL="0" indent="0">
              <a:spcBef>
                <a:spcPct val="0"/>
              </a:spcBef>
              <a:buNone/>
            </a:pPr>
            <a:endParaRPr lang="en-US" sz="2000" dirty="0"/>
          </a:p>
        </p:txBody>
      </p:sp>
    </p:spTree>
    <p:extLst>
      <p:ext uri="{BB962C8B-B14F-4D97-AF65-F5344CB8AC3E}">
        <p14:creationId xmlns:p14="http://schemas.microsoft.com/office/powerpoint/2010/main" val="65934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Quiz- Kahoot</a:t>
            </a:r>
          </a:p>
        </p:txBody>
      </p:sp>
      <p:sp>
        <p:nvSpPr>
          <p:cNvPr id="3" name="Subtitle 2"/>
          <p:cNvSpPr>
            <a:spLocks noGrp="1"/>
          </p:cNvSpPr>
          <p:nvPr>
            <p:ph type="subTitle" idx="1"/>
          </p:nvPr>
        </p:nvSpPr>
        <p:spPr/>
        <p:txBody>
          <a:bodyPr/>
          <a:lstStyle/>
          <a:p>
            <a:pPr marL="0" indent="0">
              <a:spcBef>
                <a:spcPct val="0"/>
              </a:spcBef>
              <a:buNone/>
            </a:pPr>
            <a:r>
              <a:rPr lang="en-GB" altLang="en-US" sz="2000" dirty="0"/>
              <a:t>Open the link below on the main screen and get students to log onto kahoot.it on their tablets or smartphones. They can then enter the code (that will come up on the main screen when you start the game) and their own nickname. They can then play along with the quiz choosing the multiple choice answers that correspond with the questions on the main screen. There will then be a </a:t>
            </a:r>
            <a:r>
              <a:rPr lang="en-GB" altLang="en-US" sz="2000" dirty="0" err="1"/>
              <a:t>leaderboard</a:t>
            </a:r>
            <a:r>
              <a:rPr lang="en-GB" altLang="en-US" sz="2000" dirty="0"/>
              <a:t> of the scores after each question and at the end. </a:t>
            </a:r>
          </a:p>
          <a:p>
            <a:pPr marL="0" indent="0">
              <a:spcBef>
                <a:spcPct val="0"/>
              </a:spcBef>
              <a:buNone/>
            </a:pPr>
            <a:endParaRPr lang="en-GB" altLang="en-US" sz="2000" dirty="0"/>
          </a:p>
          <a:p>
            <a:pPr marL="0" indent="0">
              <a:spcBef>
                <a:spcPct val="0"/>
              </a:spcBef>
              <a:buNone/>
            </a:pPr>
            <a:r>
              <a:rPr lang="en-GB" altLang="en-US" sz="2000" dirty="0">
                <a:hlinkClick r:id="rId2"/>
              </a:rPr>
              <a:t>https://play.kahoot.it/#/?</a:t>
            </a:r>
            <a:r>
              <a:rPr lang="en-GB" altLang="en-US" sz="2000" dirty="0" smtClean="0">
                <a:hlinkClick r:id="rId2"/>
              </a:rPr>
              <a:t>quizId=ac3fda90-06f9-4483-9325-6a1664c04ed1</a:t>
            </a:r>
            <a:r>
              <a:rPr lang="en-GB" altLang="en-US" sz="2000" dirty="0" smtClean="0"/>
              <a:t> </a:t>
            </a:r>
            <a:endParaRPr lang="en-GB" altLang="en-US" sz="2000" dirty="0"/>
          </a:p>
          <a:p>
            <a:pPr marL="0" indent="0">
              <a:spcBef>
                <a:spcPct val="0"/>
              </a:spcBef>
              <a:buNone/>
            </a:pPr>
            <a:endParaRPr lang="en-US" sz="2000" dirty="0"/>
          </a:p>
        </p:txBody>
      </p:sp>
    </p:spTree>
    <p:extLst>
      <p:ext uri="{BB962C8B-B14F-4D97-AF65-F5344CB8AC3E}">
        <p14:creationId xmlns:p14="http://schemas.microsoft.com/office/powerpoint/2010/main" val="659349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Diet, insulin and blood glucose</a:t>
            </a:r>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glucose?</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Blood contains glucose which is an important source of energy for the body, including the brain and nervous system</a:t>
            </a:r>
            <a:r>
              <a:rPr lang="en-GB" sz="2000" dirty="0" smtClean="0"/>
              <a:t>.</a:t>
            </a:r>
          </a:p>
          <a:p>
            <a:pPr marL="0" indent="0">
              <a:buNone/>
            </a:pPr>
            <a:endParaRPr lang="en-GB" sz="2000" dirty="0"/>
          </a:p>
          <a:p>
            <a:pPr marL="0" indent="0">
              <a:buNone/>
            </a:pPr>
            <a:r>
              <a:rPr lang="en-GB" sz="2000" dirty="0"/>
              <a:t>The glucose in blood must be kept within a normal range for the body to work properly</a:t>
            </a:r>
            <a:r>
              <a:rPr lang="en-GB" sz="2000" dirty="0" smtClean="0"/>
              <a:t>.</a:t>
            </a:r>
          </a:p>
          <a:p>
            <a:pPr marL="0" indent="0">
              <a:buNone/>
            </a:pPr>
            <a:endParaRPr lang="en-GB" sz="2000" dirty="0"/>
          </a:p>
          <a:p>
            <a:pPr marL="0" indent="0">
              <a:buNone/>
            </a:pPr>
            <a:r>
              <a:rPr lang="en-GB" sz="2000" dirty="0"/>
              <a:t>If it rises or falls significantly, the body can usually bring it back to normal. This process is called homeostasis.</a:t>
            </a:r>
          </a:p>
          <a:p>
            <a:pPr marL="0" indent="0">
              <a:buNone/>
            </a:pPr>
            <a:endParaRPr lang="en-US" sz="2000" dirty="0"/>
          </a:p>
        </p:txBody>
      </p:sp>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Regulation of glucose by hormones</a:t>
            </a:r>
            <a:br>
              <a:rPr lang="en-GB" dirty="0"/>
            </a:br>
            <a:endParaRPr lang="en-US" dirty="0"/>
          </a:p>
        </p:txBody>
      </p:sp>
      <p:sp>
        <p:nvSpPr>
          <p:cNvPr id="3" name="Subtitle 2"/>
          <p:cNvSpPr>
            <a:spLocks noGrp="1"/>
          </p:cNvSpPr>
          <p:nvPr>
            <p:ph type="subTitle" idx="1"/>
          </p:nvPr>
        </p:nvSpPr>
        <p:spPr/>
        <p:txBody>
          <a:bodyPr/>
          <a:lstStyle/>
          <a:p>
            <a:pPr marL="0" indent="0">
              <a:buNone/>
            </a:pPr>
            <a:r>
              <a:rPr lang="en-GB" sz="2000" dirty="0"/>
              <a:t>Hormones are chemical messengers produced in one part of the body and carried in the blood to cause some action in another part of the body. Different hormones have different actions. </a:t>
            </a:r>
          </a:p>
          <a:p>
            <a:pPr marL="0" indent="0">
              <a:buNone/>
            </a:pPr>
            <a:r>
              <a:rPr lang="en-GB" sz="2000" dirty="0"/>
              <a:t>The level of glucose is regulated by the hormones, insulin and glucagon, both </a:t>
            </a:r>
            <a:r>
              <a:rPr lang="en-GB" sz="2000" dirty="0" smtClean="0"/>
              <a:t>produced and released </a:t>
            </a:r>
            <a:r>
              <a:rPr lang="en-GB" sz="2000" dirty="0"/>
              <a:t>by the pancreas.</a:t>
            </a:r>
          </a:p>
          <a:p>
            <a:pPr marL="0" indent="0">
              <a:buNone/>
            </a:pPr>
            <a:endParaRPr lang="en-US" sz="2000" dirty="0"/>
          </a:p>
        </p:txBody>
      </p:sp>
    </p:spTree>
    <p:extLst>
      <p:ext uri="{BB962C8B-B14F-4D97-AF65-F5344CB8AC3E}">
        <p14:creationId xmlns:p14="http://schemas.microsoft.com/office/powerpoint/2010/main" val="219267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blood glucose rises</a:t>
            </a:r>
            <a:br>
              <a:rPr lang="en-US" dirty="0"/>
            </a:br>
            <a:endParaRPr lang="en-US" dirty="0"/>
          </a:p>
        </p:txBody>
      </p:sp>
      <p:sp>
        <p:nvSpPr>
          <p:cNvPr id="3" name="Subtitle 2"/>
          <p:cNvSpPr>
            <a:spLocks noGrp="1"/>
          </p:cNvSpPr>
          <p:nvPr>
            <p:ph type="subTitle" idx="1"/>
          </p:nvPr>
        </p:nvSpPr>
        <p:spPr>
          <a:xfrm>
            <a:off x="1169276" y="2571092"/>
            <a:ext cx="7272975" cy="3600000"/>
          </a:xfrm>
        </p:spPr>
        <p:txBody>
          <a:bodyPr/>
          <a:lstStyle/>
          <a:p>
            <a:pPr marL="0" indent="0">
              <a:buNone/>
            </a:pPr>
            <a:r>
              <a:rPr lang="en-GB" sz="2000" dirty="0"/>
              <a:t>The amount of glucose in blood increases after a meal. This is called hyperglycaemia. </a:t>
            </a:r>
          </a:p>
          <a:p>
            <a:pPr marL="0" indent="0">
              <a:buNone/>
            </a:pPr>
            <a:endParaRPr lang="en-GB" sz="2000" dirty="0"/>
          </a:p>
          <a:p>
            <a:pPr marL="0" indent="0">
              <a:buNone/>
            </a:pPr>
            <a:r>
              <a:rPr lang="en-GB" sz="2000" dirty="0"/>
              <a:t>Insulin is released from the pancreas and causes the cells in the body, the liver, muscle and fat tissues in particular, to take up glucose from the bloodstream.</a:t>
            </a:r>
          </a:p>
          <a:p>
            <a:pPr marL="0" indent="0">
              <a:buNone/>
            </a:pPr>
            <a:endParaRPr lang="en-GB" sz="2000" dirty="0"/>
          </a:p>
          <a:p>
            <a:pPr marL="0" indent="0">
              <a:buNone/>
            </a:pPr>
            <a:r>
              <a:rPr lang="en-GB" sz="2000" dirty="0"/>
              <a:t>This reduces the amount of glucose in blood and the pancreas stops producing insulin. The blood glucose level then falls back to normal.</a:t>
            </a:r>
          </a:p>
          <a:p>
            <a:pPr marL="0" indent="0">
              <a:buNone/>
            </a:pPr>
            <a:endParaRPr lang="en-US" sz="2000" dirty="0"/>
          </a:p>
        </p:txBody>
      </p:sp>
      <p:pic>
        <p:nvPicPr>
          <p:cNvPr id="4" name="Picture 2" descr="C:\Users\AWhite\Downloads\shutterstock_281113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329" y="1827208"/>
            <a:ext cx="2923954" cy="47389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729329" y="2445488"/>
            <a:ext cx="3242930" cy="2211572"/>
          </a:xfrm>
          <a:prstGeom prst="rect">
            <a:avLst/>
          </a:prstGeom>
          <a:noFill/>
          <a:ln w="28575">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674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When blood glucose falls</a:t>
            </a:r>
            <a:br>
              <a:rPr lang="en-US" dirty="0"/>
            </a:br>
            <a:endParaRPr lang="en-US" dirty="0"/>
          </a:p>
        </p:txBody>
      </p:sp>
      <p:sp>
        <p:nvSpPr>
          <p:cNvPr id="3" name="Subtitle 2"/>
          <p:cNvSpPr>
            <a:spLocks noGrp="1"/>
          </p:cNvSpPr>
          <p:nvPr>
            <p:ph type="subTitle" idx="1"/>
          </p:nvPr>
        </p:nvSpPr>
        <p:spPr>
          <a:xfrm>
            <a:off x="1169276" y="2571092"/>
            <a:ext cx="6103394" cy="3600000"/>
          </a:xfrm>
        </p:spPr>
        <p:txBody>
          <a:bodyPr/>
          <a:lstStyle/>
          <a:p>
            <a:pPr marL="0" indent="0">
              <a:buNone/>
            </a:pPr>
            <a:r>
              <a:rPr lang="en-GB" sz="2000" dirty="0"/>
              <a:t>As the body takes up the glucose in blood for </a:t>
            </a:r>
            <a:r>
              <a:rPr lang="en-GB" sz="2000" dirty="0" smtClean="0"/>
              <a:t>energy </a:t>
            </a:r>
            <a:r>
              <a:rPr lang="en-GB" sz="2000" dirty="0"/>
              <a:t>its level falls. The pancreas releases glucagon, which has the opposite effect from insulin. It increases the level of glucose in the blood by stimulating the liver to release glucose.</a:t>
            </a:r>
          </a:p>
          <a:p>
            <a:pPr marL="0" indent="0">
              <a:buNone/>
            </a:pPr>
            <a:endParaRPr lang="en-GB" sz="2000" dirty="0"/>
          </a:p>
          <a:p>
            <a:pPr marL="0" indent="0">
              <a:buNone/>
            </a:pPr>
            <a:r>
              <a:rPr lang="en-GB" sz="2000" dirty="0"/>
              <a:t>Other hormones are also produced when the blood glucose level falls too low, e.g. adrenaline and cortisol. These help to bring the level of glucose in the blood back to normal.</a:t>
            </a:r>
          </a:p>
          <a:p>
            <a:pPr marL="0" indent="0">
              <a:buNone/>
            </a:pPr>
            <a:endParaRPr lang="en-US" sz="2000" dirty="0"/>
          </a:p>
        </p:txBody>
      </p:sp>
      <p:pic>
        <p:nvPicPr>
          <p:cNvPr id="1026" name="Picture 2" descr="C:\Users\AWhite\Downloads\shutterstock_2811137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9329" y="1827208"/>
            <a:ext cx="2923954" cy="47389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33637" y="4196700"/>
            <a:ext cx="3242930" cy="2289160"/>
          </a:xfrm>
          <a:prstGeom prst="rect">
            <a:avLst/>
          </a:prstGeom>
          <a:noFill/>
          <a:ln w="28575">
            <a:solidFill>
              <a:srgbClr val="263B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2674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Diabetes Mellitus</a:t>
            </a:r>
            <a:br>
              <a:rPr lang="en-US" dirty="0"/>
            </a:br>
            <a:endParaRPr lang="en-US" dirty="0"/>
          </a:p>
        </p:txBody>
      </p:sp>
      <p:sp>
        <p:nvSpPr>
          <p:cNvPr id="3" name="Subtitle 2"/>
          <p:cNvSpPr>
            <a:spLocks noGrp="1"/>
          </p:cNvSpPr>
          <p:nvPr>
            <p:ph type="subTitle" idx="1"/>
          </p:nvPr>
        </p:nvSpPr>
        <p:spPr/>
        <p:txBody>
          <a:bodyPr/>
          <a:lstStyle/>
          <a:p>
            <a:pPr marL="0" indent="0">
              <a:buNone/>
            </a:pPr>
            <a:r>
              <a:rPr lang="en-GB" sz="2000" dirty="0"/>
              <a:t>Diabetes Mellitus, commonly referred to as diabetes, is a condition where chronic hyperglycaemia occurs since the body is unable to control the amount of glucose in blood. The glucose rises above the normal range.</a:t>
            </a:r>
          </a:p>
          <a:p>
            <a:pPr marL="0" indent="0">
              <a:buNone/>
            </a:pPr>
            <a:endParaRPr lang="en-GB" sz="2000" dirty="0"/>
          </a:p>
          <a:p>
            <a:pPr marL="0" indent="0">
              <a:buNone/>
            </a:pPr>
            <a:r>
              <a:rPr lang="en-GB" sz="2000" dirty="0"/>
              <a:t>People with diabetes </a:t>
            </a:r>
            <a:r>
              <a:rPr lang="en-GB" sz="2000" dirty="0" smtClean="0"/>
              <a:t>either do </a:t>
            </a:r>
            <a:r>
              <a:rPr lang="en-GB" sz="2000" dirty="0"/>
              <a:t>not produce enough insulin or the insulin they produce is not effective.</a:t>
            </a:r>
          </a:p>
          <a:p>
            <a:pPr marL="0" indent="0">
              <a:buNone/>
            </a:pPr>
            <a:endParaRPr lang="en-US" sz="2000" dirty="0"/>
          </a:p>
        </p:txBody>
      </p:sp>
    </p:spTree>
    <p:extLst>
      <p:ext uri="{BB962C8B-B14F-4D97-AF65-F5344CB8AC3E}">
        <p14:creationId xmlns:p14="http://schemas.microsoft.com/office/powerpoint/2010/main" val="219267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problems caused by diabetes</a:t>
            </a:r>
            <a:br>
              <a:rPr lang="en-GB" dirty="0"/>
            </a:br>
            <a:endParaRPr lang="en-US" dirty="0"/>
          </a:p>
        </p:txBody>
      </p:sp>
      <p:sp>
        <p:nvSpPr>
          <p:cNvPr id="3" name="Subtitle 2"/>
          <p:cNvSpPr>
            <a:spLocks noGrp="1"/>
          </p:cNvSpPr>
          <p:nvPr>
            <p:ph type="subTitle" idx="1"/>
          </p:nvPr>
        </p:nvSpPr>
        <p:spPr/>
        <p:txBody>
          <a:bodyPr/>
          <a:lstStyle/>
          <a:p>
            <a:pPr marL="0" indent="0">
              <a:buNone/>
            </a:pPr>
            <a:r>
              <a:rPr lang="en-GB" sz="2000" dirty="0"/>
              <a:t>Diabetes </a:t>
            </a:r>
            <a:r>
              <a:rPr lang="en-GB" sz="2000" dirty="0" smtClean="0"/>
              <a:t>is </a:t>
            </a:r>
            <a:r>
              <a:rPr lang="en-GB" sz="2000" dirty="0"/>
              <a:t>a common, serious, chronic disease which affects health and life </a:t>
            </a:r>
            <a:r>
              <a:rPr lang="en-GB" sz="2000" dirty="0" smtClean="0"/>
              <a:t>expectancy.</a:t>
            </a:r>
            <a:endParaRPr lang="en-GB" sz="2000" dirty="0" smtClean="0"/>
          </a:p>
          <a:p>
            <a:pPr marL="0" indent="0">
              <a:buNone/>
            </a:pPr>
            <a:endParaRPr lang="en-GB" sz="2000" dirty="0"/>
          </a:p>
          <a:p>
            <a:pPr marL="0" indent="0">
              <a:buNone/>
            </a:pPr>
            <a:r>
              <a:rPr lang="en-GB" sz="2000" dirty="0"/>
              <a:t>Symptoms of diabetes include thirst, large amounts of urine, tiredness, blurred vision, dry skin and the loss of weight in some cases</a:t>
            </a:r>
            <a:r>
              <a:rPr lang="en-GB" sz="2000" dirty="0" smtClean="0"/>
              <a:t>.</a:t>
            </a:r>
          </a:p>
          <a:p>
            <a:pPr marL="0" indent="0">
              <a:buNone/>
            </a:pPr>
            <a:endParaRPr lang="en-GB" sz="2000" dirty="0"/>
          </a:p>
          <a:p>
            <a:pPr marL="0" indent="0">
              <a:buNone/>
            </a:pPr>
            <a:r>
              <a:rPr lang="en-GB" sz="2000" dirty="0"/>
              <a:t>In the long-term, uncontrolled diabetes can lead to </a:t>
            </a:r>
            <a:r>
              <a:rPr lang="en-GB" sz="2000" dirty="0" smtClean="0"/>
              <a:t>damage </a:t>
            </a:r>
            <a:r>
              <a:rPr lang="en-GB" sz="2000" dirty="0"/>
              <a:t>to the eyes, nerves, kidneys and blood vessels. Coma and death may also result.</a:t>
            </a:r>
          </a:p>
          <a:p>
            <a:pPr marL="0" indent="0">
              <a:buNone/>
            </a:pPr>
            <a:endParaRPr lang="en-US" sz="2000" dirty="0"/>
          </a:p>
        </p:txBody>
      </p:sp>
    </p:spTree>
    <p:extLst>
      <p:ext uri="{BB962C8B-B14F-4D97-AF65-F5344CB8AC3E}">
        <p14:creationId xmlns:p14="http://schemas.microsoft.com/office/powerpoint/2010/main" val="219267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diabetes</a:t>
            </a:r>
            <a:br>
              <a:rPr lang="en-US" dirty="0"/>
            </a:br>
            <a:endParaRPr lang="en-US" dirty="0"/>
          </a:p>
        </p:txBody>
      </p:sp>
      <p:sp>
        <p:nvSpPr>
          <p:cNvPr id="3" name="Subtitle 2"/>
          <p:cNvSpPr>
            <a:spLocks noGrp="1"/>
          </p:cNvSpPr>
          <p:nvPr>
            <p:ph type="subTitle" idx="1"/>
          </p:nvPr>
        </p:nvSpPr>
        <p:spPr>
          <a:xfrm>
            <a:off x="1169276" y="2571092"/>
            <a:ext cx="7219812" cy="3600000"/>
          </a:xfrm>
        </p:spPr>
        <p:txBody>
          <a:bodyPr/>
          <a:lstStyle/>
          <a:p>
            <a:pPr marL="0" indent="0">
              <a:spcBef>
                <a:spcPct val="0"/>
              </a:spcBef>
              <a:buNone/>
              <a:defRPr/>
            </a:pPr>
            <a:r>
              <a:rPr lang="en-GB" altLang="en-US" sz="2000" dirty="0"/>
              <a:t>There are two main types of diabetes:</a:t>
            </a:r>
          </a:p>
          <a:p>
            <a:pPr marL="0" indent="0">
              <a:spcBef>
                <a:spcPct val="0"/>
              </a:spcBef>
              <a:buNone/>
              <a:defRPr/>
            </a:pPr>
            <a:endParaRPr lang="en-GB" altLang="en-US" sz="2000" dirty="0"/>
          </a:p>
          <a:p>
            <a:pPr marL="0" indent="0">
              <a:buNone/>
              <a:defRPr/>
            </a:pPr>
            <a:r>
              <a:rPr lang="en-GB" altLang="en-US" sz="2000" b="1" dirty="0"/>
              <a:t>Type 1 diabetes</a:t>
            </a:r>
          </a:p>
          <a:p>
            <a:pPr marL="0" indent="0">
              <a:buNone/>
              <a:defRPr/>
            </a:pPr>
            <a:r>
              <a:rPr lang="en-GB" altLang="en-US" sz="2000" dirty="0"/>
              <a:t>Also known as </a:t>
            </a:r>
            <a:r>
              <a:rPr lang="en-GB" altLang="en-US" sz="2000" dirty="0" smtClean="0"/>
              <a:t>insulin </a:t>
            </a:r>
            <a:r>
              <a:rPr lang="en-GB" altLang="en-US" sz="2000" dirty="0"/>
              <a:t>dependent diabetes mellitus. This accounts for around 10% of all cases of diabetes.</a:t>
            </a:r>
          </a:p>
          <a:p>
            <a:pPr marL="0" indent="0">
              <a:buNone/>
              <a:defRPr/>
            </a:pPr>
            <a:endParaRPr lang="en-GB" altLang="en-US" sz="2000" dirty="0"/>
          </a:p>
          <a:p>
            <a:pPr marL="0" indent="0">
              <a:buNone/>
              <a:defRPr/>
            </a:pPr>
            <a:r>
              <a:rPr lang="en-GB" altLang="en-US" sz="2000" b="1" dirty="0"/>
              <a:t>Type 2 diabetes</a:t>
            </a:r>
          </a:p>
          <a:p>
            <a:pPr marL="0" indent="0">
              <a:buNone/>
              <a:defRPr/>
            </a:pPr>
            <a:r>
              <a:rPr lang="en-GB" altLang="en-US" sz="2000" dirty="0"/>
              <a:t>Also known as </a:t>
            </a:r>
            <a:r>
              <a:rPr lang="en-GB" altLang="en-US" sz="2000" dirty="0" smtClean="0"/>
              <a:t>non-insulin </a:t>
            </a:r>
            <a:r>
              <a:rPr lang="en-GB" altLang="en-US" sz="2000" dirty="0"/>
              <a:t>dependent diabetes mellitus. This accounts around 90% of all cases of diabetes</a:t>
            </a:r>
            <a:r>
              <a:rPr lang="en-GB" altLang="en-US" sz="2000" dirty="0" smtClean="0"/>
              <a:t>.</a:t>
            </a:r>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9479" y="1978939"/>
            <a:ext cx="3905380" cy="2809920"/>
          </a:xfrm>
          <a:prstGeom prst="rect">
            <a:avLst/>
          </a:prstGeom>
          <a:ln>
            <a:noFill/>
          </a:ln>
          <a:effectLst>
            <a:softEdge rad="112500"/>
          </a:effectLst>
        </p:spPr>
      </p:pic>
    </p:spTree>
    <p:extLst>
      <p:ext uri="{BB962C8B-B14F-4D97-AF65-F5344CB8AC3E}">
        <p14:creationId xmlns:p14="http://schemas.microsoft.com/office/powerpoint/2010/main" val="219267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 1 diabetes</a:t>
            </a:r>
            <a:br>
              <a:rPr lang="en-US" dirty="0"/>
            </a:br>
            <a:endParaRPr lang="en-US" dirty="0"/>
          </a:p>
        </p:txBody>
      </p:sp>
      <p:sp>
        <p:nvSpPr>
          <p:cNvPr id="3" name="Subtitle 2"/>
          <p:cNvSpPr>
            <a:spLocks noGrp="1"/>
          </p:cNvSpPr>
          <p:nvPr>
            <p:ph type="subTitle" idx="1"/>
          </p:nvPr>
        </p:nvSpPr>
        <p:spPr>
          <a:xfrm>
            <a:off x="1169276" y="2571092"/>
            <a:ext cx="7847133" cy="3600000"/>
          </a:xfrm>
        </p:spPr>
        <p:txBody>
          <a:bodyPr/>
          <a:lstStyle/>
          <a:p>
            <a:pPr marL="0" indent="0">
              <a:buNone/>
            </a:pPr>
            <a:r>
              <a:rPr lang="en-GB" sz="2000" dirty="0"/>
              <a:t>The pancreatic cells which normally produce insulin in people with Type </a:t>
            </a:r>
            <a:r>
              <a:rPr lang="en-GB" sz="2000" dirty="0" smtClean="0"/>
              <a:t>1 diabetes </a:t>
            </a:r>
            <a:r>
              <a:rPr lang="en-GB" sz="2000" dirty="0"/>
              <a:t>are missing or damaged. The body does not produce insulin so blood glucose levels remain high</a:t>
            </a:r>
            <a:r>
              <a:rPr lang="en-GB" sz="2000" dirty="0" smtClean="0"/>
              <a:t>. </a:t>
            </a:r>
          </a:p>
          <a:p>
            <a:pPr marL="0" indent="0">
              <a:buNone/>
            </a:pPr>
            <a:endParaRPr lang="en-GB" sz="2000" dirty="0"/>
          </a:p>
          <a:p>
            <a:pPr marL="0" indent="0">
              <a:buNone/>
            </a:pPr>
            <a:r>
              <a:rPr lang="en-GB" sz="2000" dirty="0"/>
              <a:t>Type 1 diabetes usually develops in a few weeks and the symptoms are very obvious, but they can quickly be relieved by treatment</a:t>
            </a:r>
            <a:r>
              <a:rPr lang="en-GB" sz="2000" dirty="0" smtClean="0"/>
              <a:t>.</a:t>
            </a:r>
          </a:p>
          <a:p>
            <a:pPr marL="0" indent="0">
              <a:buNone/>
            </a:pPr>
            <a:endParaRPr lang="en-GB" sz="2000" dirty="0"/>
          </a:p>
          <a:p>
            <a:pPr marL="0" indent="0">
              <a:buNone/>
            </a:pPr>
            <a:r>
              <a:rPr lang="en-GB" sz="2000" dirty="0"/>
              <a:t>This must be treated by daily injections of insulin which helps control the blood glucose level. Type 1 diabetes usually begins before the age of 40, often in early childhood.</a:t>
            </a:r>
          </a:p>
          <a:p>
            <a:endParaRPr lang="en-US" sz="2000" dirty="0"/>
          </a:p>
        </p:txBody>
      </p:sp>
      <p:pic>
        <p:nvPicPr>
          <p:cNvPr id="2050" name="Picture 2" descr="C:\Users\AWhite\Downloads\shutterstock_326918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752" y="4221126"/>
            <a:ext cx="3189820" cy="212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674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1262</Words>
  <Application>Microsoft Office PowerPoint</Application>
  <PresentationFormat>Widescreen</PresentationFormat>
  <Paragraphs>101</Paragraphs>
  <Slides>18</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18</vt:i4>
      </vt:variant>
    </vt:vector>
  </HeadingPairs>
  <TitlesOfParts>
    <vt:vector size="24" baseType="lpstr">
      <vt:lpstr>Arial</vt:lpstr>
      <vt:lpstr>Calibri</vt:lpstr>
      <vt:lpstr>Office Theme</vt:lpstr>
      <vt:lpstr>Custom Design</vt:lpstr>
      <vt:lpstr>1_Custom Design</vt:lpstr>
      <vt:lpstr>3_Custom Design</vt:lpstr>
      <vt:lpstr>Diet, insulin and blood glucose</vt:lpstr>
      <vt:lpstr>What is glucose? </vt:lpstr>
      <vt:lpstr>Regulation of glucose by hormones </vt:lpstr>
      <vt:lpstr>When blood glucose rises </vt:lpstr>
      <vt:lpstr>When blood glucose falls </vt:lpstr>
      <vt:lpstr>Diabetes Mellitus </vt:lpstr>
      <vt:lpstr>Health problems caused by diabetes </vt:lpstr>
      <vt:lpstr>Types of diabetes </vt:lpstr>
      <vt:lpstr>Type 1 diabetes </vt:lpstr>
      <vt:lpstr>Type 2 diabetes </vt:lpstr>
      <vt:lpstr>Risk factors for diabetes </vt:lpstr>
      <vt:lpstr>Diet and diabetes</vt:lpstr>
      <vt:lpstr>Diet and diabetes</vt:lpstr>
      <vt:lpstr>Alcohol</vt:lpstr>
      <vt:lpstr>Energy balance</vt:lpstr>
      <vt:lpstr>Losing weight with diabetes</vt:lpstr>
      <vt:lpstr>Quiz- Kahoot</vt:lpstr>
      <vt:lpstr>Diet, insulin and blood glucose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34</cp:revision>
  <dcterms:created xsi:type="dcterms:W3CDTF">2018-10-10T09:22:08Z</dcterms:created>
  <dcterms:modified xsi:type="dcterms:W3CDTF">2019-06-03T10:47:12Z</dcterms:modified>
</cp:coreProperties>
</file>