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36"/>
  </p:notesMasterIdLst>
  <p:sldIdLst>
    <p:sldId id="256" r:id="rId5"/>
    <p:sldId id="259" r:id="rId6"/>
    <p:sldId id="262" r:id="rId7"/>
    <p:sldId id="263" r:id="rId8"/>
    <p:sldId id="265" r:id="rId9"/>
    <p:sldId id="266" r:id="rId10"/>
    <p:sldId id="267" r:id="rId11"/>
    <p:sldId id="268" r:id="rId12"/>
    <p:sldId id="269" r:id="rId13"/>
    <p:sldId id="270" r:id="rId14"/>
    <p:sldId id="271" r:id="rId15"/>
    <p:sldId id="264" r:id="rId16"/>
    <p:sldId id="272" r:id="rId17"/>
    <p:sldId id="273" r:id="rId18"/>
    <p:sldId id="274" r:id="rId19"/>
    <p:sldId id="275" r:id="rId20"/>
    <p:sldId id="276" r:id="rId21"/>
    <p:sldId id="277" r:id="rId22"/>
    <p:sldId id="278" r:id="rId23"/>
    <p:sldId id="280" r:id="rId24"/>
    <p:sldId id="281" r:id="rId25"/>
    <p:sldId id="279" r:id="rId26"/>
    <p:sldId id="283" r:id="rId27"/>
    <p:sldId id="284" r:id="rId28"/>
    <p:sldId id="285" r:id="rId29"/>
    <p:sldId id="286" r:id="rId30"/>
    <p:sldId id="287" r:id="rId31"/>
    <p:sldId id="288" r:id="rId32"/>
    <p:sldId id="289" r:id="rId33"/>
    <p:sldId id="291"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966" autoAdjust="0"/>
    <p:restoredTop sz="94662" autoAdjust="0"/>
  </p:normalViewPr>
  <p:slideViewPr>
    <p:cSldViewPr snapToGrid="0" snapToObjects="1">
      <p:cViewPr varScale="1">
        <p:scale>
          <a:sx n="103" d="100"/>
          <a:sy n="103" d="100"/>
        </p:scale>
        <p:origin x="13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BNFUKSRV01\Company\Shared\Alex\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Carbohydrate</c:v>
                </c:pt>
                <c:pt idx="1">
                  <c:v>Protein</c:v>
                </c:pt>
                <c:pt idx="2">
                  <c:v>Alcohol</c:v>
                </c:pt>
                <c:pt idx="3">
                  <c:v>Fat</c:v>
                </c:pt>
              </c:strCache>
            </c:strRef>
          </c:cat>
          <c:val>
            <c:numRef>
              <c:f>Sheet1!$B$6:$B$9</c:f>
              <c:numCache>
                <c:formatCode>General</c:formatCode>
                <c:ptCount val="4"/>
                <c:pt idx="0">
                  <c:v>16</c:v>
                </c:pt>
                <c:pt idx="1">
                  <c:v>17</c:v>
                </c:pt>
                <c:pt idx="2">
                  <c:v>29</c:v>
                </c:pt>
                <c:pt idx="3">
                  <c:v>37</c:v>
                </c:pt>
              </c:numCache>
            </c:numRef>
          </c:val>
          <c:extLst>
            <c:ext xmlns:c16="http://schemas.microsoft.com/office/drawing/2014/chart" uri="{C3380CC4-5D6E-409C-BE32-E72D297353CC}">
              <c16:uniqueId val="{00000000-1AFA-41D9-B26B-B04AF9C8C0F4}"/>
            </c:ext>
          </c:extLst>
        </c:ser>
        <c:dLbls>
          <c:dLblPos val="outEnd"/>
          <c:showLegendKey val="0"/>
          <c:showVal val="1"/>
          <c:showCatName val="0"/>
          <c:showSerName val="0"/>
          <c:showPercent val="0"/>
          <c:showBubbleSize val="0"/>
        </c:dLbls>
        <c:gapWidth val="219"/>
        <c:overlap val="-27"/>
        <c:axId val="455185040"/>
        <c:axId val="455185696"/>
      </c:barChart>
      <c:catAx>
        <c:axId val="4551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696"/>
        <c:crosses val="autoZero"/>
        <c:auto val="1"/>
        <c:lblAlgn val="ctr"/>
        <c:lblOffset val="100"/>
        <c:noMultiLvlLbl val="0"/>
      </c:catAx>
      <c:valAx>
        <c:axId val="45518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dirty="0" smtClean="0">
                    <a:effectLst/>
                  </a:rPr>
                  <a:t>Energy (kJ) per gram</a:t>
                </a:r>
                <a:endParaRPr lang="en-GB" dirty="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8B5E-61F6-4027-9553-9D50D5749F64}" type="datetimeFigureOut">
              <a:rPr lang="en-GB" smtClean="0"/>
              <a:t>29/05/2019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B944C-63E0-49D4-BAE7-3F4ABF3395A4}" type="slidenum">
              <a:rPr lang="en-GB" smtClean="0"/>
              <a:t>‹#›</a:t>
            </a:fld>
            <a:endParaRPr lang="en-GB"/>
          </a:p>
        </p:txBody>
      </p:sp>
    </p:spTree>
    <p:extLst>
      <p:ext uri="{BB962C8B-B14F-4D97-AF65-F5344CB8AC3E}">
        <p14:creationId xmlns:p14="http://schemas.microsoft.com/office/powerpoint/2010/main" val="98904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B944C-63E0-49D4-BAE7-3F4ABF3395A4}" type="slidenum">
              <a:rPr lang="en-GB" smtClean="0"/>
              <a:t>19</a:t>
            </a:fld>
            <a:endParaRPr lang="en-GB"/>
          </a:p>
        </p:txBody>
      </p:sp>
    </p:spTree>
    <p:extLst>
      <p:ext uri="{BB962C8B-B14F-4D97-AF65-F5344CB8AC3E}">
        <p14:creationId xmlns:p14="http://schemas.microsoft.com/office/powerpoint/2010/main" val="156729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igital.nhs.uk/data-and-information/publications/statistical/statistics-on-obesity-physical-activity-and-diet/statistics-on-obesity-physical-activity-and-diet-england-2018"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 Id="rId4" Type="http://schemas.openxmlformats.org/officeDocument/2006/relationships/hyperlink" Target="https://digital.nhs.uk/data-and-information/publications/statistical/statistics-on-obesity-physical-activity-and-diet/statistics-on-obesity-physical-activity-and-diet-england-201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reate.kahoot.it/share/energy-requirements/cbee242c-a83c-40d0-9320-a6929747184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a:t>
            </a: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EARs - children</a:t>
            </a:r>
            <a:endParaRPr lang="en-GB" dirty="0"/>
          </a:p>
        </p:txBody>
      </p:sp>
      <p:sp>
        <p:nvSpPr>
          <p:cNvPr id="3" name="Subtitle 2"/>
          <p:cNvSpPr>
            <a:spLocks noGrp="1"/>
          </p:cNvSpPr>
          <p:nvPr>
            <p:ph type="subTitle" idx="1"/>
          </p:nvPr>
        </p:nvSpPr>
        <p:spPr>
          <a:xfrm>
            <a:off x="1169274" y="2226648"/>
            <a:ext cx="4145676" cy="1678602"/>
          </a:xfrm>
        </p:spPr>
        <p:txBody>
          <a:bodyPr/>
          <a:lstStyle/>
          <a:p>
            <a:pPr marL="0" indent="0">
              <a:buNone/>
            </a:pPr>
            <a:r>
              <a:rPr lang="en-GB" altLang="en-US" sz="2000" dirty="0"/>
              <a:t>The Scientific Advisory Committee on Nutrition (SACN) has published </a:t>
            </a:r>
            <a:r>
              <a:rPr lang="en-GB" altLang="en-US" sz="2000" dirty="0" smtClean="0"/>
              <a:t>reference </a:t>
            </a:r>
            <a:r>
              <a:rPr lang="en-GB" altLang="en-US" sz="2000" dirty="0"/>
              <a:t>values for daily energy requirements as follows: </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1405806175"/>
              </p:ext>
            </p:extLst>
          </p:nvPr>
        </p:nvGraphicFramePr>
        <p:xfrm>
          <a:off x="5391150" y="1539371"/>
          <a:ext cx="4895848" cy="1345268"/>
        </p:xfrm>
        <a:graphic>
          <a:graphicData uri="http://schemas.openxmlformats.org/drawingml/2006/table">
            <a:tbl>
              <a:tblPr/>
              <a:tblGrid>
                <a:gridCol w="915484">
                  <a:extLst>
                    <a:ext uri="{9D8B030D-6E8A-4147-A177-3AD203B41FA5}">
                      <a16:colId xmlns:a16="http://schemas.microsoft.com/office/drawing/2014/main" val="20000"/>
                    </a:ext>
                  </a:extLst>
                </a:gridCol>
                <a:gridCol w="995091">
                  <a:extLst>
                    <a:ext uri="{9D8B030D-6E8A-4147-A177-3AD203B41FA5}">
                      <a16:colId xmlns:a16="http://schemas.microsoft.com/office/drawing/2014/main" val="20001"/>
                    </a:ext>
                  </a:extLst>
                </a:gridCol>
                <a:gridCol w="995091">
                  <a:extLst>
                    <a:ext uri="{9D8B030D-6E8A-4147-A177-3AD203B41FA5}">
                      <a16:colId xmlns:a16="http://schemas.microsoft.com/office/drawing/2014/main" val="20002"/>
                    </a:ext>
                  </a:extLst>
                </a:gridCol>
                <a:gridCol w="995091">
                  <a:extLst>
                    <a:ext uri="{9D8B030D-6E8A-4147-A177-3AD203B41FA5}">
                      <a16:colId xmlns:a16="http://schemas.microsoft.com/office/drawing/2014/main" val="20003"/>
                    </a:ext>
                  </a:extLst>
                </a:gridCol>
                <a:gridCol w="995091">
                  <a:extLst>
                    <a:ext uri="{9D8B030D-6E8A-4147-A177-3AD203B41FA5}">
                      <a16:colId xmlns:a16="http://schemas.microsoft.com/office/drawing/2014/main" val="20004"/>
                    </a:ext>
                  </a:extLst>
                </a:gridCol>
              </a:tblGrid>
              <a:tr h="199299">
                <a:tc>
                  <a:txBody>
                    <a:bodyPr/>
                    <a:lstStyle/>
                    <a:p>
                      <a:pPr algn="ctr" fontAlgn="b"/>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4">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Breast-fed</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9299">
                <a:tc>
                  <a:txBody>
                    <a:bodyPr/>
                    <a:lstStyle/>
                    <a:p>
                      <a:pPr algn="ctr" fontAlgn="b"/>
                      <a:r>
                        <a:rPr lang="en-GB" sz="1100" b="1" i="0" u="none" strike="noStrike" dirty="0" smtClean="0">
                          <a:solidFill>
                            <a:srgbClr val="000000"/>
                          </a:solidFill>
                          <a:effectLst/>
                          <a:latin typeface="Arial" panose="020B0604020202020204" pitchFamily="34" charset="0"/>
                          <a:cs typeface="Arial" panose="020B0604020202020204" pitchFamily="34" charset="0"/>
                        </a:rPr>
                        <a:t>Months</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9334">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1-2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526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9334">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3-4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574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526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9334">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5-6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9334">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7-12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646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9334">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8825864"/>
              </p:ext>
            </p:extLst>
          </p:nvPr>
        </p:nvGraphicFramePr>
        <p:xfrm>
          <a:off x="5391150" y="2755396"/>
          <a:ext cx="4895848" cy="3607311"/>
        </p:xfrm>
        <a:graphic>
          <a:graphicData uri="http://schemas.openxmlformats.org/drawingml/2006/table">
            <a:tbl>
              <a:tblPr/>
              <a:tblGrid>
                <a:gridCol w="915484">
                  <a:extLst>
                    <a:ext uri="{9D8B030D-6E8A-4147-A177-3AD203B41FA5}">
                      <a16:colId xmlns:a16="http://schemas.microsoft.com/office/drawing/2014/main" val="20000"/>
                    </a:ext>
                  </a:extLst>
                </a:gridCol>
                <a:gridCol w="995091">
                  <a:extLst>
                    <a:ext uri="{9D8B030D-6E8A-4147-A177-3AD203B41FA5}">
                      <a16:colId xmlns:a16="http://schemas.microsoft.com/office/drawing/2014/main" val="20001"/>
                    </a:ext>
                  </a:extLst>
                </a:gridCol>
                <a:gridCol w="995091">
                  <a:extLst>
                    <a:ext uri="{9D8B030D-6E8A-4147-A177-3AD203B41FA5}">
                      <a16:colId xmlns:a16="http://schemas.microsoft.com/office/drawing/2014/main" val="20002"/>
                    </a:ext>
                  </a:extLst>
                </a:gridCol>
                <a:gridCol w="995091">
                  <a:extLst>
                    <a:ext uri="{9D8B030D-6E8A-4147-A177-3AD203B41FA5}">
                      <a16:colId xmlns:a16="http://schemas.microsoft.com/office/drawing/2014/main" val="20003"/>
                    </a:ext>
                  </a:extLst>
                </a:gridCol>
                <a:gridCol w="995091">
                  <a:extLst>
                    <a:ext uri="{9D8B030D-6E8A-4147-A177-3AD203B41FA5}">
                      <a16:colId xmlns:a16="http://schemas.microsoft.com/office/drawing/2014/main" val="20004"/>
                    </a:ext>
                  </a:extLst>
                </a:gridCol>
              </a:tblGrid>
              <a:tr h="19929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Years</a:t>
                      </a: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717</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1171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1076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1386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1291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1482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1362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1482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1530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7"/>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1745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1625</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8"/>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1840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1721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9"/>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1936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0"/>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2127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1"/>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2247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2103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2"/>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2414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2223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3"/>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2342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4"/>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2820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2390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5"/>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2964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2414</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6"/>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3083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7"/>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3155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8"/>
                  </a:ext>
                </a:extLst>
              </a:tr>
            </a:tbl>
          </a:graphicData>
        </a:graphic>
      </p:graphicFrame>
      <p:pic>
        <p:nvPicPr>
          <p:cNvPr id="6146" name="Picture 2" descr="C:\Users\Jenny\AppData\Local\Microsoft\Windows\INetCache\IE\6T7W4HTR\children-and-young-peoples-conference-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73" y="3672840"/>
            <a:ext cx="3755676"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94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EARs - adults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30523443"/>
              </p:ext>
            </p:extLst>
          </p:nvPr>
        </p:nvGraphicFramePr>
        <p:xfrm>
          <a:off x="826374" y="2210584"/>
          <a:ext cx="5734049" cy="2663828"/>
        </p:xfrm>
        <a:graphic>
          <a:graphicData uri="http://schemas.openxmlformats.org/drawingml/2006/table">
            <a:tbl>
              <a:tblPr/>
              <a:tblGrid>
                <a:gridCol w="1072220">
                  <a:extLst>
                    <a:ext uri="{9D8B030D-6E8A-4147-A177-3AD203B41FA5}">
                      <a16:colId xmlns:a16="http://schemas.microsoft.com/office/drawing/2014/main" val="20000"/>
                    </a:ext>
                  </a:extLst>
                </a:gridCol>
                <a:gridCol w="1165457">
                  <a:extLst>
                    <a:ext uri="{9D8B030D-6E8A-4147-A177-3AD203B41FA5}">
                      <a16:colId xmlns:a16="http://schemas.microsoft.com/office/drawing/2014/main" val="20001"/>
                    </a:ext>
                  </a:extLst>
                </a:gridCol>
                <a:gridCol w="1165457">
                  <a:extLst>
                    <a:ext uri="{9D8B030D-6E8A-4147-A177-3AD203B41FA5}">
                      <a16:colId xmlns:a16="http://schemas.microsoft.com/office/drawing/2014/main" val="20002"/>
                    </a:ext>
                  </a:extLst>
                </a:gridCol>
                <a:gridCol w="1090340">
                  <a:extLst>
                    <a:ext uri="{9D8B030D-6E8A-4147-A177-3AD203B41FA5}">
                      <a16:colId xmlns:a16="http://schemas.microsoft.com/office/drawing/2014/main" val="20003"/>
                    </a:ext>
                  </a:extLst>
                </a:gridCol>
                <a:gridCol w="1240575">
                  <a:extLst>
                    <a:ext uri="{9D8B030D-6E8A-4147-A177-3AD203B41FA5}">
                      <a16:colId xmlns:a16="http://schemas.microsoft.com/office/drawing/2014/main" val="20004"/>
                    </a:ext>
                  </a:extLst>
                </a:gridCol>
              </a:tblGrid>
              <a:tr h="348214">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Years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3" marB="0" anchor="b">
                    <a:lnL>
                      <a:noFill/>
                    </a:lnL>
                    <a:lnR>
                      <a:noFill/>
                    </a:lnR>
                    <a:lnT>
                      <a:noFill/>
                    </a:lnT>
                    <a:lnB>
                      <a:noFill/>
                    </a:lnB>
                  </a:tcPr>
                </a:tc>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Men </a:t>
                      </a:r>
                      <a:r>
                        <a:rPr lang="en-GB" sz="1200" b="1" i="0" u="none" strike="noStrike" dirty="0">
                          <a:solidFill>
                            <a:srgbClr val="000000"/>
                          </a:solidFill>
                          <a:effectLst/>
                          <a:latin typeface="Arial" panose="020B0604020202020204" pitchFamily="34" charset="0"/>
                          <a:cs typeface="Arial" panose="020B0604020202020204" pitchFamily="34" charset="0"/>
                        </a:rPr>
                        <a:t>(MJ)</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Men </a:t>
                      </a:r>
                      <a:r>
                        <a:rPr lang="en-GB" sz="1200" b="1" i="0" u="none" strike="noStrike" dirty="0">
                          <a:solidFill>
                            <a:srgbClr val="000000"/>
                          </a:solidFill>
                          <a:effectLst/>
                          <a:latin typeface="Arial" panose="020B0604020202020204" pitchFamily="34" charset="0"/>
                          <a:cs typeface="Arial" panose="020B0604020202020204" pitchFamily="34" charset="0"/>
                        </a:rPr>
                        <a:t>(kcal)</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Women </a:t>
                      </a:r>
                      <a:r>
                        <a:rPr lang="en-GB" sz="1200" b="1" i="0" u="none" strike="noStrike" dirty="0">
                          <a:solidFill>
                            <a:srgbClr val="000000"/>
                          </a:solidFill>
                          <a:effectLst/>
                          <a:latin typeface="Arial" panose="020B0604020202020204" pitchFamily="34" charset="0"/>
                          <a:cs typeface="Arial" panose="020B0604020202020204" pitchFamily="34" charset="0"/>
                        </a:rPr>
                        <a:t>(MJ)</a:t>
                      </a:r>
                    </a:p>
                  </a:txBody>
                  <a:tcPr marL="9524" marR="9524" marT="9523" marB="0" anchor="b">
                    <a:lnL>
                      <a:noFill/>
                    </a:lnL>
                    <a:lnR>
                      <a:noFill/>
                    </a:lnR>
                    <a:lnT>
                      <a:noFill/>
                    </a:lnT>
                    <a:lnB>
                      <a:noFill/>
                    </a:lnB>
                    <a:solidFill>
                      <a:srgbClr val="F2DCDB"/>
                    </a:solidFill>
                  </a:tcPr>
                </a:tc>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Women </a:t>
                      </a:r>
                      <a:r>
                        <a:rPr lang="en-GB" sz="1200" b="1" i="0" u="none" strike="noStrike" dirty="0">
                          <a:solidFill>
                            <a:srgbClr val="000000"/>
                          </a:solidFill>
                          <a:effectLst/>
                          <a:latin typeface="Arial" panose="020B0604020202020204" pitchFamily="34" charset="0"/>
                          <a:cs typeface="Arial" panose="020B0604020202020204" pitchFamily="34" charset="0"/>
                        </a:rPr>
                        <a:t>(kcal)</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330802">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19-24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11.6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2772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25-34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11.5</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2749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35-44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11.0</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2629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45-54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55-64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2079</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65-74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2342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8.0</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1912</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75+</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2294</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1840</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052512" y="5157788"/>
            <a:ext cx="96916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dirty="0">
                <a:latin typeface="Arial" panose="020B0604020202020204" pitchFamily="34" charset="0"/>
                <a:cs typeface="Arial" panose="020B0604020202020204" pitchFamily="34" charset="0"/>
              </a:rPr>
              <a:t>Why do you think there is a difference in requirements for males and females?</a:t>
            </a:r>
          </a:p>
          <a:p>
            <a:pPr eaLnBrk="1" hangingPunct="1"/>
            <a:endParaRPr lang="en-GB" altLang="en-US" sz="2000" dirty="0">
              <a:latin typeface="Arial" panose="020B0604020202020204" pitchFamily="34" charset="0"/>
              <a:cs typeface="Arial" panose="020B0604020202020204" pitchFamily="34" charset="0"/>
            </a:endParaRPr>
          </a:p>
          <a:p>
            <a:pPr eaLnBrk="1" hangingPunct="1"/>
            <a:r>
              <a:rPr lang="en-GB" altLang="en-US" sz="2000" dirty="0">
                <a:latin typeface="Arial" panose="020B0604020202020204" pitchFamily="34" charset="0"/>
                <a:cs typeface="Arial" panose="020B0604020202020204" pitchFamily="34" charset="0"/>
              </a:rPr>
              <a:t>What effect would increasing activity levels have on the energy requirements?</a:t>
            </a:r>
          </a:p>
          <a:p>
            <a:pPr eaLnBrk="1" hangingPunct="1"/>
            <a:endParaRPr lang="en-GB" altLang="en-US" sz="2000" dirty="0">
              <a:latin typeface="Arial" panose="020B0604020202020204" pitchFamily="34" charset="0"/>
              <a:cs typeface="Arial" panose="020B0604020202020204" pitchFamily="34" charset="0"/>
            </a:endParaRPr>
          </a:p>
        </p:txBody>
      </p:sp>
      <p:pic>
        <p:nvPicPr>
          <p:cNvPr id="5123" name="Picture 3" descr="C:\Users\Jenny\AppData\Local\Microsoft\Windows\INetCache\IE\0RYEYTLC\6b8eb69e23403b3e2768df36e60798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588412"/>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7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a:xfrm>
            <a:off x="1169276" y="2475842"/>
            <a:ext cx="9720000" cy="3600000"/>
          </a:xfrm>
        </p:spPr>
        <p:txBody>
          <a:bodyPr/>
          <a:lstStyle/>
          <a:p>
            <a:pPr marL="0" indent="0">
              <a:spcBef>
                <a:spcPct val="0"/>
              </a:spcBef>
              <a:buNone/>
            </a:pPr>
            <a:r>
              <a:rPr lang="en-GB" altLang="en-US" sz="2000" dirty="0"/>
              <a:t>Energy intake is measured in joules (J) or kilojoules (kJ</a:t>
            </a:r>
            <a:r>
              <a:rPr lang="en-GB" altLang="en-US" sz="2000" dirty="0" smtClean="0"/>
              <a:t>), </a:t>
            </a:r>
            <a:r>
              <a:rPr lang="en-GB" altLang="en-US" sz="2000" dirty="0"/>
              <a:t>but many people </a:t>
            </a:r>
            <a:endParaRPr lang="en-GB" altLang="en-US" sz="2000" dirty="0" smtClean="0"/>
          </a:p>
          <a:p>
            <a:pPr marL="0" indent="0">
              <a:spcBef>
                <a:spcPct val="0"/>
              </a:spcBef>
              <a:buNone/>
            </a:pPr>
            <a:r>
              <a:rPr lang="en-GB" altLang="en-US" sz="2000" dirty="0" smtClean="0"/>
              <a:t>are </a:t>
            </a:r>
            <a:r>
              <a:rPr lang="en-GB" altLang="en-US" sz="2000" dirty="0"/>
              <a:t>more familiar with Calories (kcal). </a:t>
            </a:r>
          </a:p>
          <a:p>
            <a:pPr>
              <a:spcBef>
                <a:spcPct val="0"/>
              </a:spcBef>
            </a:pPr>
            <a:endParaRPr lang="en-GB" altLang="en-US" sz="2000" dirty="0"/>
          </a:p>
          <a:p>
            <a:pPr marL="0" indent="0">
              <a:spcBef>
                <a:spcPct val="0"/>
              </a:spcBef>
              <a:buNone/>
            </a:pPr>
            <a:r>
              <a:rPr lang="en-GB" altLang="en-US" sz="2000" dirty="0"/>
              <a:t>1 kilojoule (kJ) = 1,000 joules </a:t>
            </a:r>
          </a:p>
          <a:p>
            <a:pPr marL="0" indent="0">
              <a:spcBef>
                <a:spcPct val="0"/>
              </a:spcBef>
              <a:buNone/>
            </a:pPr>
            <a:endParaRPr lang="en-GB" altLang="en-US" sz="2000" dirty="0"/>
          </a:p>
          <a:p>
            <a:pPr marL="0" indent="0">
              <a:spcBef>
                <a:spcPct val="0"/>
              </a:spcBef>
              <a:buNone/>
            </a:pPr>
            <a:r>
              <a:rPr lang="en-GB" altLang="en-US" sz="2000" dirty="0"/>
              <a:t>1 </a:t>
            </a:r>
            <a:r>
              <a:rPr lang="en-GB" altLang="en-US" sz="2000" dirty="0" err="1"/>
              <a:t>megajoule</a:t>
            </a:r>
            <a:r>
              <a:rPr lang="en-GB" altLang="en-US" sz="2000" dirty="0"/>
              <a:t> (MJ) = 1,000,000 joules </a:t>
            </a:r>
          </a:p>
          <a:p>
            <a:pPr marL="0" indent="0">
              <a:spcBef>
                <a:spcPct val="0"/>
              </a:spcBef>
              <a:buNone/>
            </a:pPr>
            <a:endParaRPr lang="en-GB" altLang="en-US" sz="2000" dirty="0"/>
          </a:p>
          <a:p>
            <a:pPr marL="0" indent="0">
              <a:spcBef>
                <a:spcPct val="0"/>
              </a:spcBef>
              <a:buNone/>
            </a:pPr>
            <a:r>
              <a:rPr lang="en-GB" altLang="en-US" sz="2000" dirty="0"/>
              <a:t>1 kilocalorie (kcal) = 1,000 calories</a:t>
            </a:r>
          </a:p>
          <a:p>
            <a:pPr marL="0" indent="0">
              <a:spcBef>
                <a:spcPct val="0"/>
              </a:spcBef>
              <a:buNone/>
            </a:pPr>
            <a:endParaRPr lang="en-GB" altLang="en-US" sz="2000" dirty="0"/>
          </a:p>
          <a:p>
            <a:pPr marL="0" indent="0">
              <a:spcBef>
                <a:spcPct val="0"/>
              </a:spcBef>
              <a:buNone/>
            </a:pPr>
            <a:r>
              <a:rPr lang="en-GB" altLang="en-US" sz="2000" dirty="0"/>
              <a:t>To convert from one unit to another: </a:t>
            </a:r>
          </a:p>
          <a:p>
            <a:pPr marL="0" indent="0">
              <a:spcBef>
                <a:spcPct val="0"/>
              </a:spcBef>
              <a:buNone/>
            </a:pPr>
            <a:endParaRPr lang="en-GB" altLang="en-US" sz="2000" dirty="0"/>
          </a:p>
          <a:p>
            <a:pPr marL="0" indent="0">
              <a:spcBef>
                <a:spcPct val="0"/>
              </a:spcBef>
              <a:buNone/>
            </a:pPr>
            <a:r>
              <a:rPr lang="en-GB" altLang="en-US" sz="2000" b="1" dirty="0"/>
              <a:t>1 kcal = 4.184 kJ</a:t>
            </a:r>
            <a:endParaRPr lang="en-GB" altLang="en-US" sz="2000" dirty="0"/>
          </a:p>
          <a:p>
            <a:pPr marL="0" indent="0">
              <a:spcBef>
                <a:spcPct val="0"/>
              </a:spcBef>
              <a:buNone/>
            </a:pPr>
            <a:endParaRPr lang="en-GB" altLang="en-US" sz="2000" dirty="0"/>
          </a:p>
        </p:txBody>
      </p:sp>
      <p:sp>
        <p:nvSpPr>
          <p:cNvPr id="4" name="TextBox 3"/>
          <p:cNvSpPr txBox="1"/>
          <p:nvPr/>
        </p:nvSpPr>
        <p:spPr>
          <a:xfrm>
            <a:off x="7581834" y="4886012"/>
            <a:ext cx="4133325" cy="1323439"/>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Therefore, a </a:t>
            </a:r>
            <a:r>
              <a:rPr lang="en-GB" sz="2000" dirty="0" smtClean="0">
                <a:latin typeface="Arial" panose="020B0604020202020204" pitchFamily="34" charset="0"/>
                <a:cs typeface="Arial" panose="020B0604020202020204" pitchFamily="34" charset="0"/>
              </a:rPr>
              <a:t>2000-kcal </a:t>
            </a:r>
            <a:r>
              <a:rPr lang="en-GB" sz="2000" dirty="0">
                <a:latin typeface="Arial" panose="020B0604020202020204" pitchFamily="34" charset="0"/>
                <a:cs typeface="Arial" panose="020B0604020202020204" pitchFamily="34" charset="0"/>
              </a:rPr>
              <a:t>diet provides </a:t>
            </a:r>
            <a:r>
              <a:rPr lang="en-GB" sz="2000" dirty="0" smtClean="0">
                <a:latin typeface="Arial" panose="020B0604020202020204" pitchFamily="34" charset="0"/>
                <a:cs typeface="Arial" panose="020B0604020202020204" pitchFamily="34" charset="0"/>
              </a:rPr>
              <a:t>8.368 </a:t>
            </a:r>
            <a:r>
              <a:rPr lang="en-GB" sz="2000" dirty="0">
                <a:latin typeface="Arial" panose="020B0604020202020204" pitchFamily="34" charset="0"/>
                <a:cs typeface="Arial" panose="020B0604020202020204" pitchFamily="34" charset="0"/>
              </a:rPr>
              <a:t>MJ or </a:t>
            </a:r>
            <a:r>
              <a:rPr lang="en-GB" sz="2000" dirty="0" smtClean="0">
                <a:latin typeface="Arial" panose="020B0604020202020204" pitchFamily="34" charset="0"/>
                <a:cs typeface="Arial" panose="020B0604020202020204" pitchFamily="34" charset="0"/>
              </a:rPr>
              <a:t>8368 </a:t>
            </a:r>
            <a:r>
              <a:rPr lang="en-GB" sz="2000" dirty="0">
                <a:latin typeface="Arial" panose="020B0604020202020204" pitchFamily="34" charset="0"/>
                <a:cs typeface="Arial" panose="020B0604020202020204" pitchFamily="34" charset="0"/>
              </a:rPr>
              <a:t>kJ</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MJ = 239 </a:t>
            </a:r>
            <a:r>
              <a:rPr lang="en-GB" sz="2000" dirty="0" smtClean="0">
                <a:latin typeface="Arial" panose="020B0604020202020204" pitchFamily="34" charset="0"/>
                <a:cs typeface="Arial" panose="020B0604020202020204" pitchFamily="34" charset="0"/>
              </a:rPr>
              <a:t>kcal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454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much energy do we need? </a:t>
            </a:r>
            <a:endParaRPr lang="en-GB" dirty="0"/>
          </a:p>
        </p:txBody>
      </p:sp>
      <p:sp>
        <p:nvSpPr>
          <p:cNvPr id="3" name="Subtitle 2"/>
          <p:cNvSpPr>
            <a:spLocks noGrp="1"/>
          </p:cNvSpPr>
          <p:nvPr>
            <p:ph type="subTitle" idx="1"/>
          </p:nvPr>
        </p:nvSpPr>
        <p:spPr>
          <a:xfrm>
            <a:off x="1169276" y="2571092"/>
            <a:ext cx="6698374" cy="3600000"/>
          </a:xfrm>
        </p:spPr>
        <p:txBody>
          <a:bodyPr/>
          <a:lstStyle/>
          <a:p>
            <a:pPr marL="0" indent="0">
              <a:spcBef>
                <a:spcPct val="0"/>
              </a:spcBef>
              <a:buNone/>
            </a:pPr>
            <a:r>
              <a:rPr lang="en-GB" altLang="en-US" sz="2000" dirty="0"/>
              <a:t>Energy requirements vary from person to person, depending on the Basal Metabolic Rate (BMR) and Physical Activity Level (PAL). </a:t>
            </a:r>
          </a:p>
          <a:p>
            <a:pPr marL="0" indent="0">
              <a:spcBef>
                <a:spcPct val="0"/>
              </a:spcBef>
              <a:buNone/>
            </a:pPr>
            <a:endParaRPr lang="en-GB" altLang="en-US" sz="2000" dirty="0"/>
          </a:p>
          <a:p>
            <a:pPr marL="0" indent="0">
              <a:spcBef>
                <a:spcPct val="0"/>
              </a:spcBef>
              <a:buNone/>
            </a:pPr>
            <a:endParaRPr lang="en-GB" altLang="en-US" sz="2800" b="1" dirty="0" smtClean="0"/>
          </a:p>
          <a:p>
            <a:pPr marL="0" indent="0">
              <a:spcBef>
                <a:spcPct val="0"/>
              </a:spcBef>
              <a:buNone/>
            </a:pPr>
            <a:r>
              <a:rPr lang="en-GB" altLang="en-US" sz="2800" b="1" dirty="0" smtClean="0"/>
              <a:t>Total </a:t>
            </a:r>
            <a:r>
              <a:rPr lang="en-GB" altLang="en-US" sz="2800" b="1" dirty="0"/>
              <a:t>energy </a:t>
            </a:r>
            <a:r>
              <a:rPr lang="en-GB" altLang="en-US" sz="2800" b="1" dirty="0" smtClean="0"/>
              <a:t>expenditure (TEE) </a:t>
            </a:r>
            <a:r>
              <a:rPr lang="en-GB" altLang="en-US" sz="2800" b="1" dirty="0"/>
              <a:t>=</a:t>
            </a:r>
          </a:p>
          <a:p>
            <a:pPr marL="0" indent="0">
              <a:spcBef>
                <a:spcPct val="0"/>
              </a:spcBef>
              <a:buNone/>
            </a:pPr>
            <a:endParaRPr lang="en-GB" altLang="en-US" sz="2800" b="1" dirty="0"/>
          </a:p>
          <a:p>
            <a:pPr marL="0" indent="0">
              <a:spcBef>
                <a:spcPct val="0"/>
              </a:spcBef>
              <a:buNone/>
            </a:pPr>
            <a:r>
              <a:rPr lang="en-GB" altLang="en-US" sz="2800" b="1" dirty="0"/>
              <a:t>BMR x PAL</a:t>
            </a:r>
          </a:p>
          <a:p>
            <a:pPr marL="0" indent="0">
              <a:buNone/>
            </a:pPr>
            <a:endParaRPr lang="en-GB" sz="2000" dirty="0"/>
          </a:p>
        </p:txBody>
      </p:sp>
      <p:pic>
        <p:nvPicPr>
          <p:cNvPr id="5" name="Picture 4" descr="C:\Users\Jenny\Downloads\shutterstock_314219576.jpg"/>
          <p:cNvPicPr/>
          <p:nvPr/>
        </p:nvPicPr>
        <p:blipFill>
          <a:blip r:embed="rId2">
            <a:extLst>
              <a:ext uri="{28A0092B-C50C-407E-A947-70E740481C1C}">
                <a14:useLocalDpi xmlns:a14="http://schemas.microsoft.com/office/drawing/2010/main" val="0"/>
              </a:ext>
            </a:extLst>
          </a:blip>
          <a:srcRect/>
          <a:stretch>
            <a:fillRect/>
          </a:stretch>
        </p:blipFill>
        <p:spPr bwMode="auto">
          <a:xfrm>
            <a:off x="7550367" y="3492060"/>
            <a:ext cx="4336831" cy="2868217"/>
          </a:xfrm>
          <a:prstGeom prst="rect">
            <a:avLst/>
          </a:prstGeom>
          <a:noFill/>
          <a:ln>
            <a:noFill/>
          </a:ln>
        </p:spPr>
      </p:pic>
    </p:spTree>
    <p:extLst>
      <p:ext uri="{BB962C8B-B14F-4D97-AF65-F5344CB8AC3E}">
        <p14:creationId xmlns:p14="http://schemas.microsoft.com/office/powerpoint/2010/main" val="333924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basal metabolic rate?</a:t>
            </a:r>
            <a:endParaRPr lang="en-GB" dirty="0"/>
          </a:p>
        </p:txBody>
      </p:sp>
      <p:sp>
        <p:nvSpPr>
          <p:cNvPr id="3" name="Subtitle 2"/>
          <p:cNvSpPr>
            <a:spLocks noGrp="1"/>
          </p:cNvSpPr>
          <p:nvPr>
            <p:ph type="subTitle" idx="1"/>
          </p:nvPr>
        </p:nvSpPr>
        <p:spPr>
          <a:xfrm>
            <a:off x="1169276" y="2571092"/>
            <a:ext cx="7193674" cy="3600000"/>
          </a:xfrm>
        </p:spPr>
        <p:txBody>
          <a:bodyPr/>
          <a:lstStyle/>
          <a:p>
            <a:pPr marL="0" indent="0">
              <a:spcBef>
                <a:spcPct val="0"/>
              </a:spcBef>
              <a:buNone/>
            </a:pPr>
            <a:r>
              <a:rPr lang="en-GB" altLang="en-US" sz="2000" dirty="0"/>
              <a:t>Basal metabolic rate (BMR) is the rate at which a person uses energy to maintain the basic functions of the </a:t>
            </a:r>
            <a:r>
              <a:rPr lang="en-GB" altLang="en-US" sz="2000" dirty="0" smtClean="0"/>
              <a:t>body when </a:t>
            </a:r>
            <a:r>
              <a:rPr lang="en-GB" altLang="en-US" sz="2000" dirty="0"/>
              <a:t>it is at complete rest, such as:</a:t>
            </a:r>
          </a:p>
          <a:p>
            <a:pPr>
              <a:spcBef>
                <a:spcPct val="0"/>
              </a:spcBef>
            </a:pPr>
            <a:endParaRPr lang="en-GB" altLang="en-US" sz="2000" dirty="0"/>
          </a:p>
          <a:p>
            <a:pPr>
              <a:spcBef>
                <a:spcPct val="0"/>
              </a:spcBef>
            </a:pPr>
            <a:r>
              <a:rPr lang="en-GB" altLang="en-US" sz="2000" dirty="0"/>
              <a:t> breathing; </a:t>
            </a:r>
          </a:p>
          <a:p>
            <a:pPr>
              <a:spcBef>
                <a:spcPct val="0"/>
              </a:spcBef>
            </a:pPr>
            <a:endParaRPr lang="en-GB" altLang="en-US" sz="2000" dirty="0"/>
          </a:p>
          <a:p>
            <a:pPr>
              <a:spcBef>
                <a:spcPct val="0"/>
              </a:spcBef>
            </a:pPr>
            <a:r>
              <a:rPr lang="en-GB" altLang="en-US" sz="2000" dirty="0"/>
              <a:t> keeping warm;</a:t>
            </a:r>
          </a:p>
          <a:p>
            <a:pPr>
              <a:spcBef>
                <a:spcPct val="0"/>
              </a:spcBef>
            </a:pPr>
            <a:endParaRPr lang="en-GB" altLang="en-US" sz="2000" dirty="0"/>
          </a:p>
          <a:p>
            <a:pPr>
              <a:spcBef>
                <a:spcPct val="0"/>
              </a:spcBef>
            </a:pPr>
            <a:r>
              <a:rPr lang="en-GB" altLang="en-US" sz="2000" dirty="0"/>
              <a:t> keeping the heart beating</a:t>
            </a:r>
            <a:endParaRPr lang="en-GB" sz="2000" dirty="0"/>
          </a:p>
        </p:txBody>
      </p:sp>
      <p:pic>
        <p:nvPicPr>
          <p:cNvPr id="8195" name="Picture 3" descr="C:\Users\Jenny\AppData\Local\Microsoft\Windows\INetCache\IE\6T7W4HTR\pers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463" y="2571092"/>
            <a:ext cx="2319593" cy="341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9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Did you know?</a:t>
            </a:r>
            <a:endParaRPr lang="en-GB" dirty="0"/>
          </a:p>
        </p:txBody>
      </p:sp>
      <p:sp>
        <p:nvSpPr>
          <p:cNvPr id="3" name="Subtitle 2"/>
          <p:cNvSpPr>
            <a:spLocks noGrp="1"/>
          </p:cNvSpPr>
          <p:nvPr>
            <p:ph type="subTitle" idx="1"/>
          </p:nvPr>
        </p:nvSpPr>
        <p:spPr/>
        <p:txBody>
          <a:bodyPr/>
          <a:lstStyle/>
          <a:p>
            <a:pPr marL="0" indent="0" algn="just">
              <a:spcBef>
                <a:spcPct val="0"/>
              </a:spcBef>
              <a:buNone/>
            </a:pPr>
            <a:r>
              <a:rPr lang="en-GB" altLang="en-US" sz="2000" dirty="0"/>
              <a:t>An average adult will use around 1.1kcal each minute just to maintain basic functions.</a:t>
            </a:r>
          </a:p>
          <a:p>
            <a:pPr marL="0" indent="0" algn="just">
              <a:spcBef>
                <a:spcPct val="0"/>
              </a:spcBef>
              <a:buNone/>
            </a:pPr>
            <a:endParaRPr lang="en-GB" altLang="en-US" sz="2000" b="1" dirty="0"/>
          </a:p>
          <a:p>
            <a:pPr marL="0" indent="0" algn="just">
              <a:spcBef>
                <a:spcPct val="0"/>
              </a:spcBef>
              <a:buNone/>
            </a:pPr>
            <a:r>
              <a:rPr lang="en-GB" altLang="en-US" sz="2000" dirty="0"/>
              <a:t>BMR differs from person to person across the population.</a:t>
            </a:r>
          </a:p>
          <a:p>
            <a:pPr marL="0" indent="0" algn="just">
              <a:spcBef>
                <a:spcPct val="0"/>
              </a:spcBef>
              <a:buNone/>
            </a:pPr>
            <a:endParaRPr lang="en-GB" altLang="en-US" sz="2000" b="1" dirty="0"/>
          </a:p>
          <a:p>
            <a:pPr marL="0" indent="0" algn="just">
              <a:spcBef>
                <a:spcPct val="0"/>
              </a:spcBef>
              <a:buNone/>
            </a:pPr>
            <a:r>
              <a:rPr lang="en-GB" altLang="en-US" sz="2000" dirty="0"/>
              <a:t>Infants and young children tend to have a proportionately high BMR for their size due to their rapid growth and development.</a:t>
            </a:r>
          </a:p>
          <a:p>
            <a:pPr marL="0" indent="0" algn="just">
              <a:spcBef>
                <a:spcPct val="0"/>
              </a:spcBef>
              <a:buNone/>
            </a:pPr>
            <a:endParaRPr lang="en-GB" altLang="en-US" sz="2000" b="1" dirty="0"/>
          </a:p>
          <a:p>
            <a:pPr marL="0" indent="0" algn="just">
              <a:spcBef>
                <a:spcPct val="0"/>
              </a:spcBef>
              <a:buNone/>
            </a:pPr>
            <a:r>
              <a:rPr lang="en-GB" altLang="en-US" sz="2000" dirty="0"/>
              <a:t>Men usually have a higher BMR than women as they tend to have more muscle.</a:t>
            </a:r>
          </a:p>
          <a:p>
            <a:pPr marL="0" indent="0" algn="just">
              <a:spcBef>
                <a:spcPct val="0"/>
              </a:spcBef>
              <a:buNone/>
            </a:pPr>
            <a:endParaRPr lang="en-GB" altLang="en-US" sz="2000" b="1" dirty="0"/>
          </a:p>
          <a:p>
            <a:pPr marL="0" indent="0" algn="just">
              <a:spcBef>
                <a:spcPct val="0"/>
              </a:spcBef>
              <a:buNone/>
            </a:pPr>
            <a:r>
              <a:rPr lang="en-GB" altLang="en-US" sz="2000" dirty="0"/>
              <a:t>Older adults usually have a lower BMR than younger people since their muscle mass tends to decrease with age.</a:t>
            </a:r>
            <a:endParaRPr lang="en-US" altLang="en-US" sz="2000" b="1" dirty="0"/>
          </a:p>
          <a:p>
            <a:pPr marL="0" indent="0" algn="just">
              <a:buNone/>
            </a:pPr>
            <a:endParaRPr lang="en-GB" sz="2000" dirty="0"/>
          </a:p>
        </p:txBody>
      </p:sp>
    </p:spTree>
    <p:extLst>
      <p:ext uri="{BB962C8B-B14F-4D97-AF65-F5344CB8AC3E}">
        <p14:creationId xmlns:p14="http://schemas.microsoft.com/office/powerpoint/2010/main" val="805429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Physical activity</a:t>
            </a:r>
            <a:endParaRPr lang="en-GB" dirty="0"/>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pPr>
            <a:r>
              <a:rPr lang="en-GB" altLang="en-US" sz="2000" dirty="0"/>
              <a:t>In addition to their BMR, people also use energy for movement of all types, expressed as Physical Activity Level (PAL).</a:t>
            </a:r>
          </a:p>
          <a:p>
            <a:pPr marL="0" indent="0" algn="just">
              <a:spcBef>
                <a:spcPct val="0"/>
              </a:spcBef>
              <a:buNone/>
            </a:pPr>
            <a:endParaRPr lang="en-GB" altLang="en-US" sz="2000" b="1" dirty="0"/>
          </a:p>
          <a:p>
            <a:pPr marL="0" indent="0" algn="just">
              <a:spcBef>
                <a:spcPct val="0"/>
              </a:spcBef>
              <a:buNone/>
            </a:pPr>
            <a:r>
              <a:rPr lang="en-GB" altLang="en-US" sz="2000" dirty="0"/>
              <a:t>The amount of energy a person uses to perform daily tasks varies.</a:t>
            </a:r>
            <a:endParaRPr lang="en-US" altLang="en-US" sz="2000" dirty="0"/>
          </a:p>
          <a:p>
            <a:pPr marL="0" indent="0" algn="just">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1324" y="2571092"/>
            <a:ext cx="3594709" cy="2920702"/>
          </a:xfrm>
          <a:prstGeom prst="rect">
            <a:avLst/>
          </a:prstGeom>
          <a:ln>
            <a:noFill/>
          </a:ln>
          <a:effectLst/>
        </p:spPr>
      </p:pic>
    </p:spTree>
    <p:extLst>
      <p:ext uri="{BB962C8B-B14F-4D97-AF65-F5344CB8AC3E}">
        <p14:creationId xmlns:p14="http://schemas.microsoft.com/office/powerpoint/2010/main" val="388450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a:t>
            </a:r>
            <a:r>
              <a:rPr lang="en-GB" dirty="0" smtClean="0"/>
              <a:t>ctivity </a:t>
            </a:r>
            <a:r>
              <a:rPr lang="en-GB" dirty="0"/>
              <a:t>L</a:t>
            </a:r>
            <a:r>
              <a:rPr lang="en-GB" dirty="0" smtClean="0"/>
              <a:t>evel</a:t>
            </a:r>
            <a:endParaRPr lang="en-GB" dirty="0"/>
          </a:p>
        </p:txBody>
      </p:sp>
      <p:sp>
        <p:nvSpPr>
          <p:cNvPr id="3" name="Subtitle 2"/>
          <p:cNvSpPr>
            <a:spLocks noGrp="1"/>
          </p:cNvSpPr>
          <p:nvPr>
            <p:ph type="subTitle" idx="1"/>
          </p:nvPr>
        </p:nvSpPr>
        <p:spPr>
          <a:xfrm>
            <a:off x="1169276" y="2571092"/>
            <a:ext cx="7060324" cy="3600000"/>
          </a:xfrm>
        </p:spPr>
        <p:txBody>
          <a:bodyPr/>
          <a:lstStyle/>
          <a:p>
            <a:pPr marL="0" indent="0">
              <a:spcBef>
                <a:spcPct val="0"/>
              </a:spcBef>
              <a:buNone/>
            </a:pPr>
            <a:r>
              <a:rPr lang="en-GB" altLang="en-US" sz="2000" dirty="0"/>
              <a:t>A PAL of 1.4 is associated with a low level of physical activity at work or during leisure time. </a:t>
            </a:r>
          </a:p>
          <a:p>
            <a:pPr marL="0" indent="0">
              <a:spcBef>
                <a:spcPct val="0"/>
              </a:spcBef>
              <a:buNone/>
            </a:pPr>
            <a:endParaRPr lang="en-GB" altLang="en-US" sz="2000" dirty="0"/>
          </a:p>
          <a:p>
            <a:pPr marL="0" indent="0">
              <a:spcBef>
                <a:spcPct val="0"/>
              </a:spcBef>
              <a:buNone/>
            </a:pPr>
            <a:r>
              <a:rPr lang="en-GB" altLang="en-US" sz="2000" dirty="0"/>
              <a:t>This applies to a large proportion of the UK population.</a:t>
            </a:r>
          </a:p>
          <a:p>
            <a:pPr marL="0" indent="0">
              <a:spcBef>
                <a:spcPct val="0"/>
              </a:spcBef>
              <a:buNone/>
            </a:pPr>
            <a:endParaRPr lang="en-GB" altLang="en-US" sz="2000" dirty="0"/>
          </a:p>
          <a:p>
            <a:pPr marL="0" indent="0">
              <a:spcBef>
                <a:spcPct val="0"/>
              </a:spcBef>
              <a:buNone/>
            </a:pPr>
            <a:r>
              <a:rPr lang="en-GB" altLang="en-US" sz="2000" dirty="0"/>
              <a:t>A PAL of 1.6 for women or 1.7 for men represents moderate intensity activity.</a:t>
            </a:r>
          </a:p>
          <a:p>
            <a:pPr marL="0" indent="0">
              <a:spcBef>
                <a:spcPct val="0"/>
              </a:spcBef>
              <a:buNone/>
            </a:pPr>
            <a:endParaRPr lang="en-GB" altLang="en-US" sz="2000" dirty="0"/>
          </a:p>
          <a:p>
            <a:pPr marL="0" indent="0">
              <a:spcBef>
                <a:spcPct val="0"/>
              </a:spcBef>
              <a:buNone/>
            </a:pPr>
            <a:r>
              <a:rPr lang="en-GB" altLang="en-US" sz="2000" dirty="0"/>
              <a:t>Values of 1.8 for women or 1.9 for men represent high levels of physical activity.</a:t>
            </a:r>
          </a:p>
          <a:p>
            <a:pPr marL="0" indent="0">
              <a:buNone/>
            </a:pPr>
            <a:endParaRPr lang="en-GB"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63"/>
          <a:stretch/>
        </p:blipFill>
        <p:spPr>
          <a:xfrm>
            <a:off x="8691402" y="2571092"/>
            <a:ext cx="3065355" cy="3586878"/>
          </a:xfrm>
          <a:prstGeom prst="rect">
            <a:avLst/>
          </a:prstGeom>
          <a:ln>
            <a:noFill/>
          </a:ln>
          <a:effectLst/>
        </p:spPr>
      </p:pic>
    </p:spTree>
    <p:extLst>
      <p:ext uri="{BB962C8B-B14F-4D97-AF65-F5344CB8AC3E}">
        <p14:creationId xmlns:p14="http://schemas.microsoft.com/office/powerpoint/2010/main" val="2170669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p>
        </p:txBody>
      </p:sp>
      <p:sp>
        <p:nvSpPr>
          <p:cNvPr id="3" name="Subtitle 2"/>
          <p:cNvSpPr>
            <a:spLocks noGrp="1"/>
          </p:cNvSpPr>
          <p:nvPr>
            <p:ph type="subTitle" idx="1"/>
          </p:nvPr>
        </p:nvSpPr>
        <p:spPr>
          <a:xfrm>
            <a:off x="1169276" y="2571092"/>
            <a:ext cx="9720000" cy="1638958"/>
          </a:xfrm>
        </p:spPr>
        <p:txBody>
          <a:bodyPr/>
          <a:lstStyle/>
          <a:p>
            <a:pPr marL="0" indent="0" algn="just">
              <a:spcBef>
                <a:spcPct val="0"/>
              </a:spcBef>
              <a:buNone/>
            </a:pPr>
            <a:r>
              <a:rPr lang="en-GB" altLang="en-US" sz="2000" dirty="0" smtClean="0"/>
              <a:t>Physical </a:t>
            </a:r>
            <a:r>
              <a:rPr lang="en-GB" altLang="en-US" sz="2000" dirty="0"/>
              <a:t>activity should be an important part of our daily energy expenditure. </a:t>
            </a:r>
          </a:p>
          <a:p>
            <a:pPr algn="just">
              <a:spcBef>
                <a:spcPct val="0"/>
              </a:spcBef>
            </a:pPr>
            <a:endParaRPr lang="en-GB" altLang="en-US" sz="2000" dirty="0"/>
          </a:p>
          <a:p>
            <a:pPr marL="0" indent="0" algn="just">
              <a:spcBef>
                <a:spcPct val="0"/>
              </a:spcBef>
              <a:buNone/>
            </a:pPr>
            <a:r>
              <a:rPr lang="en-GB" altLang="en-US" sz="2000" dirty="0"/>
              <a:t>Many different types of activity contribute to our total physical activity, all of which form part of everyday life.</a:t>
            </a:r>
          </a:p>
          <a:p>
            <a:pPr algn="just">
              <a:spcBef>
                <a:spcPct val="0"/>
              </a:spcBef>
            </a:pPr>
            <a:endParaRPr lang="en-GB" altLang="en-US" sz="2000" dirty="0"/>
          </a:p>
          <a:p>
            <a:pPr marL="0" indent="0" algn="just">
              <a:spcBef>
                <a:spcPct val="0"/>
              </a:spcBef>
              <a:buNone/>
            </a:pPr>
            <a:r>
              <a:rPr lang="en-GB" altLang="en-US" sz="2000" b="1" dirty="0"/>
              <a:t>What do you think physical activity includes</a:t>
            </a:r>
            <a:r>
              <a:rPr lang="en-GB" altLang="en-US" sz="2000" b="1" dirty="0" smtClean="0"/>
              <a:t>?</a:t>
            </a:r>
            <a:endParaRPr lang="en-GB" altLang="en-US" sz="2000" dirty="0"/>
          </a:p>
          <a:p>
            <a:pPr marL="0" indent="0" algn="just">
              <a:buNone/>
            </a:pPr>
            <a:endParaRPr lang="en-GB" sz="2000" dirty="0"/>
          </a:p>
        </p:txBody>
      </p:sp>
      <p:sp>
        <p:nvSpPr>
          <p:cNvPr id="4" name="Rectangle 3"/>
          <p:cNvSpPr/>
          <p:nvPr/>
        </p:nvSpPr>
        <p:spPr>
          <a:xfrm>
            <a:off x="1112124" y="4249876"/>
            <a:ext cx="6096000" cy="1938992"/>
          </a:xfrm>
          <a:prstGeom prst="rect">
            <a:avLst/>
          </a:prstGeom>
        </p:spPr>
        <p:txBody>
          <a:bodyPr>
            <a:spAutoFit/>
          </a:bodyPr>
          <a:lstStyle/>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Activity at work, e.g. use the stairs not the lift.</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Household chores, e.g. vacuuming.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Looking after others.</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Leisure-time activities, e.g. gardening.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Transport (walking or cycling to school or work).</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Sport.</a:t>
            </a:r>
          </a:p>
        </p:txBody>
      </p:sp>
      <p:pic>
        <p:nvPicPr>
          <p:cNvPr id="9218" name="Picture 2" descr="C:\Users\Jenny\AppData\Local\Microsoft\Windows\INetCache\IE\W52D0TNO\Benefits_of_Running_with_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256" y="3758795"/>
            <a:ext cx="4007440" cy="267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t>
            </a:r>
            <a:r>
              <a:rPr lang="en-GB" dirty="0" smtClean="0"/>
              <a:t>activity guidelines</a:t>
            </a:r>
            <a:endParaRPr lang="en-GB" dirty="0"/>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pPr>
            <a:r>
              <a:rPr lang="en-GB" altLang="en-US" sz="2000" dirty="0">
                <a:latin typeface="Arial" panose="020B0604020202020204" pitchFamily="34" charset="0"/>
                <a:cs typeface="Arial" panose="020B0604020202020204" pitchFamily="34" charset="0"/>
              </a:rPr>
              <a:t>Children and young people are recommended to do </a:t>
            </a:r>
            <a:r>
              <a:rPr lang="en-GB" altLang="en-US" sz="2000" b="1" dirty="0">
                <a:latin typeface="Arial" panose="020B0604020202020204" pitchFamily="34" charset="0"/>
                <a:cs typeface="Arial" panose="020B0604020202020204" pitchFamily="34" charset="0"/>
              </a:rPr>
              <a:t>at least 60 minutes</a:t>
            </a:r>
            <a:r>
              <a:rPr lang="en-GB" altLang="en-US" sz="2000" dirty="0">
                <a:latin typeface="Arial" panose="020B0604020202020204" pitchFamily="34" charset="0"/>
                <a:cs typeface="Arial" panose="020B0604020202020204" pitchFamily="34" charset="0"/>
              </a:rPr>
              <a:t> of moderate intensity exercise </a:t>
            </a:r>
            <a:r>
              <a:rPr lang="en-GB" altLang="en-US" sz="2000" b="1" dirty="0">
                <a:latin typeface="Arial" panose="020B0604020202020204" pitchFamily="34" charset="0"/>
                <a:cs typeface="Arial" panose="020B0604020202020204" pitchFamily="34" charset="0"/>
              </a:rPr>
              <a:t>every day</a:t>
            </a:r>
            <a:r>
              <a:rPr lang="en-GB" altLang="en-US" sz="2000" dirty="0">
                <a:latin typeface="Arial" panose="020B0604020202020204" pitchFamily="34" charset="0"/>
                <a:cs typeface="Arial" panose="020B0604020202020204" pitchFamily="34" charset="0"/>
              </a:rPr>
              <a:t>. </a:t>
            </a:r>
          </a:p>
          <a:p>
            <a:pPr algn="just">
              <a:spcBef>
                <a:spcPct val="0"/>
              </a:spcBef>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a:latin typeface="Arial" panose="020B0604020202020204" pitchFamily="34" charset="0"/>
                <a:cs typeface="Arial" panose="020B0604020202020204" pitchFamily="34" charset="0"/>
              </a:rPr>
              <a:t>Adults are recommended </a:t>
            </a:r>
            <a:r>
              <a:rPr lang="en-GB" altLang="en-US" sz="2000" b="1" dirty="0">
                <a:latin typeface="Arial" panose="020B0604020202020204" pitchFamily="34" charset="0"/>
                <a:cs typeface="Arial" panose="020B0604020202020204" pitchFamily="34" charset="0"/>
              </a:rPr>
              <a:t>to do at least 150 minutes of moderate aerobic activity every week </a:t>
            </a:r>
            <a:r>
              <a:rPr lang="en-GB" altLang="en-US" sz="2000" dirty="0">
                <a:latin typeface="Arial" panose="020B0604020202020204" pitchFamily="34" charset="0"/>
                <a:cs typeface="Arial" panose="020B0604020202020204" pitchFamily="34" charset="0"/>
              </a:rPr>
              <a:t>or </a:t>
            </a:r>
            <a:r>
              <a:rPr lang="en-GB" altLang="en-US" sz="2000" b="1" dirty="0">
                <a:latin typeface="Arial" panose="020B0604020202020204" pitchFamily="34" charset="0"/>
                <a:cs typeface="Arial" panose="020B0604020202020204" pitchFamily="34" charset="0"/>
              </a:rPr>
              <a:t>75 minutes of vigorous aerobic activity</a:t>
            </a:r>
            <a:r>
              <a:rPr lang="en-GB" altLang="en-US" sz="2000" dirty="0">
                <a:latin typeface="Arial" panose="020B0604020202020204" pitchFamily="34" charset="0"/>
                <a:cs typeface="Arial" panose="020B0604020202020204" pitchFamily="34" charset="0"/>
              </a:rPr>
              <a:t>. </a:t>
            </a:r>
            <a:endParaRPr lang="en-GB" altLang="en-US" sz="2000" dirty="0" smtClean="0">
              <a:latin typeface="Arial" panose="020B0604020202020204" pitchFamily="34" charset="0"/>
              <a:cs typeface="Arial" panose="020B0604020202020204" pitchFamily="34" charset="0"/>
            </a:endParaRP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smtClean="0">
                <a:latin typeface="Arial" panose="020B0604020202020204" pitchFamily="34" charset="0"/>
                <a:cs typeface="Arial" panose="020B0604020202020204" pitchFamily="34" charset="0"/>
              </a:rPr>
              <a:t>They </a:t>
            </a:r>
            <a:r>
              <a:rPr lang="en-GB" altLang="en-US" sz="2000" dirty="0">
                <a:latin typeface="Arial" panose="020B0604020202020204" pitchFamily="34" charset="0"/>
                <a:cs typeface="Arial" panose="020B0604020202020204" pitchFamily="34" charset="0"/>
              </a:rPr>
              <a:t>are also recommended to do </a:t>
            </a:r>
            <a:r>
              <a:rPr lang="en-GB" altLang="en-US" sz="2000" b="1" dirty="0">
                <a:latin typeface="Arial" panose="020B0604020202020204" pitchFamily="34" charset="0"/>
                <a:cs typeface="Arial" panose="020B0604020202020204" pitchFamily="34" charset="0"/>
              </a:rPr>
              <a:t>strength exercises on two or more days a week</a:t>
            </a:r>
            <a:r>
              <a:rPr lang="en-GB" altLang="en-US" sz="2000" dirty="0">
                <a:latin typeface="Arial" panose="020B0604020202020204" pitchFamily="34" charset="0"/>
                <a:cs typeface="Arial" panose="020B0604020202020204" pitchFamily="34" charset="0"/>
              </a:rPr>
              <a:t> that work all the major muscles</a:t>
            </a:r>
            <a:r>
              <a:rPr lang="en-GB" altLang="en-US" sz="2000" dirty="0" smtClean="0">
                <a:latin typeface="Arial" panose="020B0604020202020204" pitchFamily="34" charset="0"/>
                <a:cs typeface="Arial" panose="020B0604020202020204" pitchFamily="34" charset="0"/>
              </a:rPr>
              <a:t>.</a:t>
            </a: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a:t>The activity does not have to be taken all at once – 3 brisk walks of 10 minutes each would be just as good as a 30 minute brisk walk.</a:t>
            </a: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buNone/>
            </a:pPr>
            <a:endParaRPr lang="en-GB" sz="2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14673"/>
          <a:stretch/>
        </p:blipFill>
        <p:spPr>
          <a:xfrm>
            <a:off x="8166924" y="3375133"/>
            <a:ext cx="3846910" cy="3002973"/>
          </a:xfrm>
          <a:prstGeom prst="rect">
            <a:avLst/>
          </a:prstGeom>
        </p:spPr>
      </p:pic>
    </p:spTree>
    <p:extLst>
      <p:ext uri="{BB962C8B-B14F-4D97-AF65-F5344CB8AC3E}">
        <p14:creationId xmlns:p14="http://schemas.microsoft.com/office/powerpoint/2010/main" val="4294531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a:t>
            </a:r>
            <a:endParaRPr lang="en-US" dirty="0"/>
          </a:p>
        </p:txBody>
      </p:sp>
      <p:sp>
        <p:nvSpPr>
          <p:cNvPr id="3" name="Subtitle 2"/>
          <p:cNvSpPr>
            <a:spLocks noGrp="1"/>
          </p:cNvSpPr>
          <p:nvPr>
            <p:ph type="subTitle" idx="1"/>
          </p:nvPr>
        </p:nvSpPr>
        <p:spPr/>
        <p:txBody>
          <a:bodyPr/>
          <a:lstStyle/>
          <a:p>
            <a:pPr marL="0" indent="0">
              <a:spcBef>
                <a:spcPct val="0"/>
              </a:spcBef>
              <a:buNone/>
            </a:pPr>
            <a:r>
              <a:rPr lang="en-GB" altLang="en-US" sz="2000" dirty="0"/>
              <a:t>Energy is the power to do work. It is measured in kilojoules (kJ) and kilocalories (kcals). We all need energy to grow, stay alive, keep warm and be active. Energy </a:t>
            </a:r>
            <a:r>
              <a:rPr lang="en-GB" altLang="en-US" sz="2000" dirty="0"/>
              <a:t>is essential for life, and is required to fuel many different body processes, growth and activities.  </a:t>
            </a:r>
          </a:p>
          <a:p>
            <a:pPr>
              <a:spcBef>
                <a:spcPct val="0"/>
              </a:spcBef>
            </a:pPr>
            <a:endParaRPr lang="en-GB" altLang="en-US" sz="2000" dirty="0"/>
          </a:p>
          <a:p>
            <a:pPr marL="0" indent="0">
              <a:spcBef>
                <a:spcPct val="0"/>
              </a:spcBef>
              <a:buNone/>
            </a:pPr>
            <a:r>
              <a:rPr lang="en-GB" altLang="en-US" sz="2000" dirty="0"/>
              <a:t>These include:</a:t>
            </a:r>
          </a:p>
          <a:p>
            <a:pPr>
              <a:spcBef>
                <a:spcPct val="0"/>
              </a:spcBef>
            </a:pPr>
            <a:endParaRPr lang="en-GB" altLang="en-US" sz="2000" dirty="0"/>
          </a:p>
          <a:p>
            <a:pPr>
              <a:spcBef>
                <a:spcPct val="0"/>
              </a:spcBef>
            </a:pPr>
            <a:r>
              <a:rPr lang="en-GB" altLang="en-US" sz="2000" dirty="0"/>
              <a:t> keeping the heart beating;</a:t>
            </a:r>
          </a:p>
          <a:p>
            <a:pPr>
              <a:spcBef>
                <a:spcPct val="0"/>
              </a:spcBef>
            </a:pPr>
            <a:endParaRPr lang="en-GB" altLang="en-US" sz="2000" dirty="0"/>
          </a:p>
          <a:p>
            <a:pPr>
              <a:spcBef>
                <a:spcPct val="0"/>
              </a:spcBef>
            </a:pPr>
            <a:r>
              <a:rPr lang="en-GB" altLang="en-US" sz="2000" dirty="0"/>
              <a:t> keeping the organs functioning; </a:t>
            </a:r>
          </a:p>
          <a:p>
            <a:pPr>
              <a:spcBef>
                <a:spcPct val="0"/>
              </a:spcBef>
            </a:pPr>
            <a:endParaRPr lang="en-GB" altLang="en-US" sz="2000" dirty="0"/>
          </a:p>
          <a:p>
            <a:pPr>
              <a:spcBef>
                <a:spcPct val="0"/>
              </a:spcBef>
            </a:pPr>
            <a:r>
              <a:rPr lang="en-GB" altLang="en-US" sz="2000" dirty="0"/>
              <a:t> maintenance of body temperature;</a:t>
            </a:r>
          </a:p>
          <a:p>
            <a:pPr>
              <a:spcBef>
                <a:spcPct val="0"/>
              </a:spcBef>
            </a:pPr>
            <a:endParaRPr lang="en-GB" altLang="en-US" sz="2000" dirty="0"/>
          </a:p>
          <a:p>
            <a:pPr>
              <a:spcBef>
                <a:spcPct val="0"/>
              </a:spcBef>
            </a:pPr>
            <a:r>
              <a:rPr lang="en-GB" altLang="en-US" sz="2000" dirty="0"/>
              <a:t> muscle contraction.</a:t>
            </a:r>
          </a:p>
          <a:p>
            <a:pPr marL="0" indent="0">
              <a:buNone/>
            </a:pPr>
            <a:endParaRPr lang="en-US" sz="2000" dirty="0"/>
          </a:p>
        </p:txBody>
      </p:sp>
      <p:pic>
        <p:nvPicPr>
          <p:cNvPr id="3074" name="Picture 2" descr="C:\Users\Jenny\AppData\Local\Microsoft\Windows\INetCache\IE\0RYEYTLC\bambini_cors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903" y="3586549"/>
            <a:ext cx="4314497" cy="287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Moderate aerobic activity</a:t>
            </a:r>
            <a:endParaRPr lang="en-GB" dirty="0"/>
          </a:p>
        </p:txBody>
      </p:sp>
      <p:sp>
        <p:nvSpPr>
          <p:cNvPr id="3" name="Subtitle 2"/>
          <p:cNvSpPr>
            <a:spLocks noGrp="1"/>
          </p:cNvSpPr>
          <p:nvPr>
            <p:ph type="subTitle" idx="1"/>
          </p:nvPr>
        </p:nvSpPr>
        <p:spPr/>
        <p:txBody>
          <a:bodyPr/>
          <a:lstStyle/>
          <a:p>
            <a:pPr marL="0" indent="0">
              <a:spcBef>
                <a:spcPct val="0"/>
              </a:spcBef>
              <a:buNone/>
              <a:defRPr/>
            </a:pPr>
            <a:r>
              <a:rPr lang="en-GB" altLang="en-US" sz="2000" dirty="0"/>
              <a:t>Moderate aerobic activity is defined as a level of activity that will:</a:t>
            </a:r>
          </a:p>
          <a:p>
            <a:pPr>
              <a:spcBef>
                <a:spcPct val="0"/>
              </a:spcBef>
              <a:defRPr/>
            </a:pPr>
            <a:endParaRPr lang="en-GB" altLang="en-US" sz="2000" dirty="0"/>
          </a:p>
          <a:p>
            <a:pPr>
              <a:spcBef>
                <a:spcPct val="0"/>
              </a:spcBef>
              <a:defRPr/>
            </a:pPr>
            <a:r>
              <a:rPr lang="en-GB" altLang="en-US" sz="2000" dirty="0"/>
              <a:t> lead to an increase in </a:t>
            </a:r>
            <a:r>
              <a:rPr lang="en-GB" altLang="en-US" sz="2000" b="1" dirty="0"/>
              <a:t>breathing rate</a:t>
            </a:r>
            <a:r>
              <a:rPr lang="en-GB" altLang="en-US" sz="2000" dirty="0"/>
              <a:t>;</a:t>
            </a:r>
          </a:p>
          <a:p>
            <a:pPr>
              <a:spcBef>
                <a:spcPct val="0"/>
              </a:spcBef>
              <a:defRPr/>
            </a:pPr>
            <a:r>
              <a:rPr lang="en-GB" altLang="en-US" sz="2000" dirty="0"/>
              <a:t> lead to an increase in </a:t>
            </a:r>
            <a:r>
              <a:rPr lang="en-GB" altLang="en-US" sz="2000" b="1" dirty="0"/>
              <a:t>heart rate</a:t>
            </a:r>
            <a:r>
              <a:rPr lang="en-GB" altLang="en-US" sz="2000" dirty="0"/>
              <a:t>;</a:t>
            </a:r>
          </a:p>
          <a:p>
            <a:pPr>
              <a:spcBef>
                <a:spcPct val="0"/>
              </a:spcBef>
              <a:defRPr/>
            </a:pPr>
            <a:r>
              <a:rPr lang="en-GB" altLang="en-US" sz="2000" dirty="0"/>
              <a:t> lead to a feeling of increased </a:t>
            </a:r>
            <a:r>
              <a:rPr lang="en-GB" altLang="en-US" sz="2000" b="1" dirty="0"/>
              <a:t>warmth</a:t>
            </a:r>
            <a:r>
              <a:rPr lang="en-GB" altLang="en-US" sz="2000" dirty="0"/>
              <a:t>.</a:t>
            </a:r>
          </a:p>
          <a:p>
            <a:pPr>
              <a:spcBef>
                <a:spcPct val="0"/>
              </a:spcBef>
              <a:defRPr/>
            </a:pPr>
            <a:endParaRPr lang="en-GB" altLang="en-US" sz="2000" dirty="0"/>
          </a:p>
          <a:p>
            <a:pPr marL="0" indent="0">
              <a:spcBef>
                <a:spcPct val="0"/>
              </a:spcBef>
              <a:buNone/>
              <a:defRPr/>
            </a:pPr>
            <a:r>
              <a:rPr lang="en-GB" altLang="en-US" sz="2000" dirty="0"/>
              <a:t>This </a:t>
            </a:r>
            <a:r>
              <a:rPr lang="en-GB" altLang="en-US" sz="2000" dirty="0" smtClean="0"/>
              <a:t>includes:</a:t>
            </a:r>
            <a:endParaRPr lang="en-GB" altLang="en-US" sz="2000" dirty="0"/>
          </a:p>
          <a:p>
            <a:pPr>
              <a:spcBef>
                <a:spcPct val="0"/>
              </a:spcBef>
              <a:buFont typeface="Arial" panose="020B0604020202020204" pitchFamily="34" charset="0"/>
              <a:buChar char="•"/>
              <a:defRPr/>
            </a:pPr>
            <a:r>
              <a:rPr lang="en-GB" altLang="en-US" sz="2000" dirty="0"/>
              <a:t>brisk </a:t>
            </a:r>
            <a:r>
              <a:rPr lang="en-GB" altLang="en-US" sz="2000" dirty="0" smtClean="0"/>
              <a:t>walking; </a:t>
            </a:r>
            <a:endParaRPr lang="en-GB" altLang="en-US" sz="2000" dirty="0"/>
          </a:p>
          <a:p>
            <a:pPr>
              <a:spcBef>
                <a:spcPct val="0"/>
              </a:spcBef>
              <a:buFont typeface="Arial" panose="020B0604020202020204" pitchFamily="34" charset="0"/>
              <a:buChar char="•"/>
              <a:defRPr/>
            </a:pPr>
            <a:r>
              <a:rPr lang="en-GB" altLang="en-US" sz="2000" dirty="0"/>
              <a:t>water </a:t>
            </a:r>
            <a:r>
              <a:rPr lang="en-GB" altLang="en-US" sz="2000" dirty="0" smtClean="0"/>
              <a:t>aerobics;</a:t>
            </a:r>
            <a:endParaRPr lang="en-GB" altLang="en-US" sz="2000" dirty="0"/>
          </a:p>
          <a:p>
            <a:pPr>
              <a:spcBef>
                <a:spcPct val="0"/>
              </a:spcBef>
              <a:buFont typeface="Arial" panose="020B0604020202020204" pitchFamily="34" charset="0"/>
              <a:buChar char="•"/>
              <a:defRPr/>
            </a:pPr>
            <a:r>
              <a:rPr lang="en-GB" altLang="en-US" sz="2000" dirty="0"/>
              <a:t>pushing a lawn </a:t>
            </a:r>
            <a:r>
              <a:rPr lang="en-GB" altLang="en-US" sz="2000" dirty="0" smtClean="0"/>
              <a:t>mower;</a:t>
            </a:r>
            <a:endParaRPr lang="en-GB" altLang="en-US" sz="2000" dirty="0"/>
          </a:p>
          <a:p>
            <a:pPr>
              <a:spcBef>
                <a:spcPct val="0"/>
              </a:spcBef>
              <a:buFont typeface="Arial" panose="020B0604020202020204" pitchFamily="34" charset="0"/>
              <a:buChar char="•"/>
              <a:defRPr/>
            </a:pPr>
            <a:r>
              <a:rPr lang="en-GB" altLang="en-US" sz="2000" dirty="0" smtClean="0"/>
              <a:t>hiking;</a:t>
            </a:r>
            <a:endParaRPr lang="en-GB" altLang="en-US" sz="2000" dirty="0"/>
          </a:p>
          <a:p>
            <a:pPr>
              <a:spcBef>
                <a:spcPct val="0"/>
              </a:spcBef>
              <a:buFont typeface="Arial" panose="020B0604020202020204" pitchFamily="34" charset="0"/>
              <a:buChar char="•"/>
              <a:defRPr/>
            </a:pPr>
            <a:r>
              <a:rPr lang="en-GB" altLang="en-US" sz="2000" dirty="0" smtClean="0"/>
              <a:t>skateboarding;</a:t>
            </a:r>
          </a:p>
          <a:p>
            <a:pPr>
              <a:spcBef>
                <a:spcPct val="0"/>
              </a:spcBef>
              <a:buFont typeface="Arial" panose="020B0604020202020204" pitchFamily="34" charset="0"/>
              <a:buChar char="•"/>
              <a:defRPr/>
            </a:pPr>
            <a:r>
              <a:rPr lang="en-GB" altLang="en-US" sz="2000" dirty="0" smtClean="0"/>
              <a:t>rollerblading;</a:t>
            </a:r>
          </a:p>
          <a:p>
            <a:pPr>
              <a:spcBef>
                <a:spcPct val="0"/>
              </a:spcBef>
              <a:buFont typeface="Arial" panose="020B0604020202020204" pitchFamily="34" charset="0"/>
              <a:buChar char="•"/>
              <a:defRPr/>
            </a:pPr>
            <a:r>
              <a:rPr lang="en-GB" altLang="en-US" sz="2000" dirty="0" smtClean="0"/>
              <a:t>basketball.</a:t>
            </a:r>
            <a:endParaRPr lang="en-GB" altLang="en-US" sz="2000"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0182" y="3401938"/>
            <a:ext cx="4170414" cy="2769154"/>
          </a:xfrm>
          <a:prstGeom prst="rect">
            <a:avLst/>
          </a:prstGeom>
          <a:ln>
            <a:noFill/>
          </a:ln>
          <a:effectLst/>
        </p:spPr>
      </p:pic>
    </p:spTree>
    <p:extLst>
      <p:ext uri="{BB962C8B-B14F-4D97-AF65-F5344CB8AC3E}">
        <p14:creationId xmlns:p14="http://schemas.microsoft.com/office/powerpoint/2010/main" val="2854729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Vigorous activity</a:t>
            </a:r>
            <a:endParaRPr lang="en-GB" dirty="0"/>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defRPr/>
            </a:pPr>
            <a:r>
              <a:rPr lang="en-GB" sz="2000" dirty="0"/>
              <a:t>Vigorous activity makes you breathe hard and fast. If you're working at this level, you won't be able to say more than a few words without pausing for breath.</a:t>
            </a:r>
          </a:p>
          <a:p>
            <a:pPr algn="just">
              <a:spcBef>
                <a:spcPct val="0"/>
              </a:spcBef>
              <a:defRPr/>
            </a:pPr>
            <a:endParaRPr lang="en-GB" altLang="en-US" sz="2000" dirty="0"/>
          </a:p>
          <a:p>
            <a:pPr marL="0" indent="0" algn="just">
              <a:spcBef>
                <a:spcPct val="0"/>
              </a:spcBef>
              <a:buNone/>
              <a:defRPr/>
            </a:pPr>
            <a:r>
              <a:rPr lang="en-GB" altLang="en-US" sz="2000" dirty="0"/>
              <a:t>This includes;</a:t>
            </a:r>
          </a:p>
          <a:p>
            <a:pPr algn="just">
              <a:spcBef>
                <a:spcPct val="0"/>
              </a:spcBef>
              <a:buFont typeface="Arial" panose="020B0604020202020204" pitchFamily="34" charset="0"/>
              <a:buChar char="•"/>
              <a:defRPr/>
            </a:pPr>
            <a:r>
              <a:rPr lang="en-GB" altLang="en-US" sz="2000" dirty="0"/>
              <a:t>jogging or running</a:t>
            </a:r>
          </a:p>
          <a:p>
            <a:pPr algn="just">
              <a:spcBef>
                <a:spcPct val="0"/>
              </a:spcBef>
              <a:buFont typeface="Arial" panose="020B0604020202020204" pitchFamily="34" charset="0"/>
              <a:buChar char="•"/>
              <a:defRPr/>
            </a:pPr>
            <a:r>
              <a:rPr lang="en-GB" altLang="en-US" sz="2000" dirty="0"/>
              <a:t>swimming fast</a:t>
            </a:r>
          </a:p>
          <a:p>
            <a:pPr algn="just">
              <a:spcBef>
                <a:spcPct val="0"/>
              </a:spcBef>
              <a:buFont typeface="Arial" panose="020B0604020202020204" pitchFamily="34" charset="0"/>
              <a:buChar char="•"/>
              <a:defRPr/>
            </a:pPr>
            <a:r>
              <a:rPr lang="en-GB" altLang="en-US" sz="2000" dirty="0"/>
              <a:t>riding a bike fast or on hills</a:t>
            </a:r>
          </a:p>
          <a:p>
            <a:pPr algn="just">
              <a:spcBef>
                <a:spcPct val="0"/>
              </a:spcBef>
              <a:buFont typeface="Arial" panose="020B0604020202020204" pitchFamily="34" charset="0"/>
              <a:buChar char="•"/>
              <a:defRPr/>
            </a:pPr>
            <a:r>
              <a:rPr lang="en-GB" altLang="en-US" sz="2000" dirty="0"/>
              <a:t>singles tennis</a:t>
            </a:r>
          </a:p>
          <a:p>
            <a:pPr algn="just">
              <a:spcBef>
                <a:spcPct val="0"/>
              </a:spcBef>
              <a:buFont typeface="Arial" panose="020B0604020202020204" pitchFamily="34" charset="0"/>
              <a:buChar char="•"/>
              <a:defRPr/>
            </a:pPr>
            <a:r>
              <a:rPr lang="en-GB" altLang="en-US" sz="2000" dirty="0"/>
              <a:t>football</a:t>
            </a:r>
          </a:p>
          <a:p>
            <a:pPr algn="just">
              <a:spcBef>
                <a:spcPct val="0"/>
              </a:spcBef>
              <a:buFont typeface="Arial" panose="020B0604020202020204" pitchFamily="34" charset="0"/>
              <a:buChar char="•"/>
              <a:defRPr/>
            </a:pPr>
            <a:r>
              <a:rPr lang="en-GB" altLang="en-US" sz="2000" dirty="0"/>
              <a:t>rugby</a:t>
            </a:r>
          </a:p>
          <a:p>
            <a:pPr algn="just">
              <a:spcBef>
                <a:spcPct val="0"/>
              </a:spcBef>
              <a:buFont typeface="Arial" panose="020B0604020202020204" pitchFamily="34" charset="0"/>
              <a:buChar char="•"/>
              <a:defRPr/>
            </a:pPr>
            <a:r>
              <a:rPr lang="en-GB" altLang="en-US" sz="2000" dirty="0"/>
              <a:t>skipping rope</a:t>
            </a:r>
          </a:p>
          <a:p>
            <a:pPr algn="just">
              <a:spcBef>
                <a:spcPct val="0"/>
              </a:spcBef>
              <a:buFont typeface="Arial" panose="020B0604020202020204" pitchFamily="34" charset="0"/>
              <a:buChar char="•"/>
              <a:defRPr/>
            </a:pPr>
            <a:r>
              <a:rPr lang="en-GB" altLang="en-US" sz="2000" dirty="0"/>
              <a:t>hockey</a:t>
            </a:r>
            <a:endParaRPr lang="en-US" altLang="en-US" sz="2000" dirty="0"/>
          </a:p>
          <a:p>
            <a:pPr marL="0" indent="0" algn="just">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96250" y="2610801"/>
            <a:ext cx="3709459" cy="3560291"/>
          </a:xfrm>
          <a:prstGeom prst="rect">
            <a:avLst/>
          </a:prstGeom>
          <a:ln>
            <a:noFill/>
          </a:ln>
          <a:effectLst/>
        </p:spPr>
      </p:pic>
    </p:spTree>
    <p:extLst>
      <p:ext uri="{BB962C8B-B14F-4D97-AF65-F5344CB8AC3E}">
        <p14:creationId xmlns:p14="http://schemas.microsoft.com/office/powerpoint/2010/main" val="753475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Average physical activity levels</a:t>
            </a:r>
            <a:endParaRPr lang="en-GB" dirty="0"/>
          </a:p>
        </p:txBody>
      </p:sp>
      <p:sp>
        <p:nvSpPr>
          <p:cNvPr id="3" name="Subtitle 2"/>
          <p:cNvSpPr>
            <a:spLocks noGrp="1"/>
          </p:cNvSpPr>
          <p:nvPr>
            <p:ph type="subTitle" idx="1"/>
          </p:nvPr>
        </p:nvSpPr>
        <p:spPr>
          <a:xfrm>
            <a:off x="1169276" y="2571092"/>
            <a:ext cx="7193674" cy="3600000"/>
          </a:xfrm>
        </p:spPr>
        <p:txBody>
          <a:bodyPr/>
          <a:lstStyle/>
          <a:p>
            <a:pPr marL="0" indent="0" algn="just">
              <a:buNone/>
            </a:pPr>
            <a:r>
              <a:rPr lang="en-GB" sz="2000" dirty="0"/>
              <a:t>Average physical activity levels in the UK are lower than recommendations. Most adults, older children and </a:t>
            </a:r>
            <a:r>
              <a:rPr lang="en-GB" sz="2000" dirty="0" smtClean="0"/>
              <a:t>teenagers         </a:t>
            </a:r>
            <a:r>
              <a:rPr lang="en-GB" sz="2000" dirty="0"/>
              <a:t>do not meet the targets.</a:t>
            </a:r>
          </a:p>
          <a:p>
            <a:pPr marL="0" indent="0" algn="just">
              <a:buNone/>
            </a:pPr>
            <a:r>
              <a:rPr lang="en-GB" sz="2000" dirty="0"/>
              <a:t>According to Statistics on Obesity, Physical Activity and Diet published in 2018, only 23% of boys and 20% girls meet the physical activity guidelines and 21% of adult men, and 25% of adult women are classified as inactive (they do fewer than 30 minutes physical activity a week</a:t>
            </a:r>
            <a:r>
              <a:rPr lang="en-GB" sz="2000" dirty="0" smtClean="0"/>
              <a:t>).</a:t>
            </a:r>
          </a:p>
          <a:p>
            <a:pPr marL="0" indent="0" algn="just">
              <a:buNone/>
            </a:pPr>
            <a:endParaRPr lang="en-GB" sz="2000" dirty="0" smtClean="0"/>
          </a:p>
          <a:p>
            <a:pPr marL="0" indent="0" algn="just">
              <a:buNone/>
            </a:pPr>
            <a:r>
              <a:rPr lang="en-GB" sz="2000" dirty="0">
                <a:hlinkClick r:id="rId2"/>
              </a:rPr>
              <a:t>Statistics on Obesity, Physical Activity and Diet 2018</a:t>
            </a:r>
            <a:endParaRPr lang="en-GB" sz="2000" dirty="0"/>
          </a:p>
          <a:p>
            <a:pPr marL="0" indent="0" algn="just">
              <a:buNone/>
            </a:pPr>
            <a:endParaRPr lang="en-GB" sz="2000" dirty="0"/>
          </a:p>
          <a:p>
            <a:pPr marL="0" indent="0" algn="just">
              <a:buNone/>
            </a:pPr>
            <a:endParaRPr lang="en-GB" sz="2000" dirty="0"/>
          </a:p>
        </p:txBody>
      </p:sp>
      <p:pic>
        <p:nvPicPr>
          <p:cNvPr id="11266" name="Picture 2" descr="C:\Users\Jenny\AppData\Local\Microsoft\Windows\INetCache\IE\0RYEYTLC\Children_playing_Gaelic_football_Ajax_Ont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520" y="3780213"/>
            <a:ext cx="3378281" cy="241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69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Body mass index (BMI)</a:t>
            </a:r>
            <a:endParaRPr lang="en-GB" dirty="0"/>
          </a:p>
        </p:txBody>
      </p:sp>
      <p:sp>
        <p:nvSpPr>
          <p:cNvPr id="5" name="Text Placeholder 1"/>
          <p:cNvSpPr txBox="1">
            <a:spLocks/>
          </p:cNvSpPr>
          <p:nvPr/>
        </p:nvSpPr>
        <p:spPr>
          <a:xfrm>
            <a:off x="1321676" y="2723492"/>
            <a:ext cx="4680000" cy="3600000"/>
          </a:xfrm>
          <a:prstGeom prst="rect">
            <a:avLst/>
          </a:prstGeom>
        </p:spPr>
        <p:txBody>
          <a:bodyPr lIns="0" tIns="0" rIns="0" bIns="0" anchor="t">
            <a:norm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indent="0">
              <a:spcBef>
                <a:spcPct val="0"/>
              </a:spcBef>
              <a:buFont typeface="Arial" charset="0"/>
              <a:buNone/>
            </a:pPr>
            <a:r>
              <a:rPr lang="en-GB" altLang="en-US" sz="2000" b="1" dirty="0" smtClean="0"/>
              <a:t>Body Mass Index (BMI)</a:t>
            </a:r>
            <a:r>
              <a:rPr lang="en-GB" altLang="en-US" sz="2000" dirty="0" smtClean="0"/>
              <a:t> can be used to identify if an adult is a correct weight for height.</a:t>
            </a:r>
          </a:p>
          <a:p>
            <a:pPr>
              <a:spcBef>
                <a:spcPct val="0"/>
              </a:spcBef>
            </a:pPr>
            <a:endParaRPr lang="en-US" altLang="en-US" sz="2000" b="1" dirty="0" smtClean="0"/>
          </a:p>
          <a:p>
            <a:pPr marL="0" indent="0">
              <a:spcBef>
                <a:spcPct val="0"/>
              </a:spcBef>
              <a:buFont typeface="Arial" charset="0"/>
              <a:buNone/>
            </a:pPr>
            <a:r>
              <a:rPr lang="en-US" altLang="en-US" sz="2000" dirty="0" smtClean="0"/>
              <a:t>BMI can be calculated as follows:</a:t>
            </a:r>
          </a:p>
          <a:p>
            <a:pPr>
              <a:spcBef>
                <a:spcPct val="0"/>
              </a:spcBef>
            </a:pPr>
            <a:endParaRPr lang="en-US" altLang="en-US" sz="2000" b="1" dirty="0" smtClean="0"/>
          </a:p>
          <a:p>
            <a:pPr>
              <a:spcBef>
                <a:spcPct val="0"/>
              </a:spcBef>
            </a:pPr>
            <a:endParaRPr lang="en-US" altLang="en-US" sz="2000" b="1" dirty="0" smtClean="0"/>
          </a:p>
          <a:p>
            <a:pPr marL="0" indent="0">
              <a:spcBef>
                <a:spcPct val="0"/>
              </a:spcBef>
              <a:buFont typeface="Arial" charset="0"/>
              <a:buNone/>
            </a:pPr>
            <a:r>
              <a:rPr lang="en-GB" altLang="en-US" sz="3200" dirty="0" smtClean="0"/>
              <a:t>BMI =   </a:t>
            </a:r>
            <a:r>
              <a:rPr lang="en-GB" altLang="en-US" sz="3200" u="sng" dirty="0" smtClean="0"/>
              <a:t>weight (kg)</a:t>
            </a:r>
          </a:p>
          <a:p>
            <a:pPr marL="0" indent="0">
              <a:spcBef>
                <a:spcPct val="0"/>
              </a:spcBef>
              <a:buFont typeface="Arial" charset="0"/>
              <a:buNone/>
            </a:pPr>
            <a:r>
              <a:rPr lang="en-GB" altLang="en-US" sz="3200" dirty="0" smtClean="0"/>
              <a:t>	    (height in m)</a:t>
            </a:r>
            <a:r>
              <a:rPr lang="en-GB" altLang="en-US" sz="3200" baseline="30000" dirty="0" smtClean="0"/>
              <a:t>2 </a:t>
            </a:r>
            <a:endParaRPr lang="en-US" altLang="en-US" sz="3200" dirty="0" smtClean="0"/>
          </a:p>
          <a:p>
            <a:pPr marL="0" indent="0">
              <a:buFont typeface="Arial" charset="0"/>
              <a:buNone/>
            </a:pPr>
            <a:endParaRPr lang="en-GB" dirty="0"/>
          </a:p>
        </p:txBody>
      </p:sp>
      <p:sp>
        <p:nvSpPr>
          <p:cNvPr id="6" name="Text Placeholder 2"/>
          <p:cNvSpPr txBox="1">
            <a:spLocks/>
          </p:cNvSpPr>
          <p:nvPr/>
        </p:nvSpPr>
        <p:spPr>
          <a:xfrm>
            <a:off x="6550861" y="2912681"/>
            <a:ext cx="4320000" cy="3240000"/>
          </a:xfrm>
          <a:prstGeom prst="rect">
            <a:avLst/>
          </a:prstGeom>
        </p:spPr>
        <p:txBody>
          <a:bodyPr lIns="0" tIns="0" rIns="0" bIns="0" anchor="t">
            <a:normAutofit/>
          </a:bodyPr>
          <a:lstStyle>
            <a:lvl1pPr marL="0" indent="0" algn="l" defTabSz="914400" rtl="0" eaLnBrk="1" latinLnBrk="0" hangingPunct="1">
              <a:lnSpc>
                <a:spcPct val="90000"/>
              </a:lnSpc>
              <a:spcBef>
                <a:spcPts val="1000"/>
              </a:spcBef>
              <a:buFont typeface="Arial"/>
              <a:buNone/>
              <a:defRPr sz="1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spcBef>
                <a:spcPct val="0"/>
              </a:spcBef>
            </a:pPr>
            <a:r>
              <a:rPr lang="en-GB" altLang="en-US" sz="2000" b="1" dirty="0" smtClean="0"/>
              <a:t>Recommended BMI range (adults)</a:t>
            </a:r>
          </a:p>
          <a:p>
            <a:pPr>
              <a:spcBef>
                <a:spcPct val="0"/>
              </a:spcBef>
            </a:pPr>
            <a:endParaRPr lang="en-GB" altLang="en-US" sz="2000" b="1" dirty="0" smtClean="0"/>
          </a:p>
          <a:p>
            <a:pPr>
              <a:spcBef>
                <a:spcPct val="0"/>
              </a:spcBef>
            </a:pPr>
            <a:r>
              <a:rPr lang="en-GB" altLang="en-US" sz="2000" dirty="0" smtClean="0"/>
              <a:t>Less than 18.5 	Underweight</a:t>
            </a:r>
            <a:br>
              <a:rPr lang="en-GB" altLang="en-US" sz="2000" dirty="0" smtClean="0"/>
            </a:br>
            <a:r>
              <a:rPr lang="en-GB" altLang="en-US" sz="2000" b="1" dirty="0" smtClean="0"/>
              <a:t>18.5 to 25 	Desirable or healthy</a:t>
            </a:r>
          </a:p>
          <a:p>
            <a:pPr>
              <a:spcBef>
                <a:spcPct val="0"/>
              </a:spcBef>
            </a:pPr>
            <a:r>
              <a:rPr lang="en-GB" altLang="en-US" sz="2000" b="1" dirty="0" smtClean="0"/>
              <a:t>                          range</a:t>
            </a:r>
            <a:r>
              <a:rPr lang="en-GB" altLang="en-US" sz="2000" dirty="0" smtClean="0"/>
              <a:t/>
            </a:r>
            <a:br>
              <a:rPr lang="en-GB" altLang="en-US" sz="2000" dirty="0" smtClean="0"/>
            </a:br>
            <a:r>
              <a:rPr lang="en-GB" altLang="en-US" sz="2000" dirty="0" smtClean="0"/>
              <a:t>25-30 		Overweight</a:t>
            </a:r>
            <a:br>
              <a:rPr lang="en-GB" altLang="en-US" sz="2000" dirty="0" smtClean="0"/>
            </a:br>
            <a:r>
              <a:rPr lang="en-GB" altLang="en-US" sz="2000" dirty="0" smtClean="0"/>
              <a:t>30-35		Obese (Class I)</a:t>
            </a:r>
            <a:br>
              <a:rPr lang="en-GB" altLang="en-US" sz="2000" dirty="0" smtClean="0"/>
            </a:br>
            <a:r>
              <a:rPr lang="en-GB" altLang="en-US" sz="2000" dirty="0" smtClean="0"/>
              <a:t>35-40 		Obese (Class II)</a:t>
            </a:r>
            <a:br>
              <a:rPr lang="en-GB" altLang="en-US" sz="2000" dirty="0" smtClean="0"/>
            </a:br>
            <a:r>
              <a:rPr lang="en-GB" altLang="en-US" sz="2000" dirty="0" smtClean="0"/>
              <a:t>Over 40 	Morbidly or severely </a:t>
            </a:r>
          </a:p>
          <a:p>
            <a:pPr>
              <a:spcBef>
                <a:spcPct val="0"/>
              </a:spcBef>
            </a:pPr>
            <a:r>
              <a:rPr lang="en-GB" altLang="en-US" sz="2000" dirty="0" smtClean="0"/>
              <a:t>                          obese (Class III)</a:t>
            </a:r>
            <a:endParaRPr lang="en-US" altLang="en-US" sz="2000" dirty="0" smtClean="0"/>
          </a:p>
          <a:p>
            <a:endParaRPr lang="en-GB" dirty="0"/>
          </a:p>
        </p:txBody>
      </p:sp>
    </p:spTree>
    <p:extLst>
      <p:ext uri="{BB962C8B-B14F-4D97-AF65-F5344CB8AC3E}">
        <p14:creationId xmlns:p14="http://schemas.microsoft.com/office/powerpoint/2010/main" val="1633290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BMI calculation</a:t>
            </a:r>
            <a:endParaRPr lang="en-GB" dirty="0"/>
          </a:p>
        </p:txBody>
      </p:sp>
      <p:sp>
        <p:nvSpPr>
          <p:cNvPr id="3" name="Subtitle 2"/>
          <p:cNvSpPr>
            <a:spLocks noGrp="1"/>
          </p:cNvSpPr>
          <p:nvPr>
            <p:ph type="subTitle" idx="1"/>
          </p:nvPr>
        </p:nvSpPr>
        <p:spPr/>
        <p:txBody>
          <a:bodyPr/>
          <a:lstStyle/>
          <a:p>
            <a:pPr marL="0" indent="0">
              <a:buNone/>
            </a:pPr>
            <a:r>
              <a:rPr lang="en-US" altLang="en-US" sz="2000" dirty="0"/>
              <a:t>Calculate the BMI. Click the </a:t>
            </a:r>
            <a:r>
              <a:rPr lang="en-US" altLang="en-US" sz="2000" dirty="0" err="1"/>
              <a:t>colour</a:t>
            </a:r>
            <a:r>
              <a:rPr lang="en-US" altLang="en-US" sz="2000" dirty="0"/>
              <a:t> blocks to reveal the answers</a:t>
            </a:r>
            <a:r>
              <a:rPr lang="en-US" altLang="en-US" sz="2000" dirty="0" smtClean="0"/>
              <a:t>.</a:t>
            </a:r>
          </a:p>
          <a:p>
            <a:pPr marL="0" indent="0">
              <a:buNone/>
            </a:pPr>
            <a:endParaRPr lang="en-US" altLang="en-US" sz="2000" dirty="0"/>
          </a:p>
          <a:p>
            <a:pPr marL="0" indent="0">
              <a:buNone/>
            </a:pPr>
            <a:r>
              <a:rPr lang="en-GB" sz="2000" dirty="0" smtClean="0"/>
              <a:t>51kg				82kg			     	78kg	</a:t>
            </a:r>
          </a:p>
          <a:p>
            <a:pPr marL="0" indent="0">
              <a:buNone/>
            </a:pPr>
            <a:r>
              <a:rPr lang="en-GB" sz="2000" dirty="0" smtClean="0"/>
              <a:t>1.7m x 1.7m			1.95m x 1.95m		      	1.63m x 1.63m</a:t>
            </a:r>
          </a:p>
          <a:p>
            <a:pPr marL="0" indent="0">
              <a:buNone/>
            </a:pPr>
            <a:r>
              <a:rPr lang="en-GB" sz="2000" dirty="0" smtClean="0"/>
              <a:t>= 17.6 BMI			= 21.6 BMI			= 29.4 BMI</a:t>
            </a:r>
          </a:p>
          <a:p>
            <a:pPr marL="0" indent="0">
              <a:buNone/>
            </a:pPr>
            <a:r>
              <a:rPr lang="en-GB" sz="2000" dirty="0" smtClean="0"/>
              <a:t>Underweight			healthy weight			overweight</a:t>
            </a:r>
            <a:endParaRPr lang="en-GB" sz="2000" dirty="0"/>
          </a:p>
        </p:txBody>
      </p:sp>
      <p:sp>
        <p:nvSpPr>
          <p:cNvPr id="4" name="TextBox 3"/>
          <p:cNvSpPr txBox="1"/>
          <p:nvPr/>
        </p:nvSpPr>
        <p:spPr>
          <a:xfrm>
            <a:off x="1169276" y="3283026"/>
            <a:ext cx="2667000" cy="1631216"/>
          </a:xfrm>
          <a:prstGeom prst="rect">
            <a:avLst/>
          </a:prstGeom>
          <a:solidFill>
            <a:srgbClr val="002060"/>
          </a:solidFill>
        </p:spPr>
        <p:txBody>
          <a:bodyPr wrap="square" rtlCol="0">
            <a:spAutoFit/>
          </a:bodyPr>
          <a:lstStyle/>
          <a:p>
            <a:pPr marL="457200" indent="-457200">
              <a:buAutoNum type="arabicPeriod"/>
            </a:pPr>
            <a:r>
              <a:rPr lang="en-GB" sz="2000" b="1" dirty="0" smtClean="0">
                <a:solidFill>
                  <a:schemeClr val="bg1"/>
                </a:solidFill>
                <a:latin typeface="Arial" panose="020B0604020202020204" pitchFamily="34" charset="0"/>
                <a:cs typeface="Arial" panose="020B0604020202020204" pitchFamily="34" charset="0"/>
              </a:rPr>
              <a:t>Samantha</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Height: 1.70m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Weight: 51kg </a:t>
            </a:r>
            <a:endParaRPr lang="en-GB"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426828" y="3283026"/>
            <a:ext cx="2667000" cy="1631216"/>
          </a:xfrm>
          <a:prstGeom prst="rect">
            <a:avLst/>
          </a:prstGeom>
          <a:solidFill>
            <a:srgbClr val="002060"/>
          </a:solidFill>
        </p:spPr>
        <p:txBody>
          <a:bodyPr wrap="square" rtlCol="0">
            <a:spAutoFit/>
          </a:bodyPr>
          <a:lstStyle/>
          <a:p>
            <a:r>
              <a:rPr lang="en-GB" sz="2000" b="1" dirty="0" smtClean="0">
                <a:solidFill>
                  <a:schemeClr val="bg1"/>
                </a:solidFill>
                <a:latin typeface="Arial" panose="020B0604020202020204" pitchFamily="34" charset="0"/>
                <a:cs typeface="Arial" panose="020B0604020202020204" pitchFamily="34" charset="0"/>
              </a:rPr>
              <a:t>2.  Dale</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Height: 1.95m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Weight: 82kg</a:t>
            </a:r>
            <a:endParaRPr lang="en-GB" sz="20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7684378" y="3283026"/>
            <a:ext cx="2667000" cy="1631216"/>
          </a:xfrm>
          <a:prstGeom prst="rect">
            <a:avLst/>
          </a:prstGeom>
          <a:solidFill>
            <a:srgbClr val="002060"/>
          </a:solidFill>
        </p:spPr>
        <p:txBody>
          <a:bodyPr wrap="square" rtlCol="0">
            <a:spAutoFit/>
          </a:bodyPr>
          <a:lstStyle/>
          <a:p>
            <a:r>
              <a:rPr lang="en-GB" sz="2000" b="1" dirty="0" smtClean="0">
                <a:solidFill>
                  <a:schemeClr val="bg1"/>
                </a:solidFill>
                <a:latin typeface="Arial" panose="020B0604020202020204" pitchFamily="34" charset="0"/>
                <a:cs typeface="Arial" panose="020B0604020202020204" pitchFamily="34" charset="0"/>
              </a:rPr>
              <a:t>3.  Ruth</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Height: 1.63m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Weight: 78kg</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0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 balance</a:t>
            </a:r>
            <a:endParaRPr lang="en-GB" dirty="0"/>
          </a:p>
        </p:txBody>
      </p:sp>
      <p:sp>
        <p:nvSpPr>
          <p:cNvPr id="3" name="Subtitle 2"/>
          <p:cNvSpPr>
            <a:spLocks noGrp="1"/>
          </p:cNvSpPr>
          <p:nvPr>
            <p:ph type="subTitle" idx="1"/>
          </p:nvPr>
        </p:nvSpPr>
        <p:spPr>
          <a:xfrm>
            <a:off x="1169276" y="2571092"/>
            <a:ext cx="7217979" cy="3600000"/>
          </a:xfrm>
        </p:spPr>
        <p:txBody>
          <a:bodyPr/>
          <a:lstStyle/>
          <a:p>
            <a:pPr marL="0" indent="0">
              <a:spcBef>
                <a:spcPct val="0"/>
              </a:spcBef>
              <a:buNone/>
            </a:pPr>
            <a:r>
              <a:rPr lang="en-GB" altLang="en-US" sz="2000" dirty="0"/>
              <a:t>To maintain body weight it is necessary to balance energy intake (from food and drink) with energy expenditure (from activity).</a:t>
            </a:r>
          </a:p>
          <a:p>
            <a:pPr marL="0" indent="0">
              <a:spcBef>
                <a:spcPct val="0"/>
              </a:spcBef>
              <a:buNone/>
            </a:pPr>
            <a:endParaRPr lang="en-GB" altLang="en-US" sz="2000" dirty="0"/>
          </a:p>
          <a:p>
            <a:pPr marL="0" indent="0">
              <a:spcBef>
                <a:spcPct val="0"/>
              </a:spcBef>
              <a:buNone/>
            </a:pPr>
            <a:r>
              <a:rPr lang="en-GB" altLang="en-US" sz="2000" dirty="0"/>
              <a:t>This is called energy balance.</a:t>
            </a:r>
          </a:p>
          <a:p>
            <a:pPr marL="0" indent="0">
              <a:spcBef>
                <a:spcPct val="0"/>
              </a:spcBef>
              <a:buNone/>
            </a:pPr>
            <a:endParaRPr lang="en-GB" altLang="en-US" sz="2000" b="1" dirty="0"/>
          </a:p>
          <a:p>
            <a:pPr marL="0" indent="0">
              <a:spcBef>
                <a:spcPct val="0"/>
              </a:spcBef>
              <a:buNone/>
            </a:pPr>
            <a:r>
              <a:rPr lang="en-GB" altLang="en-US" sz="2000" dirty="0"/>
              <a:t>When energy intake is higher than energy output, over time this will lead to weight gain (positive energy balance).</a:t>
            </a:r>
          </a:p>
          <a:p>
            <a:pPr marL="0" indent="0">
              <a:spcBef>
                <a:spcPct val="0"/>
              </a:spcBef>
              <a:buNone/>
            </a:pPr>
            <a:endParaRPr lang="en-GB" altLang="en-US" sz="2000" dirty="0"/>
          </a:p>
          <a:p>
            <a:pPr marL="0" indent="0">
              <a:spcBef>
                <a:spcPct val="0"/>
              </a:spcBef>
              <a:buNone/>
            </a:pPr>
            <a:r>
              <a:rPr lang="en-GB" altLang="en-US" sz="2000" dirty="0"/>
              <a:t>When energy intake is lower than energy output, over time this will lead to weight loss (negative energy balance).</a:t>
            </a:r>
          </a:p>
          <a:p>
            <a:pPr marL="0" indent="0">
              <a:buNone/>
            </a:pPr>
            <a:endParaRPr lang="en-GB" sz="2000" dirty="0"/>
          </a:p>
        </p:txBody>
      </p:sp>
      <p:pic>
        <p:nvPicPr>
          <p:cNvPr id="13316" name="Picture 4" descr="C:\Users\Jenny\AppData\Local\Microsoft\Windows\INetCache\IE\W52D0TNO\man_eating_salad_Q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14" y="2965229"/>
            <a:ext cx="3389587" cy="338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86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Positive energy balance</a:t>
            </a:r>
            <a:endParaRPr lang="en-GB" dirty="0"/>
          </a:p>
        </p:txBody>
      </p:sp>
      <p:sp>
        <p:nvSpPr>
          <p:cNvPr id="3" name="Subtitle 2"/>
          <p:cNvSpPr>
            <a:spLocks noGrp="1"/>
          </p:cNvSpPr>
          <p:nvPr>
            <p:ph type="subTitle" idx="1"/>
          </p:nvPr>
        </p:nvSpPr>
        <p:spPr>
          <a:xfrm>
            <a:off x="1169276" y="2513942"/>
            <a:ext cx="6761545" cy="3600000"/>
          </a:xfrm>
        </p:spPr>
        <p:txBody>
          <a:bodyPr/>
          <a:lstStyle/>
          <a:p>
            <a:pPr marL="0" indent="0">
              <a:spcBef>
                <a:spcPct val="0"/>
              </a:spcBef>
              <a:buNone/>
            </a:pPr>
            <a:r>
              <a:rPr lang="en-GB" altLang="en-US" sz="2000" dirty="0"/>
              <a:t>A person is said to be in positive energy balance when the diet provides more energy than is needed to meet energy demands of the body. Energy is stored as fat and the person puts on weight over time.</a:t>
            </a:r>
          </a:p>
          <a:p>
            <a:pPr marL="0" indent="0">
              <a:spcBef>
                <a:spcPct val="0"/>
              </a:spcBef>
              <a:buNone/>
            </a:pPr>
            <a:endParaRPr lang="en-GB" altLang="en-US" sz="2000" dirty="0"/>
          </a:p>
          <a:p>
            <a:pPr marL="0" indent="0">
              <a:spcBef>
                <a:spcPct val="0"/>
              </a:spcBef>
              <a:buNone/>
            </a:pPr>
            <a:r>
              <a:rPr lang="en-GB" altLang="en-US" sz="2000" dirty="0"/>
              <a:t>People who achieve a positive energy balance over an extended period of time are likely to become overweight </a:t>
            </a:r>
            <a:r>
              <a:rPr lang="en-GB" altLang="en-US" sz="2000" dirty="0" smtClean="0"/>
              <a:t>   or </a:t>
            </a:r>
            <a:r>
              <a:rPr lang="en-GB" altLang="en-US" sz="2000" dirty="0"/>
              <a:t>obese. </a:t>
            </a:r>
          </a:p>
          <a:p>
            <a:pPr marL="0" indent="0">
              <a:spcBef>
                <a:spcPct val="0"/>
              </a:spcBef>
              <a:buNone/>
            </a:pPr>
            <a:endParaRPr lang="en-GB" altLang="en-US" sz="2000" b="1" dirty="0"/>
          </a:p>
          <a:p>
            <a:pPr marL="0" indent="0">
              <a:spcBef>
                <a:spcPct val="0"/>
              </a:spcBef>
              <a:buNone/>
            </a:pPr>
            <a:r>
              <a:rPr lang="en-GB" altLang="en-US" sz="2000" dirty="0"/>
              <a:t>Being overweight or obese is associated with an increased risk of developing certain cancers, cardiovascular disease and type 2 diabetes. </a:t>
            </a:r>
          </a:p>
          <a:p>
            <a:pPr marL="0" indent="0">
              <a:buNone/>
            </a:pPr>
            <a:endParaRPr lang="en-GB" sz="2000" dirty="0"/>
          </a:p>
        </p:txBody>
      </p:sp>
      <p:grpSp>
        <p:nvGrpSpPr>
          <p:cNvPr id="4" name="Group 17"/>
          <p:cNvGrpSpPr>
            <a:grpSpLocks/>
          </p:cNvGrpSpPr>
          <p:nvPr/>
        </p:nvGrpSpPr>
        <p:grpSpPr bwMode="auto">
          <a:xfrm>
            <a:off x="7735842" y="3500618"/>
            <a:ext cx="4393453" cy="1446084"/>
            <a:chOff x="600521" y="3538502"/>
            <a:chExt cx="6077811" cy="3080222"/>
          </a:xfrm>
        </p:grpSpPr>
        <p:sp>
          <p:nvSpPr>
            <p:cNvPr id="5" name="Line 5"/>
            <p:cNvSpPr>
              <a:spLocks noChangeShapeType="1"/>
            </p:cNvSpPr>
            <p:nvPr/>
          </p:nvSpPr>
          <p:spPr bwMode="auto">
            <a:xfrm flipV="1">
              <a:off x="1841932" y="4000167"/>
              <a:ext cx="3694503" cy="10414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600521" y="4520876"/>
              <a:ext cx="1332891"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in: food and drinks</a:t>
              </a:r>
              <a:endParaRPr lang="en-US" altLang="en-US" sz="1200" b="1" dirty="0"/>
            </a:p>
          </p:txBody>
        </p:sp>
        <p:sp>
          <p:nvSpPr>
            <p:cNvPr id="7" name="Text Box 7"/>
            <p:cNvSpPr txBox="1">
              <a:spLocks noChangeArrowheads="1"/>
            </p:cNvSpPr>
            <p:nvPr/>
          </p:nvSpPr>
          <p:spPr bwMode="auto">
            <a:xfrm>
              <a:off x="5536436" y="3538502"/>
              <a:ext cx="1141896"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a:t>Energy out: activity </a:t>
              </a:r>
              <a:endParaRPr lang="en-US" altLang="en-US" sz="1200" b="1"/>
            </a:p>
          </p:txBody>
        </p:sp>
        <p:sp>
          <p:nvSpPr>
            <p:cNvPr id="8" name="AutoShape 8"/>
            <p:cNvSpPr>
              <a:spLocks noChangeArrowheads="1"/>
            </p:cNvSpPr>
            <p:nvPr/>
          </p:nvSpPr>
          <p:spPr bwMode="auto">
            <a:xfrm>
              <a:off x="3092153" y="4533158"/>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Text Box 12"/>
            <p:cNvSpPr txBox="1">
              <a:spLocks noChangeArrowheads="1"/>
            </p:cNvSpPr>
            <p:nvPr/>
          </p:nvSpPr>
          <p:spPr bwMode="auto">
            <a:xfrm>
              <a:off x="952597" y="5897589"/>
              <a:ext cx="5473172" cy="72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dirty="0"/>
                <a:t>Energy in &gt; Energy out = Weight gain</a:t>
              </a:r>
              <a:endParaRPr lang="en-US" altLang="en-US" sz="1600" b="1" dirty="0"/>
            </a:p>
          </p:txBody>
        </p:sp>
      </p:grpSp>
    </p:spTree>
    <p:extLst>
      <p:ext uri="{BB962C8B-B14F-4D97-AF65-F5344CB8AC3E}">
        <p14:creationId xmlns:p14="http://schemas.microsoft.com/office/powerpoint/2010/main" val="2398764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Negative energy balance</a:t>
            </a:r>
            <a:endParaRPr lang="en-GB" dirty="0"/>
          </a:p>
        </p:txBody>
      </p:sp>
      <p:sp>
        <p:nvSpPr>
          <p:cNvPr id="3" name="Subtitle 2"/>
          <p:cNvSpPr>
            <a:spLocks noGrp="1"/>
          </p:cNvSpPr>
          <p:nvPr>
            <p:ph type="subTitle" idx="1"/>
          </p:nvPr>
        </p:nvSpPr>
        <p:spPr>
          <a:xfrm>
            <a:off x="1169276" y="2571092"/>
            <a:ext cx="6336424" cy="3600000"/>
          </a:xfrm>
        </p:spPr>
        <p:txBody>
          <a:bodyPr/>
          <a:lstStyle/>
          <a:p>
            <a:pPr marL="0" indent="0">
              <a:spcBef>
                <a:spcPct val="0"/>
              </a:spcBef>
              <a:buNone/>
            </a:pPr>
            <a:r>
              <a:rPr lang="en-GB" altLang="en-US" sz="2000" dirty="0"/>
              <a:t>A person is said to be in negative energy balance when there is insufficient energy from the diet to meet energy demands of the body. Energy is derived from energy stores and the person loses weight. </a:t>
            </a:r>
          </a:p>
          <a:p>
            <a:pPr marL="0" indent="0">
              <a:spcBef>
                <a:spcPct val="0"/>
              </a:spcBef>
              <a:buNone/>
            </a:pPr>
            <a:endParaRPr lang="en-GB" altLang="en-US" sz="2000" dirty="0"/>
          </a:p>
          <a:p>
            <a:pPr marL="0" indent="0">
              <a:spcBef>
                <a:spcPct val="0"/>
              </a:spcBef>
              <a:buNone/>
            </a:pPr>
            <a:r>
              <a:rPr lang="en-GB" altLang="en-US" sz="2000" dirty="0"/>
              <a:t>People who achieve a negative energy balance over an extended period of time are likely to become underweight. </a:t>
            </a:r>
          </a:p>
          <a:p>
            <a:pPr marL="0" indent="0">
              <a:spcBef>
                <a:spcPct val="0"/>
              </a:spcBef>
              <a:buNone/>
            </a:pPr>
            <a:endParaRPr lang="en-US" altLang="en-US" sz="2000" dirty="0"/>
          </a:p>
          <a:p>
            <a:pPr marL="0" indent="0">
              <a:spcBef>
                <a:spcPct val="0"/>
              </a:spcBef>
              <a:buNone/>
            </a:pPr>
            <a:r>
              <a:rPr lang="en-GB" altLang="en-US" sz="2000" dirty="0"/>
              <a:t>Being underweight is associated with health problems, such as osteoporosis (low bone mass), infertility (difficulty to conceive) and even heart failure.</a:t>
            </a:r>
            <a:endParaRPr lang="en-US" altLang="en-US" sz="2000" dirty="0"/>
          </a:p>
          <a:p>
            <a:pPr marL="0" indent="0">
              <a:buNone/>
            </a:pPr>
            <a:endParaRPr lang="en-GB" sz="2000" dirty="0"/>
          </a:p>
        </p:txBody>
      </p:sp>
      <p:grpSp>
        <p:nvGrpSpPr>
          <p:cNvPr id="4" name="Group 17"/>
          <p:cNvGrpSpPr>
            <a:grpSpLocks/>
          </p:cNvGrpSpPr>
          <p:nvPr/>
        </p:nvGrpSpPr>
        <p:grpSpPr bwMode="auto">
          <a:xfrm>
            <a:off x="7800523" y="3295065"/>
            <a:ext cx="4224054" cy="1535078"/>
            <a:chOff x="912709" y="3224441"/>
            <a:chExt cx="5614910" cy="3146417"/>
          </a:xfrm>
        </p:grpSpPr>
        <p:sp>
          <p:nvSpPr>
            <p:cNvPr id="5" name="Line 5"/>
            <p:cNvSpPr>
              <a:spLocks noChangeShapeType="1"/>
            </p:cNvSpPr>
            <p:nvPr/>
          </p:nvSpPr>
          <p:spPr bwMode="auto">
            <a:xfrm>
              <a:off x="1865830" y="4209991"/>
              <a:ext cx="3816546" cy="6865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912709" y="3886827"/>
              <a:ext cx="1165391" cy="170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in: food and drinks</a:t>
              </a:r>
              <a:endParaRPr lang="en-US" altLang="en-US" sz="1200" b="1" dirty="0">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5385723" y="3224441"/>
              <a:ext cx="1141896" cy="132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out: activity </a:t>
              </a:r>
              <a:endParaRPr lang="en-US" altLang="en-US" sz="1200" b="1" dirty="0">
                <a:latin typeface="Arial" panose="020B0604020202020204" pitchFamily="34" charset="0"/>
                <a:cs typeface="Arial" panose="020B0604020202020204" pitchFamily="34" charset="0"/>
              </a:endParaRPr>
            </a:p>
          </p:txBody>
        </p:sp>
        <p:sp>
          <p:nvSpPr>
            <p:cNvPr id="8" name="AutoShape 8"/>
            <p:cNvSpPr>
              <a:spLocks noChangeArrowheads="1"/>
            </p:cNvSpPr>
            <p:nvPr/>
          </p:nvSpPr>
          <p:spPr bwMode="auto">
            <a:xfrm>
              <a:off x="3096990" y="4533156"/>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9" name="Text Box 12"/>
            <p:cNvSpPr txBox="1">
              <a:spLocks noChangeArrowheads="1"/>
            </p:cNvSpPr>
            <p:nvPr/>
          </p:nvSpPr>
          <p:spPr bwMode="auto">
            <a:xfrm>
              <a:off x="1227871" y="5676931"/>
              <a:ext cx="5092463" cy="69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b="1" dirty="0">
                  <a:latin typeface="Arial" panose="020B0604020202020204" pitchFamily="34" charset="0"/>
                  <a:cs typeface="Arial" panose="020B0604020202020204" pitchFamily="34" charset="0"/>
                </a:rPr>
                <a:t>Energy out &gt; Energy in = Weight loss</a:t>
              </a:r>
              <a:endParaRPr lang="en-US" alt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1201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 balance</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t>Energy balance can be maintained by:</a:t>
            </a:r>
          </a:p>
          <a:p>
            <a:pPr>
              <a:spcBef>
                <a:spcPct val="0"/>
              </a:spcBef>
            </a:pPr>
            <a:endParaRPr lang="en-GB" altLang="en-US" sz="2000" dirty="0"/>
          </a:p>
          <a:p>
            <a:pPr>
              <a:spcBef>
                <a:spcPct val="0"/>
              </a:spcBef>
            </a:pPr>
            <a:r>
              <a:rPr lang="en-GB" altLang="en-US" sz="2000" dirty="0"/>
              <a:t> regulating energy intake through the diet; </a:t>
            </a:r>
          </a:p>
          <a:p>
            <a:pPr>
              <a:spcBef>
                <a:spcPct val="0"/>
              </a:spcBef>
            </a:pPr>
            <a:endParaRPr lang="en-GB" altLang="en-US" sz="2000" dirty="0"/>
          </a:p>
          <a:p>
            <a:pPr>
              <a:spcBef>
                <a:spcPct val="0"/>
              </a:spcBef>
            </a:pPr>
            <a:r>
              <a:rPr lang="en-GB" altLang="en-US" sz="2000" dirty="0"/>
              <a:t> adjusting physical activity levels;</a:t>
            </a:r>
          </a:p>
          <a:p>
            <a:pPr>
              <a:spcBef>
                <a:spcPct val="0"/>
              </a:spcBef>
            </a:pPr>
            <a:endParaRPr lang="en-GB" altLang="en-US" sz="2000" dirty="0"/>
          </a:p>
          <a:p>
            <a:pPr>
              <a:spcBef>
                <a:spcPct val="0"/>
              </a:spcBef>
            </a:pPr>
            <a:r>
              <a:rPr lang="en-GB" altLang="en-US" sz="2000" dirty="0"/>
              <a:t> a combination of both.</a:t>
            </a:r>
          </a:p>
          <a:p>
            <a:pPr marL="0" indent="0">
              <a:buNone/>
            </a:pPr>
            <a:endParaRPr lang="en-GB" sz="2000" dirty="0"/>
          </a:p>
        </p:txBody>
      </p:sp>
      <p:grpSp>
        <p:nvGrpSpPr>
          <p:cNvPr id="5" name="Group 17"/>
          <p:cNvGrpSpPr>
            <a:grpSpLocks/>
          </p:cNvGrpSpPr>
          <p:nvPr/>
        </p:nvGrpSpPr>
        <p:grpSpPr bwMode="auto">
          <a:xfrm>
            <a:off x="7141978" y="4254316"/>
            <a:ext cx="4245942" cy="1446084"/>
            <a:chOff x="721250" y="3538502"/>
            <a:chExt cx="5873747" cy="3080222"/>
          </a:xfrm>
        </p:grpSpPr>
        <p:sp>
          <p:nvSpPr>
            <p:cNvPr id="6" name="Line 5"/>
            <p:cNvSpPr>
              <a:spLocks noChangeShapeType="1"/>
            </p:cNvSpPr>
            <p:nvPr/>
          </p:nvSpPr>
          <p:spPr bwMode="auto">
            <a:xfrm flipV="1">
              <a:off x="1933412" y="4497484"/>
              <a:ext cx="3493559" cy="356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Text Box 6"/>
            <p:cNvSpPr txBox="1">
              <a:spLocks noChangeArrowheads="1"/>
            </p:cNvSpPr>
            <p:nvPr/>
          </p:nvSpPr>
          <p:spPr bwMode="auto">
            <a:xfrm>
              <a:off x="721250" y="3775499"/>
              <a:ext cx="1332891"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in: food and drinks</a:t>
              </a:r>
              <a:endParaRPr lang="en-US" altLang="en-US" sz="1200" b="1" dirty="0"/>
            </a:p>
          </p:txBody>
        </p:sp>
        <p:sp>
          <p:nvSpPr>
            <p:cNvPr id="8" name="Text Box 7"/>
            <p:cNvSpPr txBox="1">
              <a:spLocks noChangeArrowheads="1"/>
            </p:cNvSpPr>
            <p:nvPr/>
          </p:nvSpPr>
          <p:spPr bwMode="auto">
            <a:xfrm>
              <a:off x="5453101" y="3538502"/>
              <a:ext cx="1141896"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out: activity </a:t>
              </a:r>
              <a:endParaRPr lang="en-US" altLang="en-US" sz="1200" b="1" dirty="0"/>
            </a:p>
          </p:txBody>
        </p:sp>
        <p:sp>
          <p:nvSpPr>
            <p:cNvPr id="9" name="AutoShape 8"/>
            <p:cNvSpPr>
              <a:spLocks noChangeArrowheads="1"/>
            </p:cNvSpPr>
            <p:nvPr/>
          </p:nvSpPr>
          <p:spPr bwMode="auto">
            <a:xfrm>
              <a:off x="3092153" y="4533158"/>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 name="Text Box 12"/>
            <p:cNvSpPr txBox="1">
              <a:spLocks noChangeArrowheads="1"/>
            </p:cNvSpPr>
            <p:nvPr/>
          </p:nvSpPr>
          <p:spPr bwMode="auto">
            <a:xfrm>
              <a:off x="783571" y="5897589"/>
              <a:ext cx="5725735" cy="72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dirty="0"/>
                <a:t>Energy in </a:t>
              </a:r>
              <a:r>
                <a:rPr lang="en-GB" altLang="en-US" sz="1600" b="1" dirty="0" smtClean="0"/>
                <a:t>= </a:t>
              </a:r>
              <a:r>
                <a:rPr lang="en-GB" altLang="en-US" sz="1600" b="1" dirty="0"/>
                <a:t>Energy out = </a:t>
              </a:r>
              <a:r>
                <a:rPr lang="en-GB" altLang="en-US" sz="1600" b="1" dirty="0"/>
                <a:t>E</a:t>
              </a:r>
              <a:r>
                <a:rPr lang="en-GB" altLang="en-US" sz="1600" b="1" dirty="0" smtClean="0"/>
                <a:t>nergy balance</a:t>
              </a:r>
              <a:endParaRPr lang="en-US" altLang="en-US" sz="1600" b="1" dirty="0"/>
            </a:p>
          </p:txBody>
        </p:sp>
      </p:grpSp>
    </p:spTree>
    <p:extLst>
      <p:ext uri="{BB962C8B-B14F-4D97-AF65-F5344CB8AC3E}">
        <p14:creationId xmlns:p14="http://schemas.microsoft.com/office/powerpoint/2010/main" val="4177117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Overweight and obesity</a:t>
            </a:r>
            <a:endParaRPr lang="en-GB" dirty="0"/>
          </a:p>
        </p:txBody>
      </p:sp>
      <p:sp>
        <p:nvSpPr>
          <p:cNvPr id="3" name="Subtitle 2"/>
          <p:cNvSpPr>
            <a:spLocks noGrp="1"/>
          </p:cNvSpPr>
          <p:nvPr>
            <p:ph type="subTitle" idx="1"/>
          </p:nvPr>
        </p:nvSpPr>
        <p:spPr>
          <a:xfrm>
            <a:off x="1169276" y="2571092"/>
            <a:ext cx="6831724" cy="3600000"/>
          </a:xfrm>
        </p:spPr>
        <p:txBody>
          <a:bodyPr/>
          <a:lstStyle/>
          <a:p>
            <a:pPr marL="0" indent="0">
              <a:spcBef>
                <a:spcPct val="0"/>
              </a:spcBef>
              <a:buNone/>
            </a:pPr>
            <a:r>
              <a:rPr lang="en-GB" altLang="en-US" sz="2000" dirty="0"/>
              <a:t>In the UK and many other developed countries, overweight and obesity rates in adults and children have been increasing over the years.</a:t>
            </a:r>
          </a:p>
          <a:p>
            <a:pPr marL="0" indent="0">
              <a:spcBef>
                <a:spcPct val="0"/>
              </a:spcBef>
              <a:buNone/>
            </a:pPr>
            <a:endParaRPr lang="en-GB" altLang="en-US" sz="2000" dirty="0"/>
          </a:p>
          <a:p>
            <a:pPr marL="0" indent="0">
              <a:spcBef>
                <a:spcPct val="0"/>
              </a:spcBef>
              <a:buNone/>
            </a:pPr>
            <a:r>
              <a:rPr lang="en-GB" altLang="en-US" sz="2000" dirty="0"/>
              <a:t>According to Statistics on Obesity, Physical Activity and Diet published in 2018, 57% of adult women and 66% of adult men are overweight or obese</a:t>
            </a:r>
            <a:r>
              <a:rPr lang="en-GB" altLang="en-US" sz="2000" dirty="0" smtClean="0"/>
              <a:t>.</a:t>
            </a:r>
          </a:p>
          <a:p>
            <a:pPr marL="0" indent="0">
              <a:spcBef>
                <a:spcPct val="0"/>
              </a:spcBef>
              <a:buNone/>
            </a:pPr>
            <a:endParaRPr lang="en-GB" altLang="en-US" sz="2000" dirty="0"/>
          </a:p>
          <a:p>
            <a:pPr marL="0" indent="0">
              <a:spcBef>
                <a:spcPct val="0"/>
              </a:spcBef>
              <a:buNone/>
            </a:pPr>
            <a:r>
              <a:rPr lang="en-GB" altLang="en-US" sz="2000" dirty="0" smtClean="0"/>
              <a:t>It </a:t>
            </a:r>
            <a:r>
              <a:rPr lang="en-GB" altLang="en-US" sz="2000" dirty="0"/>
              <a:t>is important to lead an active lifestyle and make healthier food choices.</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20811" y="2571092"/>
            <a:ext cx="2268463" cy="1875501"/>
          </a:xfrm>
          <a:prstGeom prst="rect">
            <a:avLst/>
          </a:prstGeom>
          <a:ln>
            <a:noFill/>
          </a:ln>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0064" y="4676234"/>
            <a:ext cx="2468314" cy="1642635"/>
          </a:xfrm>
          <a:prstGeom prst="rect">
            <a:avLst/>
          </a:prstGeom>
          <a:ln>
            <a:noFill/>
          </a:ln>
          <a:effectLst/>
        </p:spPr>
      </p:pic>
      <p:sp>
        <p:nvSpPr>
          <p:cNvPr id="6" name="Rectangle 5"/>
          <p:cNvSpPr/>
          <p:nvPr/>
        </p:nvSpPr>
        <p:spPr>
          <a:xfrm>
            <a:off x="1169274" y="5980315"/>
            <a:ext cx="6096000" cy="338554"/>
          </a:xfrm>
          <a:prstGeom prst="rect">
            <a:avLst/>
          </a:prstGeom>
        </p:spPr>
        <p:txBody>
          <a:bodyPr>
            <a:spAutoFit/>
          </a:bodyPr>
          <a:lstStyle/>
          <a:p>
            <a:r>
              <a:rPr lang="en-GB" altLang="en-US" sz="1600" dirty="0">
                <a:latin typeface="Arial" panose="020B0604020202020204" pitchFamily="34" charset="0"/>
                <a:cs typeface="Arial" panose="020B0604020202020204" pitchFamily="34" charset="0"/>
                <a:hlinkClick r:id="rId4"/>
              </a:rPr>
              <a:t>Statistics on Obesity, Physical Activity and Diet published in 2018</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73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US" altLang="en-US" sz="2000" dirty="0"/>
              <a:t>Different people need different amounts of dietary energy </a:t>
            </a:r>
            <a:endParaRPr lang="en-US" altLang="en-US" sz="2000" dirty="0" smtClean="0"/>
          </a:p>
          <a:p>
            <a:pPr marL="0" indent="0">
              <a:spcBef>
                <a:spcPct val="0"/>
              </a:spcBef>
              <a:buNone/>
            </a:pPr>
            <a:r>
              <a:rPr lang="en-US" altLang="en-US" sz="2000" dirty="0" smtClean="0"/>
              <a:t>depending </a:t>
            </a:r>
            <a:r>
              <a:rPr lang="en-US" altLang="en-US" sz="2000" dirty="0"/>
              <a:t>on their:</a:t>
            </a:r>
          </a:p>
          <a:p>
            <a:pPr>
              <a:spcBef>
                <a:spcPct val="0"/>
              </a:spcBef>
            </a:pPr>
            <a:endParaRPr lang="en-US" altLang="en-US" sz="2000" dirty="0"/>
          </a:p>
          <a:p>
            <a:pPr>
              <a:lnSpc>
                <a:spcPct val="200000"/>
              </a:lnSpc>
              <a:spcBef>
                <a:spcPct val="0"/>
              </a:spcBef>
            </a:pPr>
            <a:r>
              <a:rPr lang="en-US" altLang="en-US" sz="2000" dirty="0"/>
              <a:t> age;</a:t>
            </a:r>
          </a:p>
          <a:p>
            <a:pPr>
              <a:lnSpc>
                <a:spcPct val="200000"/>
              </a:lnSpc>
              <a:spcBef>
                <a:spcPct val="0"/>
              </a:spcBef>
            </a:pPr>
            <a:r>
              <a:rPr lang="en-US" altLang="en-US" sz="2000" dirty="0"/>
              <a:t> gender;</a:t>
            </a:r>
          </a:p>
          <a:p>
            <a:pPr>
              <a:lnSpc>
                <a:spcPct val="200000"/>
              </a:lnSpc>
              <a:spcBef>
                <a:spcPct val="0"/>
              </a:spcBef>
            </a:pPr>
            <a:r>
              <a:rPr lang="en-US" altLang="en-US" sz="2000" dirty="0"/>
              <a:t> body size;</a:t>
            </a:r>
          </a:p>
          <a:p>
            <a:pPr>
              <a:lnSpc>
                <a:spcPct val="200000"/>
              </a:lnSpc>
              <a:spcBef>
                <a:spcPct val="0"/>
              </a:spcBef>
            </a:pPr>
            <a:r>
              <a:rPr lang="en-US" altLang="en-US" sz="2000" dirty="0"/>
              <a:t> level of activity;</a:t>
            </a:r>
          </a:p>
          <a:p>
            <a:pPr>
              <a:lnSpc>
                <a:spcPct val="200000"/>
              </a:lnSpc>
              <a:spcBef>
                <a:spcPct val="0"/>
              </a:spcBef>
            </a:pPr>
            <a:r>
              <a:rPr lang="en-US" altLang="en-US" sz="2000" dirty="0"/>
              <a:t> genes.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348" y="2150448"/>
            <a:ext cx="3135926" cy="4382804"/>
          </a:xfrm>
          <a:prstGeom prst="rect">
            <a:avLst/>
          </a:prstGeom>
          <a:ln>
            <a:noFill/>
          </a:ln>
          <a:effectLst/>
        </p:spPr>
      </p:pic>
    </p:spTree>
    <p:extLst>
      <p:ext uri="{BB962C8B-B14F-4D97-AF65-F5344CB8AC3E}">
        <p14:creationId xmlns:p14="http://schemas.microsoft.com/office/powerpoint/2010/main" val="1486804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Quiz - </a:t>
            </a:r>
            <a:r>
              <a:rPr lang="en-GB" dirty="0" err="1" smtClean="0"/>
              <a:t>Kahoot</a:t>
            </a:r>
            <a:endParaRPr lang="en-GB" dirty="0"/>
          </a:p>
        </p:txBody>
      </p:sp>
      <p:sp>
        <p:nvSpPr>
          <p:cNvPr id="3" name="Subtitle 2"/>
          <p:cNvSpPr>
            <a:spLocks noGrp="1"/>
          </p:cNvSpPr>
          <p:nvPr>
            <p:ph type="subTitle" idx="1"/>
          </p:nvPr>
        </p:nvSpPr>
        <p:spPr>
          <a:xfrm>
            <a:off x="1169276" y="2571092"/>
            <a:ext cx="7384174" cy="3600000"/>
          </a:xfrm>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endParaRPr lang="en-US" altLang="en-US" sz="2000" dirty="0" smtClean="0"/>
          </a:p>
          <a:p>
            <a:pPr marL="0" indent="0">
              <a:spcBef>
                <a:spcPct val="0"/>
              </a:spcBef>
              <a:buNone/>
            </a:pPr>
            <a:endParaRPr lang="en-US" altLang="en-US" sz="2000" dirty="0"/>
          </a:p>
          <a:p>
            <a:pPr marL="0" indent="0">
              <a:spcBef>
                <a:spcPct val="0"/>
              </a:spcBef>
              <a:buNone/>
            </a:pPr>
            <a:endParaRPr lang="en-US" altLang="en-US" sz="2000" b="1" dirty="0" smtClean="0">
              <a:solidFill>
                <a:srgbClr val="FF0000"/>
              </a:solidFill>
            </a:endParaRPr>
          </a:p>
          <a:p>
            <a:pPr marL="0" indent="0">
              <a:spcBef>
                <a:spcPct val="0"/>
              </a:spcBef>
              <a:buNone/>
            </a:pPr>
            <a:r>
              <a:rPr lang="en-US" altLang="en-US" sz="2000" b="1" dirty="0">
                <a:hlinkClick r:id="rId2"/>
              </a:rPr>
              <a:t>https://</a:t>
            </a:r>
            <a:r>
              <a:rPr lang="en-US" altLang="en-US" sz="2000" b="1" dirty="0" smtClean="0">
                <a:hlinkClick r:id="rId2"/>
              </a:rPr>
              <a:t>create.kahoot.it/share/energy-requirements/cbee242c-a83c-40d0-9320-a6929747184f</a:t>
            </a:r>
            <a:r>
              <a:rPr lang="en-US" altLang="en-US" sz="2000" b="1" dirty="0" smtClean="0"/>
              <a:t> </a:t>
            </a:r>
            <a:endParaRPr lang="en-GB" sz="2000" dirty="0"/>
          </a:p>
        </p:txBody>
      </p:sp>
      <p:pic>
        <p:nvPicPr>
          <p:cNvPr id="4" name="Picture 2" descr="Image result for kahoot imag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33005" y="3129559"/>
            <a:ext cx="2959478"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05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t>Energy is provided by the </a:t>
            </a:r>
            <a:r>
              <a:rPr lang="en-US" altLang="en-US" sz="2000" dirty="0"/>
              <a:t>carbohydrate, protein and fat in the </a:t>
            </a:r>
            <a:r>
              <a:rPr lang="en-GB" altLang="en-US" sz="2000" dirty="0"/>
              <a:t>food and drink we consume.</a:t>
            </a:r>
          </a:p>
          <a:p>
            <a:pPr marL="0" indent="0">
              <a:spcBef>
                <a:spcPct val="0"/>
              </a:spcBef>
              <a:buNone/>
            </a:pPr>
            <a:endParaRPr lang="en-GB" altLang="en-US" sz="2000" dirty="0"/>
          </a:p>
          <a:p>
            <a:pPr marL="0" indent="0">
              <a:spcBef>
                <a:spcPct val="0"/>
              </a:spcBef>
              <a:buNone/>
            </a:pPr>
            <a:r>
              <a:rPr lang="en-US" altLang="en-US" sz="2000" dirty="0"/>
              <a:t>These are known as </a:t>
            </a:r>
            <a:r>
              <a:rPr lang="en-GB" altLang="en-US" sz="2000" b="1" dirty="0"/>
              <a:t>macronutrients</a:t>
            </a:r>
            <a:r>
              <a:rPr lang="en-GB" altLang="en-US" sz="2000" dirty="0"/>
              <a:t>. </a:t>
            </a:r>
          </a:p>
          <a:p>
            <a:pPr marL="0" indent="0">
              <a:spcBef>
                <a:spcPct val="0"/>
              </a:spcBef>
              <a:buNone/>
            </a:pPr>
            <a:endParaRPr lang="en-GB" altLang="en-US" sz="2000" dirty="0"/>
          </a:p>
          <a:p>
            <a:pPr marL="0" indent="0">
              <a:spcBef>
                <a:spcPct val="0"/>
              </a:spcBef>
              <a:buNone/>
            </a:pPr>
            <a:r>
              <a:rPr lang="en-GB" altLang="en-US" sz="2000" dirty="0"/>
              <a:t>The amount of energy that each of these macronutrients provides varies.</a:t>
            </a:r>
            <a:endParaRPr lang="en-US" altLang="en-US" sz="2000" dirty="0"/>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330"/>
          <a:stretch/>
        </p:blipFill>
        <p:spPr>
          <a:xfrm>
            <a:off x="1276350" y="4344665"/>
            <a:ext cx="3208184" cy="2233599"/>
          </a:xfrm>
          <a:prstGeom prst="rect">
            <a:avLst/>
          </a:prstGeom>
          <a:ln>
            <a:noFill/>
          </a:ln>
          <a:effectLst/>
        </p:spPr>
      </p:pic>
      <p:pic>
        <p:nvPicPr>
          <p:cNvPr id="6" name="Picture 5" descr="C:\Users\Jenny\Downloads\shutterstock_151809269 (1).jpg"/>
          <p:cNvPicPr/>
          <p:nvPr/>
        </p:nvPicPr>
        <p:blipFill>
          <a:blip r:embed="rId3">
            <a:extLst>
              <a:ext uri="{28A0092B-C50C-407E-A947-70E740481C1C}">
                <a14:useLocalDpi xmlns:a14="http://schemas.microsoft.com/office/drawing/2010/main" val="0"/>
              </a:ext>
            </a:extLst>
          </a:blip>
          <a:srcRect/>
          <a:stretch>
            <a:fillRect/>
          </a:stretch>
        </p:blipFill>
        <p:spPr bwMode="auto">
          <a:xfrm>
            <a:off x="4965856" y="4344665"/>
            <a:ext cx="3153729" cy="2233599"/>
          </a:xfrm>
          <a:prstGeom prst="rect">
            <a:avLst/>
          </a:prstGeom>
          <a:noFill/>
          <a:ln>
            <a:noFill/>
          </a:ln>
        </p:spPr>
      </p:pic>
    </p:spTree>
    <p:extLst>
      <p:ext uri="{BB962C8B-B14F-4D97-AF65-F5344CB8AC3E}">
        <p14:creationId xmlns:p14="http://schemas.microsoft.com/office/powerpoint/2010/main" val="2724751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b="1" dirty="0"/>
              <a:t>Carbohydrate </a:t>
            </a:r>
            <a:r>
              <a:rPr lang="en-GB" altLang="en-US" sz="2000" dirty="0"/>
              <a:t>(starch and sugars) provides 3.75 kcal (16 kJ) per gram (for the purposes of food labelling this is rounded up to </a:t>
            </a:r>
            <a:r>
              <a:rPr lang="en-GB" altLang="en-US" sz="2000" b="1" dirty="0"/>
              <a:t>4 kcal </a:t>
            </a:r>
            <a:r>
              <a:rPr lang="en-GB" altLang="en-US" sz="2000" dirty="0"/>
              <a:t>(17kJ) per gram).</a:t>
            </a:r>
          </a:p>
          <a:p>
            <a:pPr marL="0" indent="0">
              <a:spcBef>
                <a:spcPct val="0"/>
              </a:spcBef>
              <a:buNone/>
            </a:pPr>
            <a:endParaRPr lang="en-GB" altLang="en-US" sz="2000" dirty="0"/>
          </a:p>
          <a:p>
            <a:pPr marL="0" indent="0">
              <a:spcBef>
                <a:spcPct val="0"/>
              </a:spcBef>
              <a:buNone/>
            </a:pPr>
            <a:r>
              <a:rPr lang="en-GB" altLang="en-US" sz="2000" b="1" dirty="0"/>
              <a:t>Protein</a:t>
            </a:r>
            <a:r>
              <a:rPr lang="en-GB" altLang="en-US" sz="2000" dirty="0"/>
              <a:t> provides </a:t>
            </a:r>
            <a:r>
              <a:rPr lang="en-GB" altLang="en-US" sz="2000" b="1" dirty="0"/>
              <a:t>4kcal </a:t>
            </a:r>
            <a:r>
              <a:rPr lang="en-GB" altLang="en-US" sz="2000" dirty="0"/>
              <a:t>(17kJ) per gram.</a:t>
            </a:r>
          </a:p>
          <a:p>
            <a:pPr marL="0" indent="0">
              <a:spcBef>
                <a:spcPct val="0"/>
              </a:spcBef>
              <a:buNone/>
            </a:pPr>
            <a:endParaRPr lang="en-GB" altLang="en-US" sz="2000" dirty="0"/>
          </a:p>
          <a:p>
            <a:pPr marL="0" indent="0">
              <a:spcBef>
                <a:spcPct val="0"/>
              </a:spcBef>
              <a:buNone/>
            </a:pPr>
            <a:r>
              <a:rPr lang="en-GB" altLang="en-US" sz="2000" b="1" dirty="0"/>
              <a:t>Fat</a:t>
            </a:r>
            <a:r>
              <a:rPr lang="en-GB" altLang="en-US" sz="2000" dirty="0"/>
              <a:t> is the most energy dense nutrient, providing </a:t>
            </a:r>
            <a:r>
              <a:rPr lang="en-GB" altLang="en-US" sz="2000" b="1" dirty="0"/>
              <a:t>9kcal</a:t>
            </a:r>
            <a:r>
              <a:rPr lang="en-GB" altLang="en-US" sz="2000" dirty="0"/>
              <a:t> (37kJ) per gram.</a:t>
            </a:r>
          </a:p>
          <a:p>
            <a:pPr marL="0" indent="0">
              <a:spcBef>
                <a:spcPct val="0"/>
              </a:spcBef>
              <a:buNone/>
            </a:pPr>
            <a:endParaRPr lang="en-GB" altLang="en-US" sz="2000" b="1" dirty="0"/>
          </a:p>
          <a:p>
            <a:pPr marL="0" indent="0">
              <a:spcBef>
                <a:spcPct val="0"/>
              </a:spcBef>
              <a:buNone/>
            </a:pPr>
            <a:r>
              <a:rPr lang="en-GB" altLang="en-US" sz="2000" dirty="0"/>
              <a:t>Energy intake can be estimated by applying these figures to the amount of carbohydrate, protein and fat we consume from food and drink.</a:t>
            </a:r>
          </a:p>
          <a:p>
            <a:pPr marL="0" indent="0">
              <a:spcBef>
                <a:spcPct val="0"/>
              </a:spcBef>
              <a:buNone/>
            </a:pPr>
            <a:endParaRPr lang="en-GB" altLang="en-US" sz="2000" dirty="0"/>
          </a:p>
          <a:p>
            <a:pPr marL="0" indent="0">
              <a:spcBef>
                <a:spcPct val="0"/>
              </a:spcBef>
              <a:buNone/>
            </a:pPr>
            <a:r>
              <a:rPr lang="en-GB" altLang="en-US" sz="2000" b="1" dirty="0"/>
              <a:t>Alcohol</a:t>
            </a:r>
            <a:r>
              <a:rPr lang="en-GB" altLang="en-US" sz="2000" dirty="0"/>
              <a:t> also provides energy at </a:t>
            </a:r>
            <a:r>
              <a:rPr lang="en-GB" altLang="en-US" sz="2000" b="1" dirty="0"/>
              <a:t>7kcal</a:t>
            </a:r>
            <a:r>
              <a:rPr lang="en-GB" altLang="en-US" sz="2000" dirty="0"/>
              <a:t> (29kJ) per gram.</a:t>
            </a:r>
          </a:p>
          <a:p>
            <a:pPr marL="0" indent="0">
              <a:buNone/>
            </a:pPr>
            <a:endParaRPr lang="en-GB" sz="2000" dirty="0"/>
          </a:p>
        </p:txBody>
      </p:sp>
    </p:spTree>
    <p:extLst>
      <p:ext uri="{BB962C8B-B14F-4D97-AF65-F5344CB8AC3E}">
        <p14:creationId xmlns:p14="http://schemas.microsoft.com/office/powerpoint/2010/main" val="302566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 in food and drinks</a:t>
            </a:r>
            <a:endParaRPr lang="en-GB" dirty="0"/>
          </a:p>
        </p:txBody>
      </p:sp>
      <p:sp>
        <p:nvSpPr>
          <p:cNvPr id="5" name="Rectangle 4"/>
          <p:cNvSpPr/>
          <p:nvPr/>
        </p:nvSpPr>
        <p:spPr>
          <a:xfrm>
            <a:off x="8362850" y="2296835"/>
            <a:ext cx="3276700" cy="1015663"/>
          </a:xfrm>
          <a:prstGeom prst="rect">
            <a:avLst/>
          </a:prstGeom>
        </p:spPr>
        <p:txBody>
          <a:bodyPr wrap="square">
            <a:spAutoFit/>
          </a:bodyPr>
          <a:lstStyle/>
          <a:p>
            <a:pPr>
              <a:spcBef>
                <a:spcPct val="50000"/>
              </a:spcBef>
            </a:pPr>
            <a:r>
              <a:rPr lang="en-GB" altLang="zh-TW" sz="2000" dirty="0">
                <a:latin typeface="Arial" panose="020B0604020202020204" pitchFamily="34" charset="0"/>
                <a:cs typeface="Arial" panose="020B0604020202020204" pitchFamily="34" charset="0"/>
              </a:rPr>
              <a:t>Per gram, fat provides more than twice the energy of carbohydrate.</a:t>
            </a:r>
            <a:endParaRPr lang="en-US" altLang="en-US" sz="20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325097224"/>
              </p:ext>
            </p:extLst>
          </p:nvPr>
        </p:nvGraphicFramePr>
        <p:xfrm>
          <a:off x="1169274" y="2604585"/>
          <a:ext cx="6205304" cy="3653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64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in food and drinks</a:t>
            </a:r>
          </a:p>
        </p:txBody>
      </p:sp>
      <p:sp>
        <p:nvSpPr>
          <p:cNvPr id="3" name="Subtitle 2"/>
          <p:cNvSpPr>
            <a:spLocks noGrp="1"/>
          </p:cNvSpPr>
          <p:nvPr>
            <p:ph type="subTitle" idx="1"/>
          </p:nvPr>
        </p:nvSpPr>
        <p:spPr/>
        <p:txBody>
          <a:bodyPr/>
          <a:lstStyle/>
          <a:p>
            <a:pPr marL="0" indent="0">
              <a:buNone/>
            </a:pPr>
            <a:r>
              <a:rPr lang="en-GB" altLang="en-US" sz="2000" dirty="0"/>
              <a:t>Which of these foods do you think contributes the most energy per 100g</a:t>
            </a:r>
            <a:r>
              <a:rPr lang="en-GB" altLang="en-US" sz="2000" dirty="0" smtClean="0"/>
              <a:t>?</a:t>
            </a:r>
          </a:p>
          <a:p>
            <a:pPr marL="0" indent="0">
              <a:buNone/>
            </a:pPr>
            <a:r>
              <a:rPr lang="en-GB" altLang="en-US" sz="2000" dirty="0" smtClean="0"/>
              <a:t> </a:t>
            </a:r>
            <a:endParaRPr lang="en-GB" altLang="en-US" sz="2000" dirty="0"/>
          </a:p>
          <a:p>
            <a:pPr marL="0" indent="0">
              <a:buNone/>
            </a:pPr>
            <a:endParaRPr lang="en-GB" sz="2000" dirty="0"/>
          </a:p>
        </p:txBody>
      </p:sp>
      <p:sp>
        <p:nvSpPr>
          <p:cNvPr id="4" name="TextBox 5"/>
          <p:cNvSpPr txBox="1">
            <a:spLocks noChangeArrowheads="1"/>
          </p:cNvSpPr>
          <p:nvPr/>
        </p:nvSpPr>
        <p:spPr bwMode="auto">
          <a:xfrm>
            <a:off x="1847136" y="4153697"/>
            <a:ext cx="1296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Bagel</a:t>
            </a:r>
          </a:p>
        </p:txBody>
      </p:sp>
      <p:sp>
        <p:nvSpPr>
          <p:cNvPr id="5" name="TextBox 6"/>
          <p:cNvSpPr txBox="1">
            <a:spLocks noChangeArrowheads="1"/>
          </p:cNvSpPr>
          <p:nvPr/>
        </p:nvSpPr>
        <p:spPr bwMode="auto">
          <a:xfrm>
            <a:off x="9111457" y="4298954"/>
            <a:ext cx="1296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Ham</a:t>
            </a:r>
          </a:p>
        </p:txBody>
      </p:sp>
      <p:sp>
        <p:nvSpPr>
          <p:cNvPr id="6" name="TextBox 8"/>
          <p:cNvSpPr txBox="1">
            <a:spLocks noChangeArrowheads="1"/>
          </p:cNvSpPr>
          <p:nvPr/>
        </p:nvSpPr>
        <p:spPr bwMode="auto">
          <a:xfrm>
            <a:off x="5258595" y="4514854"/>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Oil</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6657" y="3012283"/>
            <a:ext cx="184049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0248" y="2990057"/>
            <a:ext cx="1776358" cy="116602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045" y="2934496"/>
            <a:ext cx="1250950" cy="160813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1169274" y="4833145"/>
            <a:ext cx="2926476"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1135.5kJ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982.6kJ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170.0kJ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Fat </a:t>
            </a:r>
            <a:r>
              <a:rPr lang="en-GB" altLang="en-US" sz="2000" dirty="0" smtClean="0">
                <a:latin typeface="Arial" panose="020B0604020202020204" pitchFamily="34" charset="0"/>
                <a:cs typeface="Arial" panose="020B0604020202020204" pitchFamily="34" charset="0"/>
              </a:rPr>
              <a:t>66.6kJ</a:t>
            </a:r>
            <a:endParaRPr lang="en-GB" altLang="en-US" sz="2000" dirty="0">
              <a:latin typeface="Arial" panose="020B0604020202020204" pitchFamily="34" charset="0"/>
              <a:cs typeface="Arial" panose="020B0604020202020204" pitchFamily="34" charset="0"/>
            </a:endParaRPr>
          </a:p>
          <a:p>
            <a:pPr>
              <a:spcBef>
                <a:spcPct val="20000"/>
              </a:spcBef>
            </a:pPr>
            <a:endParaRPr lang="en-US" altLang="en-US" sz="2000" b="1"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4779170" y="4833942"/>
            <a:ext cx="314563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3696.0kJ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Fat 3696.0kJ</a:t>
            </a:r>
          </a:p>
          <a:p>
            <a:pPr>
              <a:spcBef>
                <a:spcPct val="20000"/>
              </a:spcBef>
            </a:pPr>
            <a:endParaRPr lang="en-US" altLang="en-US" sz="2000" b="1"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bwMode="auto">
          <a:xfrm>
            <a:off x="8628676" y="4810129"/>
            <a:ext cx="283942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450.9kJ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a:t>
            </a:r>
            <a:r>
              <a:rPr lang="en-GB" altLang="en-US" sz="2000" dirty="0" smtClean="0">
                <a:latin typeface="Arial" panose="020B0604020202020204" pitchFamily="34" charset="0"/>
                <a:cs typeface="Arial" panose="020B0604020202020204" pitchFamily="34" charset="0"/>
              </a:rPr>
              <a:t>17.0kJ</a:t>
            </a:r>
            <a:endParaRPr lang="en-GB" altLang="en-US" sz="2000" dirty="0">
              <a:latin typeface="Arial" panose="020B0604020202020204" pitchFamily="34" charset="0"/>
              <a:cs typeface="Arial" panose="020B0604020202020204" pitchFamily="34" charset="0"/>
            </a:endParaRP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312.8kJ</a:t>
            </a:r>
          </a:p>
          <a:p>
            <a:pPr>
              <a:spcBef>
                <a:spcPct val="20000"/>
              </a:spcBef>
            </a:pPr>
            <a:r>
              <a:rPr lang="en-US" altLang="en-US" sz="2000" dirty="0">
                <a:latin typeface="Arial" panose="020B0604020202020204" pitchFamily="34" charset="0"/>
                <a:cs typeface="Arial" panose="020B0604020202020204" pitchFamily="34" charset="0"/>
              </a:rPr>
              <a:t>Fat 122.1kJ</a:t>
            </a:r>
          </a:p>
          <a:p>
            <a:pPr>
              <a:spcBef>
                <a:spcPct val="20000"/>
              </a:spcBef>
            </a:pPr>
            <a:endParaRPr lang="en-US"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Dietary reference values</a:t>
            </a:r>
            <a:endParaRPr lang="en-GB" dirty="0"/>
          </a:p>
        </p:txBody>
      </p:sp>
      <p:sp>
        <p:nvSpPr>
          <p:cNvPr id="3" name="Subtitle 2"/>
          <p:cNvSpPr>
            <a:spLocks noGrp="1"/>
          </p:cNvSpPr>
          <p:nvPr>
            <p:ph type="subTitle" idx="1"/>
          </p:nvPr>
        </p:nvSpPr>
        <p:spPr/>
        <p:txBody>
          <a:bodyPr/>
          <a:lstStyle/>
          <a:p>
            <a:pPr marL="0" indent="0">
              <a:spcBef>
                <a:spcPct val="0"/>
              </a:spcBef>
              <a:buNone/>
            </a:pPr>
            <a:r>
              <a:rPr lang="en-US" altLang="en-US" sz="2000" dirty="0"/>
              <a:t>Experts have estimated the average requirements for energy for </a:t>
            </a:r>
            <a:r>
              <a:rPr lang="en-US" altLang="en-US" sz="2000" dirty="0" smtClean="0"/>
              <a:t>                       different </a:t>
            </a:r>
            <a:r>
              <a:rPr lang="en-US" altLang="en-US" sz="2000" dirty="0"/>
              <a:t>types of people. </a:t>
            </a:r>
          </a:p>
          <a:p>
            <a:pPr marL="0" indent="0">
              <a:spcBef>
                <a:spcPct val="0"/>
              </a:spcBef>
              <a:buNone/>
            </a:pPr>
            <a:endParaRPr lang="en-US" altLang="en-US" sz="2000" dirty="0"/>
          </a:p>
          <a:p>
            <a:pPr marL="0" indent="0">
              <a:spcBef>
                <a:spcPct val="0"/>
              </a:spcBef>
              <a:buNone/>
            </a:pPr>
            <a:r>
              <a:rPr lang="en-US" altLang="en-US" sz="2000" dirty="0"/>
              <a:t>These figures are known as Estimated Average Requirements (EAR) </a:t>
            </a:r>
            <a:endParaRPr lang="en-US" altLang="en-US" sz="2000" dirty="0" smtClean="0"/>
          </a:p>
          <a:p>
            <a:pPr marL="0" indent="0">
              <a:spcBef>
                <a:spcPct val="0"/>
              </a:spcBef>
              <a:buNone/>
            </a:pPr>
            <a:r>
              <a:rPr lang="en-US" altLang="en-US" sz="2000" dirty="0" smtClean="0"/>
              <a:t>for </a:t>
            </a:r>
            <a:r>
              <a:rPr lang="en-US" altLang="en-US" sz="2000" dirty="0"/>
              <a:t>energy. </a:t>
            </a:r>
          </a:p>
          <a:p>
            <a:pPr marL="0" indent="0">
              <a:spcBef>
                <a:spcPct val="0"/>
              </a:spcBef>
              <a:buNone/>
            </a:pPr>
            <a:endParaRPr lang="en-US" altLang="en-US" sz="2000" dirty="0"/>
          </a:p>
          <a:p>
            <a:pPr marL="0" indent="0">
              <a:spcBef>
                <a:spcPct val="0"/>
              </a:spcBef>
              <a:buNone/>
            </a:pPr>
            <a:r>
              <a:rPr lang="en-US" altLang="en-US" sz="2000" dirty="0" smtClean="0"/>
              <a:t>It is </a:t>
            </a:r>
            <a:r>
              <a:rPr lang="en-US" altLang="en-US" sz="2000" dirty="0"/>
              <a:t>also </a:t>
            </a:r>
            <a:r>
              <a:rPr lang="en-US" altLang="en-US" sz="2000" dirty="0" smtClean="0"/>
              <a:t>recommended </a:t>
            </a:r>
            <a:r>
              <a:rPr lang="en-US" altLang="en-US" sz="2000" dirty="0"/>
              <a:t>that</a:t>
            </a:r>
            <a:r>
              <a:rPr lang="en-US" altLang="en-US" sz="2000" dirty="0" smtClean="0"/>
              <a:t>:</a:t>
            </a:r>
          </a:p>
          <a:p>
            <a:pPr marL="0" indent="0">
              <a:spcBef>
                <a:spcPct val="0"/>
              </a:spcBef>
              <a:buNone/>
            </a:pPr>
            <a:endParaRPr lang="en-US" altLang="en-US" sz="2000" dirty="0"/>
          </a:p>
          <a:p>
            <a:pPr>
              <a:spcBef>
                <a:spcPct val="0"/>
              </a:spcBef>
            </a:pPr>
            <a:r>
              <a:rPr lang="en-US" altLang="en-US" sz="2000" dirty="0"/>
              <a:t>a</a:t>
            </a:r>
            <a:r>
              <a:rPr lang="en-US" altLang="en-US" sz="2000" dirty="0" smtClean="0"/>
              <a:t>bout </a:t>
            </a:r>
            <a:r>
              <a:rPr lang="en-US" altLang="en-US" sz="2000" b="1" dirty="0" smtClean="0">
                <a:solidFill>
                  <a:schemeClr val="accent6"/>
                </a:solidFill>
              </a:rPr>
              <a:t>50%</a:t>
            </a:r>
            <a:r>
              <a:rPr lang="en-US" altLang="en-US" sz="2000" dirty="0" smtClean="0"/>
              <a:t> of our energy intake should come from </a:t>
            </a:r>
            <a:r>
              <a:rPr lang="en-US" altLang="en-US" sz="2000" b="1" dirty="0" smtClean="0">
                <a:solidFill>
                  <a:schemeClr val="accent6"/>
                </a:solidFill>
              </a:rPr>
              <a:t>carbohydrate</a:t>
            </a:r>
            <a:r>
              <a:rPr lang="en-US" altLang="en-US" sz="2000" dirty="0" smtClean="0"/>
              <a:t>;</a:t>
            </a:r>
          </a:p>
          <a:p>
            <a:pPr marL="0" indent="0">
              <a:spcBef>
                <a:spcPct val="0"/>
              </a:spcBef>
              <a:buNone/>
            </a:pPr>
            <a:endParaRPr lang="en-US" altLang="en-US" sz="2000" dirty="0"/>
          </a:p>
          <a:p>
            <a:pPr>
              <a:spcBef>
                <a:spcPct val="0"/>
              </a:spcBef>
            </a:pPr>
            <a:r>
              <a:rPr lang="en-US" altLang="en-US" sz="2000" dirty="0"/>
              <a:t>n</a:t>
            </a:r>
            <a:r>
              <a:rPr lang="en-US" altLang="en-US" sz="2000" dirty="0" smtClean="0"/>
              <a:t>o more than </a:t>
            </a:r>
            <a:r>
              <a:rPr lang="en-US" altLang="en-US" sz="2000" b="1" dirty="0" smtClean="0">
                <a:solidFill>
                  <a:schemeClr val="accent1">
                    <a:lumMod val="75000"/>
                  </a:schemeClr>
                </a:solidFill>
              </a:rPr>
              <a:t>35</a:t>
            </a:r>
            <a:r>
              <a:rPr lang="en-US" altLang="en-US" sz="2000" dirty="0" smtClean="0">
                <a:solidFill>
                  <a:schemeClr val="accent1">
                    <a:lumMod val="75000"/>
                  </a:schemeClr>
                </a:solidFill>
              </a:rPr>
              <a:t>% </a:t>
            </a:r>
            <a:r>
              <a:rPr lang="en-US" altLang="en-US" sz="2000" dirty="0" smtClean="0"/>
              <a:t>of our energy intake should come from </a:t>
            </a:r>
            <a:r>
              <a:rPr lang="en-US" altLang="en-US" sz="2000" b="1" dirty="0" smtClean="0">
                <a:solidFill>
                  <a:schemeClr val="accent1">
                    <a:lumMod val="75000"/>
                  </a:schemeClr>
                </a:solidFill>
              </a:rPr>
              <a:t>fat</a:t>
            </a:r>
            <a:r>
              <a:rPr lang="en-US" altLang="en-US" sz="2000" dirty="0"/>
              <a:t>.</a:t>
            </a:r>
          </a:p>
          <a:p>
            <a:pPr marL="0" indent="0">
              <a:spcBef>
                <a:spcPct val="0"/>
              </a:spcBef>
              <a:buNone/>
            </a:pPr>
            <a:endParaRPr lang="en-US" altLang="en-US" sz="2000" dirty="0"/>
          </a:p>
          <a:p>
            <a:pPr marL="0" indent="0">
              <a:spcBef>
                <a:spcPct val="0"/>
              </a:spcBef>
              <a:buNone/>
            </a:pPr>
            <a:r>
              <a:rPr lang="en-US" altLang="en-US" sz="2000" dirty="0"/>
              <a:t>That means around </a:t>
            </a:r>
            <a:r>
              <a:rPr lang="en-US" altLang="en-US" sz="2000" b="1" dirty="0">
                <a:solidFill>
                  <a:srgbClr val="FF0000"/>
                </a:solidFill>
              </a:rPr>
              <a:t>15%</a:t>
            </a:r>
            <a:r>
              <a:rPr lang="en-US" altLang="en-US" sz="2000" dirty="0"/>
              <a:t> of our energy intake should come from </a:t>
            </a:r>
            <a:r>
              <a:rPr lang="en-US" altLang="en-US" sz="2000" b="1" dirty="0">
                <a:solidFill>
                  <a:srgbClr val="FF0000"/>
                </a:solidFill>
              </a:rPr>
              <a:t>protein</a:t>
            </a:r>
            <a:r>
              <a:rPr lang="en-US" altLang="en-US" sz="2000" dirty="0"/>
              <a:t>.</a:t>
            </a:r>
          </a:p>
          <a:p>
            <a:pPr marL="0" indent="0">
              <a:buNone/>
            </a:pPr>
            <a:endParaRPr lang="en-GB" sz="2000" dirty="0"/>
          </a:p>
        </p:txBody>
      </p:sp>
      <p:pic>
        <p:nvPicPr>
          <p:cNvPr id="4"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792" b="5195"/>
          <a:stretch/>
        </p:blipFill>
        <p:spPr bwMode="auto">
          <a:xfrm>
            <a:off x="9117616" y="2705100"/>
            <a:ext cx="2941178" cy="280035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203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Estimated average requirements</a:t>
            </a:r>
            <a:endParaRPr lang="en-GB" dirty="0"/>
          </a:p>
        </p:txBody>
      </p:sp>
      <p:sp>
        <p:nvSpPr>
          <p:cNvPr id="3" name="Subtitle 2"/>
          <p:cNvSpPr>
            <a:spLocks noGrp="1"/>
          </p:cNvSpPr>
          <p:nvPr>
            <p:ph type="subTitle" idx="1"/>
          </p:nvPr>
        </p:nvSpPr>
        <p:spPr>
          <a:xfrm>
            <a:off x="1169276" y="2571092"/>
            <a:ext cx="7307974" cy="3600000"/>
          </a:xfrm>
        </p:spPr>
        <p:txBody>
          <a:bodyPr/>
          <a:lstStyle/>
          <a:p>
            <a:pPr marL="0" indent="0">
              <a:spcBef>
                <a:spcPct val="0"/>
              </a:spcBef>
              <a:buNone/>
            </a:pPr>
            <a:r>
              <a:rPr lang="en-GB" sz="2000" dirty="0"/>
              <a:t>Estimated average </a:t>
            </a:r>
            <a:r>
              <a:rPr lang="en-GB" sz="2000" dirty="0" smtClean="0"/>
              <a:t>requirements (</a:t>
            </a:r>
            <a:r>
              <a:rPr lang="en-GB" altLang="en-US" sz="2000" dirty="0" smtClean="0"/>
              <a:t>EARs) </a:t>
            </a:r>
            <a:r>
              <a:rPr lang="en-GB" altLang="en-US" sz="2000" dirty="0"/>
              <a:t>vary throughout life. </a:t>
            </a:r>
          </a:p>
          <a:p>
            <a:pPr marL="0" indent="0">
              <a:spcBef>
                <a:spcPct val="0"/>
              </a:spcBef>
              <a:buNone/>
            </a:pPr>
            <a:endParaRPr lang="en-GB" altLang="en-US" sz="2000" dirty="0"/>
          </a:p>
          <a:p>
            <a:pPr marL="0" indent="0">
              <a:spcBef>
                <a:spcPct val="0"/>
              </a:spcBef>
              <a:buNone/>
            </a:pPr>
            <a:r>
              <a:rPr lang="en-GB" altLang="en-US" sz="2000" dirty="0"/>
              <a:t>Babies, young children and teenagers need more energy in relation to their size to grow and be active.  </a:t>
            </a:r>
          </a:p>
          <a:p>
            <a:pPr marL="0" indent="0">
              <a:spcBef>
                <a:spcPct val="0"/>
              </a:spcBef>
              <a:buNone/>
            </a:pPr>
            <a:endParaRPr lang="en-GB" altLang="en-US" sz="2000" dirty="0"/>
          </a:p>
          <a:p>
            <a:pPr marL="0" indent="0">
              <a:spcBef>
                <a:spcPct val="0"/>
              </a:spcBef>
              <a:buNone/>
            </a:pPr>
            <a:r>
              <a:rPr lang="en-GB" altLang="en-US" sz="2000" dirty="0"/>
              <a:t>After the age of 18, energy requirements decrease and remain the same until 50, but actual needs depend on people’s activity levels.</a:t>
            </a:r>
          </a:p>
          <a:p>
            <a:pPr marL="0" indent="0">
              <a:spcBef>
                <a:spcPct val="0"/>
              </a:spcBef>
              <a:buNone/>
            </a:pPr>
            <a:endParaRPr lang="en-GB" altLang="en-US" sz="2000" dirty="0"/>
          </a:p>
          <a:p>
            <a:pPr marL="0" indent="0">
              <a:spcBef>
                <a:spcPct val="0"/>
              </a:spcBef>
              <a:buNone/>
            </a:pPr>
            <a:r>
              <a:rPr lang="en-GB" altLang="en-US" sz="2000" dirty="0"/>
              <a:t>Energy requirements for older adults decrease as activity levels fall, and there is a reduction in the basal metabolic rate. </a:t>
            </a:r>
            <a:endParaRPr lang="en-US" altLang="en-US" sz="2000" dirty="0"/>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35448" y="4235938"/>
            <a:ext cx="2873690" cy="2155267"/>
          </a:xfrm>
          <a:prstGeom prst="rect">
            <a:avLst/>
          </a:prstGeom>
          <a:ln>
            <a:noFill/>
          </a:ln>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1100" y="2113893"/>
            <a:ext cx="3008038" cy="1995921"/>
          </a:xfrm>
          <a:prstGeom prst="rect">
            <a:avLst/>
          </a:prstGeom>
          <a:ln>
            <a:noFill/>
          </a:ln>
          <a:effectLst/>
        </p:spPr>
      </p:pic>
    </p:spTree>
    <p:extLst>
      <p:ext uri="{BB962C8B-B14F-4D97-AF65-F5344CB8AC3E}">
        <p14:creationId xmlns:p14="http://schemas.microsoft.com/office/powerpoint/2010/main" val="327661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2061</Words>
  <Application>Microsoft Office PowerPoint</Application>
  <PresentationFormat>Widescreen</PresentationFormat>
  <Paragraphs>444</Paragraphs>
  <Slides>31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新細明體</vt:lpstr>
      <vt:lpstr>Office Theme</vt:lpstr>
      <vt:lpstr>Custom Design</vt:lpstr>
      <vt:lpstr>1_Custom Design</vt:lpstr>
      <vt:lpstr>3_Custom Design</vt:lpstr>
      <vt:lpstr>Energy </vt:lpstr>
      <vt:lpstr>Energy</vt:lpstr>
      <vt:lpstr>Energy</vt:lpstr>
      <vt:lpstr>Energy</vt:lpstr>
      <vt:lpstr>Energy</vt:lpstr>
      <vt:lpstr>Energy in food and drinks</vt:lpstr>
      <vt:lpstr>Energy in food and drinks</vt:lpstr>
      <vt:lpstr>Dietary reference values</vt:lpstr>
      <vt:lpstr>Estimated average requirements</vt:lpstr>
      <vt:lpstr>EARs - children</vt:lpstr>
      <vt:lpstr>EARs - adults</vt:lpstr>
      <vt:lpstr>Energy</vt:lpstr>
      <vt:lpstr>How much energy do we need? </vt:lpstr>
      <vt:lpstr>What is basal metabolic rate?</vt:lpstr>
      <vt:lpstr>Did you know?</vt:lpstr>
      <vt:lpstr>Physical activity</vt:lpstr>
      <vt:lpstr>Physical Activity Level</vt:lpstr>
      <vt:lpstr>Physical activity</vt:lpstr>
      <vt:lpstr>Physical activity guidelines</vt:lpstr>
      <vt:lpstr>Moderate aerobic activity</vt:lpstr>
      <vt:lpstr>Vigorous activity</vt:lpstr>
      <vt:lpstr>Average physical activity levels</vt:lpstr>
      <vt:lpstr>Body mass index (BMI)</vt:lpstr>
      <vt:lpstr>BMI calculation</vt:lpstr>
      <vt:lpstr>Energy balance</vt:lpstr>
      <vt:lpstr>Positive energy balance</vt:lpstr>
      <vt:lpstr>Negative energy balance</vt:lpstr>
      <vt:lpstr>Energy balance</vt:lpstr>
      <vt:lpstr>Overweight and obesity</vt:lpstr>
      <vt:lpstr>Quiz - Kahoot</vt:lpstr>
      <vt:lpstr>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51</cp:revision>
  <dcterms:created xsi:type="dcterms:W3CDTF">2018-10-10T09:22:08Z</dcterms:created>
  <dcterms:modified xsi:type="dcterms:W3CDTF">2019-05-29T13:32:43Z</dcterms:modified>
</cp:coreProperties>
</file>