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comment2.xml" ContentType="application/vnd.openxmlformats-officedocument.presentationml.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3.xml" ContentType="application/vnd.openxmlformats-officedocument.presentationml.comments+xml"/>
  <Override PartName="/ppt/notesSlides/notesSlide36.xml" ContentType="application/vnd.openxmlformats-officedocument.presentationml.notesSlide+xml"/>
  <Override PartName="/ppt/comments/comment4.xml" ContentType="application/vnd.openxmlformats-officedocument.presentationml.comments+xml"/>
  <Override PartName="/ppt/notesSlides/notesSlide37.xml" ContentType="application/vnd.openxmlformats-officedocument.presentationml.notesSlide+xml"/>
  <Override PartName="/ppt/comments/comment5.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52"/>
  </p:notesMasterIdLst>
  <p:sldIdLst>
    <p:sldId id="256" r:id="rId2"/>
    <p:sldId id="315" r:id="rId3"/>
    <p:sldId id="380" r:id="rId4"/>
    <p:sldId id="257" r:id="rId5"/>
    <p:sldId id="309" r:id="rId6"/>
    <p:sldId id="310" r:id="rId7"/>
    <p:sldId id="311" r:id="rId8"/>
    <p:sldId id="312" r:id="rId9"/>
    <p:sldId id="313" r:id="rId10"/>
    <p:sldId id="314" r:id="rId11"/>
    <p:sldId id="288" r:id="rId12"/>
    <p:sldId id="289" r:id="rId13"/>
    <p:sldId id="260" r:id="rId14"/>
    <p:sldId id="290" r:id="rId15"/>
    <p:sldId id="291" r:id="rId16"/>
    <p:sldId id="292" r:id="rId17"/>
    <p:sldId id="293" r:id="rId18"/>
    <p:sldId id="294" r:id="rId19"/>
    <p:sldId id="295" r:id="rId20"/>
    <p:sldId id="259" r:id="rId21"/>
    <p:sldId id="258" r:id="rId22"/>
    <p:sldId id="296" r:id="rId23"/>
    <p:sldId id="297" r:id="rId24"/>
    <p:sldId id="343" r:id="rId25"/>
    <p:sldId id="344" r:id="rId26"/>
    <p:sldId id="345" r:id="rId27"/>
    <p:sldId id="317" r:id="rId28"/>
    <p:sldId id="379" r:id="rId29"/>
    <p:sldId id="390" r:id="rId30"/>
    <p:sldId id="397" r:id="rId31"/>
    <p:sldId id="398" r:id="rId32"/>
    <p:sldId id="391" r:id="rId33"/>
    <p:sldId id="382" r:id="rId34"/>
    <p:sldId id="318" r:id="rId35"/>
    <p:sldId id="319" r:id="rId36"/>
    <p:sldId id="320" r:id="rId37"/>
    <p:sldId id="321" r:id="rId38"/>
    <p:sldId id="322" r:id="rId39"/>
    <p:sldId id="392" r:id="rId40"/>
    <p:sldId id="393" r:id="rId41"/>
    <p:sldId id="399" r:id="rId42"/>
    <p:sldId id="400" r:id="rId43"/>
    <p:sldId id="401" r:id="rId44"/>
    <p:sldId id="298" r:id="rId45"/>
    <p:sldId id="346" r:id="rId46"/>
    <p:sldId id="300" r:id="rId47"/>
    <p:sldId id="301" r:id="rId48"/>
    <p:sldId id="302" r:id="rId49"/>
    <p:sldId id="303" r:id="rId50"/>
    <p:sldId id="304" r:id="rId51"/>
    <p:sldId id="305" r:id="rId52"/>
    <p:sldId id="306" r:id="rId53"/>
    <p:sldId id="307" r:id="rId54"/>
    <p:sldId id="308" r:id="rId55"/>
    <p:sldId id="263" r:id="rId56"/>
    <p:sldId id="264" r:id="rId57"/>
    <p:sldId id="299" r:id="rId58"/>
    <p:sldId id="394" r:id="rId59"/>
    <p:sldId id="383" r:id="rId60"/>
    <p:sldId id="378" r:id="rId61"/>
    <p:sldId id="348" r:id="rId62"/>
    <p:sldId id="349" r:id="rId63"/>
    <p:sldId id="350" r:id="rId64"/>
    <p:sldId id="351" r:id="rId65"/>
    <p:sldId id="352" r:id="rId66"/>
    <p:sldId id="353" r:id="rId67"/>
    <p:sldId id="396" r:id="rId68"/>
    <p:sldId id="395" r:id="rId69"/>
    <p:sldId id="354" r:id="rId70"/>
    <p:sldId id="355" r:id="rId71"/>
    <p:sldId id="356" r:id="rId72"/>
    <p:sldId id="326" r:id="rId73"/>
    <p:sldId id="327" r:id="rId74"/>
    <p:sldId id="328" r:id="rId75"/>
    <p:sldId id="333" r:id="rId76"/>
    <p:sldId id="329" r:id="rId77"/>
    <p:sldId id="402" r:id="rId78"/>
    <p:sldId id="334" r:id="rId79"/>
    <p:sldId id="335" r:id="rId80"/>
    <p:sldId id="336" r:id="rId81"/>
    <p:sldId id="337" r:id="rId82"/>
    <p:sldId id="338" r:id="rId83"/>
    <p:sldId id="339" r:id="rId84"/>
    <p:sldId id="340" r:id="rId85"/>
    <p:sldId id="341" r:id="rId86"/>
    <p:sldId id="342" r:id="rId87"/>
    <p:sldId id="357" r:id="rId88"/>
    <p:sldId id="376" r:id="rId89"/>
    <p:sldId id="377" r:id="rId90"/>
    <p:sldId id="330" r:id="rId91"/>
    <p:sldId id="331" r:id="rId92"/>
    <p:sldId id="332" r:id="rId93"/>
    <p:sldId id="375" r:id="rId94"/>
    <p:sldId id="358" r:id="rId95"/>
    <p:sldId id="359" r:id="rId96"/>
    <p:sldId id="360" r:id="rId97"/>
    <p:sldId id="361" r:id="rId98"/>
    <p:sldId id="362" r:id="rId99"/>
    <p:sldId id="363" r:id="rId100"/>
    <p:sldId id="364" r:id="rId101"/>
    <p:sldId id="365" r:id="rId102"/>
    <p:sldId id="366" r:id="rId103"/>
    <p:sldId id="368" r:id="rId104"/>
    <p:sldId id="367" r:id="rId105"/>
    <p:sldId id="374" r:id="rId106"/>
    <p:sldId id="369" r:id="rId107"/>
    <p:sldId id="403" r:id="rId108"/>
    <p:sldId id="370" r:id="rId109"/>
    <p:sldId id="371" r:id="rId110"/>
    <p:sldId id="323" r:id="rId111"/>
    <p:sldId id="373" r:id="rId112"/>
    <p:sldId id="324" r:id="rId113"/>
    <p:sldId id="389" r:id="rId114"/>
    <p:sldId id="372" r:id="rId115"/>
    <p:sldId id="266" r:id="rId116"/>
    <p:sldId id="283" r:id="rId117"/>
    <p:sldId id="284" r:id="rId118"/>
    <p:sldId id="404" r:id="rId119"/>
    <p:sldId id="405" r:id="rId120"/>
    <p:sldId id="406" r:id="rId121"/>
    <p:sldId id="407" r:id="rId122"/>
    <p:sldId id="408" r:id="rId123"/>
    <p:sldId id="409" r:id="rId124"/>
    <p:sldId id="410" r:id="rId125"/>
    <p:sldId id="411" r:id="rId126"/>
    <p:sldId id="423" r:id="rId127"/>
    <p:sldId id="413" r:id="rId128"/>
    <p:sldId id="412" r:id="rId129"/>
    <p:sldId id="414" r:id="rId130"/>
    <p:sldId id="418" r:id="rId131"/>
    <p:sldId id="419" r:id="rId132"/>
    <p:sldId id="421" r:id="rId133"/>
    <p:sldId id="420" r:id="rId134"/>
    <p:sldId id="422" r:id="rId135"/>
    <p:sldId id="417" r:id="rId136"/>
    <p:sldId id="325" r:id="rId137"/>
    <p:sldId id="268" r:id="rId138"/>
    <p:sldId id="269" r:id="rId139"/>
    <p:sldId id="270" r:id="rId140"/>
    <p:sldId id="271" r:id="rId141"/>
    <p:sldId id="272" r:id="rId142"/>
    <p:sldId id="287" r:id="rId143"/>
    <p:sldId id="273" r:id="rId144"/>
    <p:sldId id="286" r:id="rId145"/>
    <p:sldId id="274" r:id="rId146"/>
    <p:sldId id="275" r:id="rId147"/>
    <p:sldId id="276" r:id="rId148"/>
    <p:sldId id="282" r:id="rId149"/>
    <p:sldId id="285" r:id="rId150"/>
    <p:sldId id="277" r:id="rId151"/>
  </p:sldIdLst>
  <p:sldSz cx="9144000" cy="6858000" type="screen4x3"/>
  <p:notesSz cx="6921500" cy="10045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Toms" initials="DT" lastIdx="8" clrIdx="0">
    <p:extLst>
      <p:ext uri="{19B8F6BF-5375-455C-9EA6-DF929625EA0E}">
        <p15:presenceInfo xmlns:p15="http://schemas.microsoft.com/office/powerpoint/2012/main" userId="S::dst@harrogategrammar.co.uk::4d814066-1085-4317-bdd0-819a00019d12" providerId="AD"/>
      </p:ext>
    </p:extLst>
  </p:cmAuthor>
  <p:cmAuthor id="2" name="Dave Gibbs" initials="DG" lastIdx="1" clrIdx="1">
    <p:extLst>
      <p:ext uri="{19B8F6BF-5375-455C-9EA6-DF929625EA0E}">
        <p15:presenceInfo xmlns:p15="http://schemas.microsoft.com/office/powerpoint/2012/main" userId="S-1-5-21-3603660366-1564195277-1469156790-99269" providerId="AD"/>
      </p:ext>
    </p:extLst>
  </p:cmAuthor>
  <p:cmAuthor id="3" name="Alex Jones" initials="AJ" lastIdx="5" clrIdx="2">
    <p:extLst>
      <p:ext uri="{19B8F6BF-5375-455C-9EA6-DF929625EA0E}">
        <p15:presenceInfo xmlns:p15="http://schemas.microsoft.com/office/powerpoint/2012/main" userId="S-1-5-21-1123561945-261478967-682003330-245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D7A006-D356-41FD-AADC-869F02615059}">
  <a:tblStyle styleId="{7CD7A006-D356-41FD-AADC-869F0261505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CEC"/>
          </a:solidFill>
        </a:fill>
      </a:tcStyle>
    </a:wholeTbl>
    <a:band1H>
      <a:tcTxStyle/>
      <a:tcStyle>
        <a:tcBdr/>
        <a:fill>
          <a:solidFill>
            <a:srgbClr val="CAD7D6"/>
          </a:solidFill>
        </a:fill>
      </a:tcStyle>
    </a:band1H>
    <a:band2H>
      <a:tcTxStyle/>
      <a:tcStyle>
        <a:tcBdr/>
      </a:tcStyle>
    </a:band2H>
    <a:band1V>
      <a:tcTxStyle/>
      <a:tcStyle>
        <a:tcBdr/>
        <a:fill>
          <a:solidFill>
            <a:srgbClr val="CAD7D6"/>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1F2AA62-58B9-438B-BA69-491BD665D7A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5" autoAdjust="0"/>
    <p:restoredTop sz="83372" autoAdjust="0"/>
  </p:normalViewPr>
  <p:slideViewPr>
    <p:cSldViewPr snapToGrid="0">
      <p:cViewPr varScale="1">
        <p:scale>
          <a:sx n="61" d="100"/>
          <a:sy n="61" d="100"/>
        </p:scale>
        <p:origin x="1686" y="90"/>
      </p:cViewPr>
      <p:guideLst>
        <p:guide orient="horz" pos="2160"/>
        <p:guide pos="2880"/>
      </p:guideLst>
    </p:cSldViewPr>
  </p:slideViewPr>
  <p:notesTextViewPr>
    <p:cViewPr>
      <p:scale>
        <a:sx n="3" d="2"/>
        <a:sy n="3" d="2"/>
      </p:scale>
      <p:origin x="0" y="0"/>
    </p:cViewPr>
  </p:notesTextViewPr>
  <p:sorterViewPr>
    <p:cViewPr>
      <p:scale>
        <a:sx n="100" d="100"/>
        <a:sy n="100" d="100"/>
      </p:scale>
      <p:origin x="0" y="-55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17T10:10:29.485" idx="3">
    <p:pos x="10" y="10"/>
    <p:text>I feel you need more context and background. The ILO states 'The concept of virtual networks' </p:text>
    <p:extLst>
      <p:ext uri="{C676402C-5697-4E1C-873F-D02D1690AC5C}">
        <p15:threadingInfo xmlns:p15="http://schemas.microsoft.com/office/powerpoint/2012/main" timeZoneBias="0"/>
      </p:ext>
    </p:extLst>
  </p:cm>
  <p:cm authorId="3" dt="2019-01-08T13:30:45.642" idx="5">
    <p:pos x="10" y="146"/>
    <p:text>Slides added</p:text>
    <p:extLst>
      <p:ext uri="{C676402C-5697-4E1C-873F-D02D1690AC5C}">
        <p15:threadingInfo xmlns:p15="http://schemas.microsoft.com/office/powerpoint/2012/main" timeZoneBias="0">
          <p15:parentCm authorId="1" idx="3"/>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2-17T10:43:00.137" idx="5">
    <p:pos x="10" y="10"/>
    <p:text>Exemplar solutions?</p:text>
    <p:extLst>
      <p:ext uri="{C676402C-5697-4E1C-873F-D02D1690AC5C}">
        <p15:threadingInfo xmlns:p15="http://schemas.microsoft.com/office/powerpoint/2012/main" timeZoneBias="0"/>
      </p:ext>
    </p:extLst>
  </p:cm>
  <p:cm authorId="3" dt="2019-01-08T13:21:10.399" idx="1">
    <p:pos x="10" y="146"/>
    <p:text>The solution is described in the text for Trainers</p:text>
    <p:extLst>
      <p:ext uri="{C676402C-5697-4E1C-873F-D02D1690AC5C}">
        <p15:threadingInfo xmlns:p15="http://schemas.microsoft.com/office/powerpoint/2012/main" timeZoneBias="0">
          <p15:parentCm authorId="1" idx="5"/>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2-17T10:46:02.736" idx="6">
    <p:pos x="10" y="10"/>
    <p:text>Exemplar  solutions for trainer</p:text>
    <p:extLst>
      <p:ext uri="{C676402C-5697-4E1C-873F-D02D1690AC5C}">
        <p15:threadingInfo xmlns:p15="http://schemas.microsoft.com/office/powerpoint/2012/main" timeZoneBias="0"/>
      </p:ext>
    </p:extLst>
  </p:cm>
  <p:cm authorId="3" dt="2019-01-08T13:24:08.257" idx="2">
    <p:pos x="10" y="146"/>
    <p:text>Added to notes</p:text>
    <p:extLst>
      <p:ext uri="{C676402C-5697-4E1C-873F-D02D1690AC5C}">
        <p15:threadingInfo xmlns:p15="http://schemas.microsoft.com/office/powerpoint/2012/main" timeZoneBias="0">
          <p15:parentCm authorId="1" idx="6"/>
        </p15:threadingInfo>
      </p:ext>
    </p:extLst>
  </p:cm>
  <p:cm authorId="1" dt="2018-12-17T10:46:12.065" idx="7">
    <p:pos x="146" y="146"/>
    <p:text>Why?</p:text>
    <p:extLst>
      <p:ext uri="{C676402C-5697-4E1C-873F-D02D1690AC5C}">
        <p15:threadingInfo xmlns:p15="http://schemas.microsoft.com/office/powerpoint/2012/main" timeZoneBias="0"/>
      </p:ext>
    </p:extLst>
  </p:cm>
  <p:cm authorId="3" dt="2019-01-08T13:24:13.577" idx="3">
    <p:pos x="146" y="282"/>
    <p:text>ILO requires understanding of "Describe methods of routing traffic on a network and calculate routing costs"</p:text>
    <p:extLst>
      <p:ext uri="{C676402C-5697-4E1C-873F-D02D1690AC5C}">
        <p15:threadingInfo xmlns:p15="http://schemas.microsoft.com/office/powerpoint/2012/main" timeZoneBias="0">
          <p15:parentCm authorId="1" idx="7"/>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2-17T10:46:02.736" idx="6">
    <p:pos x="10" y="10"/>
    <p:text>Exemplar  solutions for trainer</p:text>
    <p:extLst>
      <p:ext uri="{C676402C-5697-4E1C-873F-D02D1690AC5C}">
        <p15:threadingInfo xmlns:p15="http://schemas.microsoft.com/office/powerpoint/2012/main" timeZoneBias="0"/>
      </p:ext>
    </p:extLst>
  </p:cm>
  <p:cm authorId="3" dt="2019-01-08T13:24:08.257" idx="2">
    <p:pos x="10" y="146"/>
    <p:text>Added to notes</p:text>
    <p:extLst>
      <p:ext uri="{C676402C-5697-4E1C-873F-D02D1690AC5C}">
        <p15:threadingInfo xmlns:p15="http://schemas.microsoft.com/office/powerpoint/2012/main" timeZoneBias="0">
          <p15:parentCm authorId="1" idx="6"/>
        </p15:threadingInfo>
      </p:ext>
    </p:extLst>
  </p:cm>
  <p:cm authorId="1" dt="2018-12-17T10:46:12.065" idx="7">
    <p:pos x="146" y="146"/>
    <p:text>Why?</p:text>
    <p:extLst>
      <p:ext uri="{C676402C-5697-4E1C-873F-D02D1690AC5C}">
        <p15:threadingInfo xmlns:p15="http://schemas.microsoft.com/office/powerpoint/2012/main" timeZoneBias="0"/>
      </p:ext>
    </p:extLst>
  </p:cm>
  <p:cm authorId="3" dt="2019-01-08T13:24:13.577" idx="3">
    <p:pos x="146" y="282"/>
    <p:text>ILO requires understanding of "Describe methods of routing traffic on a network and calculate routing costs"</p:text>
    <p:extLst>
      <p:ext uri="{C676402C-5697-4E1C-873F-D02D1690AC5C}">
        <p15:threadingInfo xmlns:p15="http://schemas.microsoft.com/office/powerpoint/2012/main" timeZoneBias="0">
          <p15:parentCm authorId="1" idx="7"/>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12-17T10:48:59.577" idx="8">
    <p:pos x="10" y="10"/>
    <p:text>How so?</p:text>
    <p:extLst>
      <p:ext uri="{C676402C-5697-4E1C-873F-D02D1690AC5C}">
        <p15:threadingInfo xmlns:p15="http://schemas.microsoft.com/office/powerpoint/2012/main" timeZoneBias="0"/>
      </p:ext>
    </p:extLst>
  </p:cm>
  <p:cm authorId="3" dt="2019-01-08T13:30:13.802" idx="4">
    <p:pos x="10" y="146"/>
    <p:text>Additional notes added</p:text>
    <p:extLst>
      <p:ext uri="{C676402C-5697-4E1C-873F-D02D1690AC5C}">
        <p15:threadingInfo xmlns:p15="http://schemas.microsoft.com/office/powerpoint/2012/main" timeZoneBias="0">
          <p15:parentCm authorId="1" idx="8"/>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98788" cy="501650"/>
          </a:xfrm>
          <a:prstGeom prst="rect">
            <a:avLst/>
          </a:prstGeom>
          <a:noFill/>
          <a:ln>
            <a:noFill/>
          </a:ln>
        </p:spPr>
        <p:txBody>
          <a:bodyPr spcFirstLastPara="1" wrap="square" lIns="96950" tIns="48475" rIns="96950" bIns="48475" anchor="t" anchorCtr="0"/>
          <a:lstStyle>
            <a:lvl1pPr marR="0" lvl="0" algn="l" rtl="0">
              <a:spcBef>
                <a:spcPts val="0"/>
              </a:spcBef>
              <a:spcAft>
                <a:spcPts val="0"/>
              </a:spcAft>
              <a:buSzPts val="1400"/>
              <a:buNone/>
              <a:defRPr sz="13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922713" y="0"/>
            <a:ext cx="2998787" cy="501650"/>
          </a:xfrm>
          <a:prstGeom prst="rect">
            <a:avLst/>
          </a:prstGeom>
          <a:noFill/>
          <a:ln>
            <a:noFill/>
          </a:ln>
        </p:spPr>
        <p:txBody>
          <a:bodyPr spcFirstLastPara="1" wrap="square" lIns="96950" tIns="48475" rIns="96950" bIns="48475" anchor="t" anchorCtr="0"/>
          <a:lstStyle>
            <a:lvl1pPr marR="0" lvl="0" algn="r" rtl="0">
              <a:spcBef>
                <a:spcPts val="0"/>
              </a:spcBef>
              <a:spcAft>
                <a:spcPts val="0"/>
              </a:spcAft>
              <a:buSzPts val="1400"/>
              <a:buNone/>
              <a:defRPr sz="13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44050"/>
            <a:ext cx="2998788" cy="501650"/>
          </a:xfrm>
          <a:prstGeom prst="rect">
            <a:avLst/>
          </a:prstGeom>
          <a:noFill/>
          <a:ln>
            <a:noFill/>
          </a:ln>
        </p:spPr>
        <p:txBody>
          <a:bodyPr spcFirstLastPara="1" wrap="square" lIns="96950" tIns="48475" rIns="96950" bIns="48475" anchor="b" anchorCtr="0"/>
          <a:lstStyle>
            <a:lvl1pPr marR="0" lvl="0" algn="l" rtl="0">
              <a:spcBef>
                <a:spcPts val="0"/>
              </a:spcBef>
              <a:spcAft>
                <a:spcPts val="0"/>
              </a:spcAft>
              <a:buSzPts val="1400"/>
              <a:buNone/>
              <a:defRPr sz="13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Times New Roman"/>
                <a:ea typeface="Times New Roman"/>
                <a:cs typeface="Times New Roman"/>
                <a:sym typeface="Times New Roman"/>
              </a:rPr>
              <a:t>‹#›</a:t>
            </a:fld>
            <a:endParaRPr sz="13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105746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922338" y="4772025"/>
            <a:ext cx="5076825" cy="4519613"/>
          </a:xfrm>
          <a:prstGeom prst="rect">
            <a:avLst/>
          </a:prstGeom>
        </p:spPr>
        <p:txBody>
          <a:bodyPr spcFirstLastPara="1" wrap="square" lIns="96950" tIns="48475" rIns="96950" bIns="48475" anchor="t" anchorCtr="0">
            <a:noAutofit/>
          </a:bodyPr>
          <a:lstStyle/>
          <a:p>
            <a:pPr marL="0" lvl="0" indent="0" algn="l" rtl="0">
              <a:spcBef>
                <a:spcPts val="360"/>
              </a:spcBef>
              <a:spcAft>
                <a:spcPts val="0"/>
              </a:spcAft>
              <a:buNone/>
            </a:pPr>
            <a:endParaRPr/>
          </a:p>
        </p:txBody>
      </p:sp>
      <p:sp>
        <p:nvSpPr>
          <p:cNvPr id="53" name="Google Shape;53;p1: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 name="Google Shape;66;p3: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dirty="0"/>
              <a:t>DURATION 2 MINUTES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Key points </a:t>
            </a:r>
            <a:endParaRPr dirty="0"/>
          </a:p>
          <a:p>
            <a:pPr marL="171450" lvl="0" indent="-171450" algn="l" rtl="0">
              <a:spcBef>
                <a:spcPts val="360"/>
              </a:spcBef>
              <a:spcAft>
                <a:spcPts val="0"/>
              </a:spcAft>
              <a:buClr>
                <a:schemeClr val="dk1"/>
              </a:buClr>
              <a:buSzPts val="1200"/>
              <a:buFont typeface="Arial"/>
              <a:buChar char="•"/>
            </a:pPr>
            <a:r>
              <a:rPr lang="en-GB" dirty="0"/>
              <a:t>Switches only forward frames out of ports where they know the recipient device is located. Unless there is no record then the frame is forwarded out of all other ports.</a:t>
            </a:r>
            <a:endParaRPr dirty="0"/>
          </a:p>
          <a:p>
            <a:pPr marL="171450" lvl="0" indent="-171450" algn="l" rtl="0">
              <a:spcBef>
                <a:spcPts val="360"/>
              </a:spcBef>
              <a:spcAft>
                <a:spcPts val="0"/>
              </a:spcAft>
              <a:buClr>
                <a:schemeClr val="dk1"/>
              </a:buClr>
              <a:buSzPts val="1200"/>
              <a:buFont typeface="Arial"/>
              <a:buChar char="•"/>
            </a:pPr>
            <a:r>
              <a:rPr lang="en-GB" dirty="0"/>
              <a:t>Switches are clever – they remember which MAC address is attached to which port and they forward out of the appropriate port. They create MAC tables associating specific MAC addresses with particular ports, i.e. they know which physical address is connected to which of its ports (aka as interfaces). To do this they have to inspect the data frame as it arrives looking in the header to see the MAC address of the sender and the recipient.</a:t>
            </a:r>
            <a:endParaRPr dirty="0"/>
          </a:p>
          <a:p>
            <a:pPr marL="171450" lvl="0" indent="-171450" algn="l" rtl="0">
              <a:spcBef>
                <a:spcPts val="360"/>
              </a:spcBef>
              <a:spcAft>
                <a:spcPts val="0"/>
              </a:spcAft>
              <a:buClr>
                <a:schemeClr val="dk1"/>
              </a:buClr>
              <a:buSzPts val="1200"/>
              <a:buFont typeface="Arial"/>
              <a:buChar char="•"/>
            </a:pPr>
            <a:r>
              <a:rPr lang="en-GB" dirty="0"/>
              <a:t>Broadcast frames are propagated out of all other interfaces on a switch so they don’t segment broadcasts at the Physical Layer. </a:t>
            </a:r>
            <a:endParaRPr dirty="0"/>
          </a:p>
        </p:txBody>
      </p:sp>
      <p:sp>
        <p:nvSpPr>
          <p:cNvPr id="67" name="Google Shape;67;p3: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58162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8790A5-5373-421F-B283-144185A24A00}" type="slidenum">
              <a:rPr lang="en-GB" smtClean="0"/>
              <a:t>31</a:t>
            </a:fld>
            <a:endParaRPr lang="en-GB"/>
          </a:p>
        </p:txBody>
      </p:sp>
    </p:spTree>
    <p:extLst>
      <p:ext uri="{BB962C8B-B14F-4D97-AF65-F5344CB8AC3E}">
        <p14:creationId xmlns:p14="http://schemas.microsoft.com/office/powerpoint/2010/main" val="2193457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922338" y="4772025"/>
            <a:ext cx="5076825" cy="4519613"/>
          </a:xfrm>
          <a:prstGeom prst="rect">
            <a:avLst/>
          </a:prstGeom>
        </p:spPr>
        <p:txBody>
          <a:bodyPr spcFirstLastPara="1" wrap="square" lIns="96950" tIns="48475" rIns="96950" bIns="48475" anchor="t" anchorCtr="0">
            <a:noAutofit/>
          </a:bodyPr>
          <a:lstStyle/>
          <a:p>
            <a:pPr marL="0" lvl="0" indent="0" algn="l" rtl="0">
              <a:spcBef>
                <a:spcPts val="360"/>
              </a:spcBef>
              <a:spcAft>
                <a:spcPts val="0"/>
              </a:spcAft>
              <a:buNone/>
            </a:pPr>
            <a:endParaRPr/>
          </a:p>
        </p:txBody>
      </p:sp>
      <p:sp>
        <p:nvSpPr>
          <p:cNvPr id="53" name="Google Shape;53;p1: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4798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Times New Roman"/>
                <a:ea typeface="Times New Roman"/>
                <a:cs typeface="Times New Roman"/>
                <a:sym typeface="Times New Roman"/>
              </a:rPr>
              <a:t>41</a:t>
            </a:fld>
            <a:endParaRPr lang="en-GB" sz="13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6770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Times New Roman"/>
                <a:ea typeface="Times New Roman"/>
                <a:cs typeface="Times New Roman"/>
                <a:sym typeface="Times New Roman"/>
              </a:rPr>
              <a:t>42</a:t>
            </a:fld>
            <a:endParaRPr lang="en-GB" sz="13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23634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Times New Roman"/>
                <a:ea typeface="Times New Roman"/>
                <a:cs typeface="Times New Roman"/>
                <a:sym typeface="Times New Roman"/>
              </a:rPr>
              <a:t>43</a:t>
            </a:fld>
            <a:endParaRPr lang="en-GB" sz="13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0339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9" name="Google Shape;119;p8: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dirty="0"/>
              <a:t>DURATION 2 MINUTES</a:t>
            </a:r>
            <a:endParaRPr dirty="0"/>
          </a:p>
          <a:p>
            <a:pPr marL="0" marR="0" lvl="0" indent="0" algn="l" rtl="0">
              <a:lnSpc>
                <a:spcPct val="100000"/>
              </a:lnSpc>
              <a:spcBef>
                <a:spcPts val="360"/>
              </a:spcBef>
              <a:spcAft>
                <a:spcPts val="0"/>
              </a:spcAft>
              <a:buClr>
                <a:schemeClr val="dk1"/>
              </a:buClr>
              <a:buSzPts val="1200"/>
              <a:buFont typeface="Times New Roman"/>
              <a:buNone/>
            </a:pPr>
            <a:endParaRPr dirty="0"/>
          </a:p>
          <a:p>
            <a:pPr marL="0" lvl="0" indent="0" algn="l" rtl="0">
              <a:spcBef>
                <a:spcPts val="360"/>
              </a:spcBef>
              <a:spcAft>
                <a:spcPts val="0"/>
              </a:spcAft>
              <a:buNone/>
            </a:pPr>
            <a:r>
              <a:rPr lang="en-GB" dirty="0"/>
              <a:t>It is likely that participants understanding of difference between logical and physical topologies is not absolutely clear. </a:t>
            </a:r>
            <a:br>
              <a:rPr lang="en-GB" dirty="0"/>
            </a:br>
            <a:r>
              <a:rPr lang="en-GB" dirty="0"/>
              <a:t>Logical – how the connections function</a:t>
            </a:r>
            <a:endParaRPr dirty="0"/>
          </a:p>
          <a:p>
            <a:pPr marL="0" lvl="0" indent="0" algn="l" rtl="0">
              <a:spcBef>
                <a:spcPts val="360"/>
              </a:spcBef>
              <a:spcAft>
                <a:spcPts val="0"/>
              </a:spcAft>
              <a:buNone/>
            </a:pPr>
            <a:r>
              <a:rPr lang="en-GB" dirty="0"/>
              <a:t>Physical – how the wires appear to be connected</a:t>
            </a:r>
            <a:endParaRPr dirty="0"/>
          </a:p>
          <a:p>
            <a:pPr marL="0" lvl="0" indent="0" algn="l" rtl="0">
              <a:spcBef>
                <a:spcPts val="360"/>
              </a:spcBef>
              <a:spcAft>
                <a:spcPts val="0"/>
              </a:spcAft>
              <a:buNone/>
            </a:pPr>
            <a:r>
              <a:rPr lang="en-GB" dirty="0"/>
              <a:t>In this example shown on the slide, physically the stack of switches is a bus topology, but the stack functions as single piece of networking equipment and so logically the whole system is a star network.</a:t>
            </a:r>
            <a:endParaRPr dirty="0"/>
          </a:p>
        </p:txBody>
      </p:sp>
      <p:sp>
        <p:nvSpPr>
          <p:cNvPr id="120" name="Google Shape;120;p8: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55</a:t>
            </a:fld>
            <a:endParaRPr/>
          </a:p>
        </p:txBody>
      </p:sp>
    </p:spTree>
    <p:extLst>
      <p:ext uri="{BB962C8B-B14F-4D97-AF65-F5344CB8AC3E}">
        <p14:creationId xmlns:p14="http://schemas.microsoft.com/office/powerpoint/2010/main" val="436754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 name="Google Shape;143;p9: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a:t>DURATION 1 MINUTE</a:t>
            </a:r>
            <a:endParaRPr/>
          </a:p>
          <a:p>
            <a:pPr marL="0" marR="0" lvl="0" indent="0" algn="l" rtl="0">
              <a:lnSpc>
                <a:spcPct val="100000"/>
              </a:lnSpc>
              <a:spcBef>
                <a:spcPts val="360"/>
              </a:spcBef>
              <a:spcAft>
                <a:spcPts val="0"/>
              </a:spcAft>
              <a:buClr>
                <a:schemeClr val="dk1"/>
              </a:buClr>
              <a:buSzPts val="1200"/>
              <a:buFont typeface="Times New Roman"/>
              <a:buNone/>
            </a:pPr>
            <a:endParaRPr/>
          </a:p>
          <a:p>
            <a:pPr marL="0" lvl="0" indent="0" algn="l" rtl="0">
              <a:spcBef>
                <a:spcPts val="360"/>
              </a:spcBef>
              <a:spcAft>
                <a:spcPts val="0"/>
              </a:spcAft>
              <a:buNone/>
            </a:pPr>
            <a:r>
              <a:rPr lang="en-GB"/>
              <a:t>When a switch has learned the connected MAC addresses then each device connecting to another device has a virtual circuit between the two. There is a direct route from one to the other.</a:t>
            </a:r>
            <a:endParaRPr/>
          </a:p>
          <a:p>
            <a:pPr marL="0" lvl="0" indent="0" algn="l" rtl="0">
              <a:spcBef>
                <a:spcPts val="360"/>
              </a:spcBef>
              <a:spcAft>
                <a:spcPts val="0"/>
              </a:spcAft>
              <a:buNone/>
            </a:pPr>
            <a:r>
              <a:rPr lang="en-GB"/>
              <a:t>Logically this would be described as a point-to-point connection.</a:t>
            </a:r>
            <a:endParaRPr/>
          </a:p>
        </p:txBody>
      </p:sp>
      <p:sp>
        <p:nvSpPr>
          <p:cNvPr id="144" name="Google Shape;144;p9: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56</a:t>
            </a:fld>
            <a:endParaRPr/>
          </a:p>
        </p:txBody>
      </p:sp>
    </p:spTree>
    <p:extLst>
      <p:ext uri="{BB962C8B-B14F-4D97-AF65-F5344CB8AC3E}">
        <p14:creationId xmlns:p14="http://schemas.microsoft.com/office/powerpoint/2010/main" val="2741865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922338" y="4772025"/>
            <a:ext cx="5076825" cy="4519613"/>
          </a:xfrm>
          <a:prstGeom prst="rect">
            <a:avLst/>
          </a:prstGeom>
        </p:spPr>
        <p:txBody>
          <a:bodyPr spcFirstLastPara="1" wrap="square" lIns="96950" tIns="48475" rIns="96950" bIns="48475" anchor="t" anchorCtr="0">
            <a:noAutofit/>
          </a:bodyPr>
          <a:lstStyle/>
          <a:p>
            <a:pPr marL="0" lvl="0" indent="0" algn="l" rtl="0">
              <a:spcBef>
                <a:spcPts val="360"/>
              </a:spcBef>
              <a:spcAft>
                <a:spcPts val="0"/>
              </a:spcAft>
              <a:buNone/>
            </a:pPr>
            <a:endParaRPr/>
          </a:p>
        </p:txBody>
      </p:sp>
      <p:sp>
        <p:nvSpPr>
          <p:cNvPr id="53" name="Google Shape;53;p1: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1952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Times New Roman"/>
                <a:ea typeface="Times New Roman"/>
                <a:cs typeface="Times New Roman"/>
                <a:sym typeface="Times New Roman"/>
              </a:rPr>
              <a:t>67</a:t>
            </a:fld>
            <a:endParaRPr lang="en-GB" sz="13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6311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 name="Google Shape;60;p2: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lvl="0" indent="0" algn="l" rtl="0">
              <a:spcBef>
                <a:spcPts val="0"/>
              </a:spcBef>
              <a:spcAft>
                <a:spcPts val="0"/>
              </a:spcAft>
              <a:buNone/>
            </a:pPr>
            <a:r>
              <a:rPr lang="en-US" dirty="0"/>
              <a:t>DURATION 1 MINUTE</a:t>
            </a:r>
          </a:p>
          <a:p>
            <a:pPr marL="0" lvl="0" indent="0" algn="l" rtl="0">
              <a:spcBef>
                <a:spcPts val="360"/>
              </a:spcBef>
              <a:spcAft>
                <a:spcPts val="0"/>
              </a:spcAft>
              <a:buNone/>
            </a:pPr>
            <a:endParaRPr lang="en-US" dirty="0"/>
          </a:p>
          <a:p>
            <a:pPr marL="0" lvl="0" indent="0" algn="l" rtl="0">
              <a:spcBef>
                <a:spcPts val="360"/>
              </a:spcBef>
              <a:spcAft>
                <a:spcPts val="0"/>
              </a:spcAft>
              <a:buNone/>
            </a:pPr>
            <a:r>
              <a:rPr lang="en-US" dirty="0"/>
              <a:t>Key Point</a:t>
            </a:r>
          </a:p>
          <a:p>
            <a:pPr marL="0" lvl="0" indent="0" algn="l" rtl="0">
              <a:spcBef>
                <a:spcPts val="360"/>
              </a:spcBef>
              <a:spcAft>
                <a:spcPts val="0"/>
              </a:spcAft>
              <a:buNone/>
            </a:pPr>
            <a:r>
              <a:rPr lang="en-US" dirty="0"/>
              <a:t>Unless computers are connected sharing of data is almost impossible. Management very challenging without networks and central control</a:t>
            </a:r>
          </a:p>
          <a:p>
            <a:pPr marL="0" lvl="0" indent="0" algn="l" rtl="0">
              <a:spcBef>
                <a:spcPts val="360"/>
              </a:spcBef>
              <a:spcAft>
                <a:spcPts val="0"/>
              </a:spcAft>
              <a:buNone/>
            </a:pPr>
            <a:r>
              <a:rPr lang="en-US" dirty="0"/>
              <a:t>BUT risks are significant – security and costs</a:t>
            </a:r>
          </a:p>
        </p:txBody>
      </p:sp>
      <p:sp>
        <p:nvSpPr>
          <p:cNvPr id="61" name="Google Shape;61;p2: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09741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7" name="Google Shape;87;p4: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dirty="0"/>
              <a:t>DURATION 2 MINUTES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Key points</a:t>
            </a:r>
            <a:endParaRPr dirty="0"/>
          </a:p>
          <a:p>
            <a:pPr marL="0" lvl="0" indent="0" algn="l" rtl="0">
              <a:spcBef>
                <a:spcPts val="360"/>
              </a:spcBef>
              <a:spcAft>
                <a:spcPts val="0"/>
              </a:spcAft>
              <a:buNone/>
            </a:pPr>
            <a:r>
              <a:rPr lang="en-GB" dirty="0"/>
              <a:t>Make sure that the participants have a sound grasp of binary by showing how each octet can be converted to a decimal in steps:</a:t>
            </a:r>
            <a:endParaRPr dirty="0"/>
          </a:p>
          <a:p>
            <a:pPr marL="228600" lvl="0" indent="-228600" algn="l" rtl="0">
              <a:spcBef>
                <a:spcPts val="360"/>
              </a:spcBef>
              <a:spcAft>
                <a:spcPts val="0"/>
              </a:spcAft>
              <a:buClr>
                <a:schemeClr val="dk1"/>
              </a:buClr>
              <a:buSzPts val="1200"/>
              <a:buFont typeface="Calibri"/>
              <a:buAutoNum type="arabicPeriod"/>
            </a:pPr>
            <a:r>
              <a:rPr lang="en-GB" dirty="0"/>
              <a:t>Convert each bit into the decimal value represented at that place in the octet</a:t>
            </a:r>
            <a:endParaRPr dirty="0"/>
          </a:p>
          <a:p>
            <a:pPr marL="228600" lvl="0" indent="-228600" algn="l" rtl="0">
              <a:spcBef>
                <a:spcPts val="360"/>
              </a:spcBef>
              <a:spcAft>
                <a:spcPts val="0"/>
              </a:spcAft>
              <a:buClr>
                <a:schemeClr val="dk1"/>
              </a:buClr>
              <a:buSzPts val="1200"/>
              <a:buFont typeface="Calibri"/>
              <a:buAutoNum type="arabicPeriod"/>
            </a:pPr>
            <a:r>
              <a:rPr lang="en-GB" dirty="0"/>
              <a:t>Add all these decimals to make the total decimal value for that particular octet</a:t>
            </a:r>
            <a:endParaRPr dirty="0"/>
          </a:p>
        </p:txBody>
      </p:sp>
      <p:sp>
        <p:nvSpPr>
          <p:cNvPr id="88" name="Google Shape;88;p4: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75</a:t>
            </a:fld>
            <a:endParaRPr/>
          </a:p>
        </p:txBody>
      </p:sp>
    </p:spTree>
    <p:extLst>
      <p:ext uri="{BB962C8B-B14F-4D97-AF65-F5344CB8AC3E}">
        <p14:creationId xmlns:p14="http://schemas.microsoft.com/office/powerpoint/2010/main" val="726116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2" name="Google Shape;162;p10: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dirty="0"/>
              <a:t>DURATION 1 MINUTE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Broadcasts at the link layer and at the IP layer have the potential to overwhelm a network with traffic. </a:t>
            </a:r>
            <a:endParaRPr dirty="0"/>
          </a:p>
          <a:p>
            <a:pPr marL="0" lvl="0" indent="0" algn="l" rtl="0">
              <a:spcBef>
                <a:spcPts val="360"/>
              </a:spcBef>
              <a:spcAft>
                <a:spcPts val="0"/>
              </a:spcAft>
              <a:buNone/>
            </a:pPr>
            <a:r>
              <a:rPr lang="en-GB" dirty="0"/>
              <a:t>Some protocols are more “shouty” (broadcast more) than others. ARP is a good example, DHCP is also.</a:t>
            </a:r>
            <a:endParaRPr dirty="0"/>
          </a:p>
        </p:txBody>
      </p:sp>
      <p:sp>
        <p:nvSpPr>
          <p:cNvPr id="163" name="Google Shape;163;p10: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110</a:t>
            </a:fld>
            <a:endParaRPr/>
          </a:p>
        </p:txBody>
      </p:sp>
    </p:spTree>
    <p:extLst>
      <p:ext uri="{BB962C8B-B14F-4D97-AF65-F5344CB8AC3E}">
        <p14:creationId xmlns:p14="http://schemas.microsoft.com/office/powerpoint/2010/main" val="2468997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2" name="Google Shape;162;p10: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dirty="0"/>
              <a:t>DURATION 1 MINUTE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Broadcasts at the link layer and at the IP layer have the potential to overwhelm a network with traffic. </a:t>
            </a:r>
            <a:endParaRPr dirty="0"/>
          </a:p>
          <a:p>
            <a:pPr marL="0" lvl="0" indent="0" algn="l" rtl="0">
              <a:spcBef>
                <a:spcPts val="360"/>
              </a:spcBef>
              <a:spcAft>
                <a:spcPts val="0"/>
              </a:spcAft>
              <a:buNone/>
            </a:pPr>
            <a:r>
              <a:rPr lang="en-GB" dirty="0"/>
              <a:t>Some protocols are more “shouty” (broadcast more) than others. ARP is a good example, DHCP is also.</a:t>
            </a:r>
            <a:endParaRPr dirty="0"/>
          </a:p>
        </p:txBody>
      </p:sp>
      <p:sp>
        <p:nvSpPr>
          <p:cNvPr id="163" name="Google Shape;163;p10: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112</a:t>
            </a:fld>
            <a:endParaRPr/>
          </a:p>
        </p:txBody>
      </p:sp>
    </p:spTree>
    <p:extLst>
      <p:ext uri="{BB962C8B-B14F-4D97-AF65-F5344CB8AC3E}">
        <p14:creationId xmlns:p14="http://schemas.microsoft.com/office/powerpoint/2010/main" val="2246729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2" name="Google Shape;162;p10: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dirty="0"/>
              <a:t>DURATION 1 MINUTE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Broadcasts at the link layer and at the IP layer have the potential to overwhelm a network with traffic. </a:t>
            </a:r>
            <a:endParaRPr dirty="0"/>
          </a:p>
          <a:p>
            <a:pPr marL="0" lvl="0" indent="0" algn="l" rtl="0">
              <a:spcBef>
                <a:spcPts val="360"/>
              </a:spcBef>
              <a:spcAft>
                <a:spcPts val="0"/>
              </a:spcAft>
              <a:buNone/>
            </a:pPr>
            <a:r>
              <a:rPr lang="en-GB" dirty="0"/>
              <a:t>Some protocols are more “shouty” (broadcast more) than others. ARP is a good example, DHCP is also.</a:t>
            </a:r>
            <a:endParaRPr dirty="0"/>
          </a:p>
        </p:txBody>
      </p:sp>
      <p:sp>
        <p:nvSpPr>
          <p:cNvPr id="163" name="Google Shape;163;p10: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113</a:t>
            </a:fld>
            <a:endParaRPr/>
          </a:p>
        </p:txBody>
      </p:sp>
    </p:spTree>
    <p:extLst>
      <p:ext uri="{BB962C8B-B14F-4D97-AF65-F5344CB8AC3E}">
        <p14:creationId xmlns:p14="http://schemas.microsoft.com/office/powerpoint/2010/main" val="957581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9" name="Google Shape;169;p11: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dirty="0"/>
              <a:t>DURATION 2 MINUTES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VLANs assign particular ports on switches to particular networks and then apply rules about where the data in a particular VLAN can go.</a:t>
            </a:r>
            <a:endParaRPr dirty="0"/>
          </a:p>
          <a:p>
            <a:pPr marL="0" lvl="0" indent="0" algn="l" rtl="0">
              <a:spcBef>
                <a:spcPts val="360"/>
              </a:spcBef>
              <a:spcAft>
                <a:spcPts val="0"/>
              </a:spcAft>
              <a:buNone/>
            </a:pPr>
            <a:r>
              <a:rPr lang="en-GB" dirty="0"/>
              <a:t>In this (highly simplified example) Switch 1 is configured with ports on 4 VLANs.</a:t>
            </a:r>
            <a:endParaRPr dirty="0"/>
          </a:p>
          <a:p>
            <a:pPr marL="0" lvl="0" indent="0" algn="l" rtl="0">
              <a:spcBef>
                <a:spcPts val="360"/>
              </a:spcBef>
              <a:spcAft>
                <a:spcPts val="0"/>
              </a:spcAft>
              <a:buNone/>
            </a:pPr>
            <a:r>
              <a:rPr lang="en-GB" dirty="0"/>
              <a:t>A and C are VLANs to limit broadcast traffic to a single floor. B is a VLAN that will have Wi-Fi Access Points attached for guest Internet access. D is the VLAN where all the servers are. E is a completely separate network for the telephone system (Voice Over IP, VOIP).</a:t>
            </a:r>
            <a:endParaRPr dirty="0"/>
          </a:p>
          <a:p>
            <a:pPr marL="0" lvl="0" indent="0" algn="l" rtl="0">
              <a:spcBef>
                <a:spcPts val="360"/>
              </a:spcBef>
              <a:spcAft>
                <a:spcPts val="0"/>
              </a:spcAft>
              <a:buNone/>
            </a:pPr>
            <a:r>
              <a:rPr lang="en-GB" dirty="0"/>
              <a:t>Explain that the server VLAN D is accessible from both floors (on switch1).</a:t>
            </a:r>
            <a:endParaRPr dirty="0"/>
          </a:p>
          <a:p>
            <a:pPr marL="0" lvl="0" indent="0" algn="l" rtl="0">
              <a:spcBef>
                <a:spcPts val="360"/>
              </a:spcBef>
              <a:spcAft>
                <a:spcPts val="0"/>
              </a:spcAft>
              <a:buNone/>
            </a:pPr>
            <a:endParaRPr dirty="0"/>
          </a:p>
        </p:txBody>
      </p:sp>
      <p:sp>
        <p:nvSpPr>
          <p:cNvPr id="170" name="Google Shape;170;p11: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115</a:t>
            </a:fld>
            <a:endParaRPr/>
          </a:p>
        </p:txBody>
      </p:sp>
    </p:spTree>
    <p:extLst>
      <p:ext uri="{BB962C8B-B14F-4D97-AF65-F5344CB8AC3E}">
        <p14:creationId xmlns:p14="http://schemas.microsoft.com/office/powerpoint/2010/main" val="3997065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Times New Roman"/>
              <a:buNone/>
            </a:pPr>
            <a:r>
              <a:rPr lang="en-US" dirty="0" smtClean="0"/>
              <a:t>DURATION 4 MINUTES</a:t>
            </a:r>
          </a:p>
          <a:p>
            <a:pPr marL="0" lvl="0" indent="0" algn="l" rtl="0">
              <a:spcBef>
                <a:spcPts val="360"/>
              </a:spcBef>
              <a:spcAft>
                <a:spcPts val="0"/>
              </a:spcAft>
              <a:buNone/>
            </a:pPr>
            <a:endParaRPr lang="en-US" dirty="0" smtClean="0"/>
          </a:p>
          <a:p>
            <a:pPr marL="0" lvl="0" indent="0" algn="l" rtl="0">
              <a:spcBef>
                <a:spcPts val="360"/>
              </a:spcBef>
              <a:spcAft>
                <a:spcPts val="0"/>
              </a:spcAft>
              <a:buNone/>
            </a:pPr>
            <a:r>
              <a:rPr lang="en-US" dirty="0" smtClean="0"/>
              <a:t>Key Point</a:t>
            </a:r>
          </a:p>
          <a:p>
            <a:pPr marL="0" lvl="0" indent="0" algn="l" rtl="0">
              <a:spcBef>
                <a:spcPts val="360"/>
              </a:spcBef>
              <a:spcAft>
                <a:spcPts val="0"/>
              </a:spcAft>
              <a:buNone/>
            </a:pPr>
            <a:r>
              <a:rPr lang="en-US" dirty="0" smtClean="0"/>
              <a:t>In this example all the PCs in VLAN 01 can send</a:t>
            </a:r>
            <a:r>
              <a:rPr lang="en-US" baseline="0" dirty="0" smtClean="0"/>
              <a:t> and receive data from each other but none of the others</a:t>
            </a:r>
          </a:p>
          <a:p>
            <a:pPr marL="0" lvl="0" indent="0" algn="l" rtl="0">
              <a:spcBef>
                <a:spcPts val="360"/>
              </a:spcBef>
              <a:spcAft>
                <a:spcPts val="0"/>
              </a:spcAft>
              <a:buNone/>
            </a:pPr>
            <a:r>
              <a:rPr lang="en-US" baseline="0" dirty="0" smtClean="0"/>
              <a:t>Ask participants to list the PCs in </a:t>
            </a:r>
            <a:r>
              <a:rPr lang="en-US" dirty="0" smtClean="0"/>
              <a:t>VLANs</a:t>
            </a:r>
            <a:r>
              <a:rPr lang="en-US" baseline="0" dirty="0" smtClean="0"/>
              <a:t> 01, 02 and 03</a:t>
            </a:r>
          </a:p>
          <a:p>
            <a:pPr marL="0" lvl="0" indent="0" algn="l" rtl="0">
              <a:spcBef>
                <a:spcPts val="360"/>
              </a:spcBef>
              <a:spcAft>
                <a:spcPts val="0"/>
              </a:spcAft>
              <a:buNone/>
            </a:pPr>
            <a:r>
              <a:rPr lang="en-US" baseline="0" dirty="0" smtClean="0"/>
              <a:t>Answer</a:t>
            </a:r>
          </a:p>
          <a:p>
            <a:pPr marL="0" lvl="0" indent="0" algn="l" rtl="0">
              <a:spcBef>
                <a:spcPts val="360"/>
              </a:spcBef>
              <a:spcAft>
                <a:spcPts val="0"/>
              </a:spcAft>
              <a:buNone/>
            </a:pPr>
            <a:r>
              <a:rPr lang="en-US" baseline="0" dirty="0" smtClean="0"/>
              <a:t>01 – PCs A and F</a:t>
            </a:r>
          </a:p>
          <a:p>
            <a:pPr marL="0" lvl="0" indent="0" algn="l" rtl="0">
              <a:spcBef>
                <a:spcPts val="360"/>
              </a:spcBef>
              <a:spcAft>
                <a:spcPts val="0"/>
              </a:spcAft>
              <a:buNone/>
            </a:pPr>
            <a:r>
              <a:rPr lang="en-US" baseline="0" dirty="0" smtClean="0"/>
              <a:t>02 – PCs B, C and D</a:t>
            </a:r>
          </a:p>
          <a:p>
            <a:pPr marL="0" lvl="0" indent="0" algn="l" rtl="0">
              <a:spcBef>
                <a:spcPts val="360"/>
              </a:spcBef>
              <a:spcAft>
                <a:spcPts val="0"/>
              </a:spcAft>
              <a:buNone/>
            </a:pPr>
            <a:r>
              <a:rPr lang="en-US" baseline="0" dirty="0" smtClean="0"/>
              <a:t>03 – PCs E and G</a:t>
            </a:r>
          </a:p>
          <a:p>
            <a:pPr marL="0" lvl="0" indent="0" algn="l" rtl="0">
              <a:spcBef>
                <a:spcPts val="360"/>
              </a:spcBef>
              <a:spcAft>
                <a:spcPts val="0"/>
              </a:spcAft>
              <a:buNone/>
            </a:pPr>
            <a:endParaRPr lang="en-US" baseline="0" dirty="0" smtClean="0"/>
          </a:p>
          <a:p>
            <a:pPr marL="0" lvl="0" indent="0" algn="l" rtl="0">
              <a:spcBef>
                <a:spcPts val="360"/>
              </a:spcBef>
              <a:spcAft>
                <a:spcPts val="0"/>
              </a:spcAft>
              <a:buNone/>
            </a:pPr>
            <a:r>
              <a:rPr lang="en-US" baseline="0" dirty="0" smtClean="0"/>
              <a:t>Ask can PC A send data to PC G?</a:t>
            </a:r>
          </a:p>
          <a:p>
            <a:pPr marL="0" lvl="0" indent="0" algn="l" rtl="0">
              <a:spcBef>
                <a:spcPts val="360"/>
              </a:spcBef>
              <a:spcAft>
                <a:spcPts val="0"/>
              </a:spcAft>
              <a:buNone/>
            </a:pPr>
            <a:r>
              <a:rPr lang="en-US" baseline="0" dirty="0" smtClean="0"/>
              <a:t>Answer – no because it is part of a </a:t>
            </a:r>
            <a:r>
              <a:rPr lang="en-US" u="sng" baseline="0" dirty="0" smtClean="0"/>
              <a:t>separate</a:t>
            </a:r>
            <a:r>
              <a:rPr lang="en-US" baseline="0" dirty="0" smtClean="0"/>
              <a:t> </a:t>
            </a:r>
            <a:r>
              <a:rPr lang="en-US" u="sng" baseline="0" dirty="0" smtClean="0"/>
              <a:t>virtual</a:t>
            </a:r>
            <a:r>
              <a:rPr lang="en-US" baseline="0" dirty="0" smtClean="0"/>
              <a:t> network.</a:t>
            </a:r>
          </a:p>
          <a:p>
            <a:pPr marL="0" lvl="0" indent="0" algn="l" rtl="0">
              <a:spcBef>
                <a:spcPts val="360"/>
              </a:spcBef>
              <a:spcAft>
                <a:spcPts val="0"/>
              </a:spcAft>
              <a:buNone/>
            </a:pPr>
            <a:endParaRPr lang="en-GB" baseline="0" dirty="0" smtClean="0"/>
          </a:p>
          <a:p>
            <a:pPr marL="0" lvl="0" indent="0" algn="l" rtl="0">
              <a:spcBef>
                <a:spcPts val="360"/>
              </a:spcBef>
              <a:spcAft>
                <a:spcPts val="0"/>
              </a:spcAft>
              <a:buNone/>
            </a:pPr>
            <a:r>
              <a:rPr lang="en-GB" baseline="0" dirty="0" smtClean="0"/>
              <a:t>These are virtual networks because what makes them separate local area networks is not a physical separation but a software defined barrier.</a:t>
            </a:r>
            <a:endParaRPr lang="en-US" baseline="0"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Times New Roman"/>
                <a:ea typeface="Times New Roman"/>
                <a:cs typeface="Times New Roman"/>
                <a:sym typeface="Times New Roman"/>
              </a:rPr>
              <a:t>116</a:t>
            </a:fld>
            <a:endParaRPr lang="en-GB" sz="13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60642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Times New Roman"/>
              <a:buNone/>
            </a:pPr>
            <a:r>
              <a:rPr lang="en-US" dirty="0" smtClean="0"/>
              <a:t>DURATION 8 MINUTES</a:t>
            </a:r>
          </a:p>
          <a:p>
            <a:pPr marL="0" lvl="0" indent="0" algn="l" rtl="0">
              <a:spcBef>
                <a:spcPts val="360"/>
              </a:spcBef>
              <a:spcAft>
                <a:spcPts val="0"/>
              </a:spcAft>
              <a:buNone/>
            </a:pPr>
            <a:endParaRPr lang="en-US" dirty="0" smtClean="0"/>
          </a:p>
          <a:p>
            <a:pPr marL="0" lvl="0" indent="0" algn="l" rtl="0">
              <a:spcBef>
                <a:spcPts val="360"/>
              </a:spcBef>
              <a:spcAft>
                <a:spcPts val="0"/>
              </a:spcAft>
              <a:buNone/>
            </a:pPr>
            <a:r>
              <a:rPr lang="en-US" dirty="0" smtClean="0"/>
              <a:t>Groups of 3 -4.</a:t>
            </a:r>
          </a:p>
          <a:p>
            <a:pPr marL="0" lvl="0" indent="0" algn="l" rtl="0">
              <a:spcBef>
                <a:spcPts val="360"/>
              </a:spcBef>
              <a:spcAft>
                <a:spcPts val="0"/>
              </a:spcAft>
              <a:buNone/>
            </a:pPr>
            <a:r>
              <a:rPr lang="en-US" dirty="0" smtClean="0"/>
              <a:t>Allow 5 minutes and look</a:t>
            </a:r>
            <a:r>
              <a:rPr lang="en-US" baseline="0" dirty="0" smtClean="0"/>
              <a:t> at one or two solutions</a:t>
            </a:r>
          </a:p>
          <a:p>
            <a:pPr marL="0" lvl="0" indent="0" algn="l" rtl="0">
              <a:spcBef>
                <a:spcPts val="360"/>
              </a:spcBef>
              <a:spcAft>
                <a:spcPts val="0"/>
              </a:spcAft>
              <a:buNone/>
            </a:pPr>
            <a:r>
              <a:rPr lang="en-US" baseline="0" dirty="0" smtClean="0"/>
              <a:t>Click to show correct solution on the slide and ask if anyone needs help understanding this.</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Times New Roman"/>
                <a:ea typeface="Times New Roman"/>
                <a:cs typeface="Times New Roman"/>
                <a:sym typeface="Times New Roman"/>
              </a:rPr>
              <a:t>117</a:t>
            </a:fld>
            <a:endParaRPr lang="en-GB" sz="13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042391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Times New Roman"/>
                <a:ea typeface="Times New Roman"/>
                <a:cs typeface="Times New Roman"/>
                <a:sym typeface="Times New Roman"/>
              </a:rPr>
              <a:t>127</a:t>
            </a:fld>
            <a:endParaRPr lang="en-GB" sz="13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59767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Times New Roman"/>
                <a:ea typeface="Times New Roman"/>
                <a:cs typeface="Times New Roman"/>
                <a:sym typeface="Times New Roman"/>
              </a:rPr>
              <a:t>132</a:t>
            </a:fld>
            <a:endParaRPr lang="en-GB" sz="13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58939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p13: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a:t>DURATION 1 MINUTE</a:t>
            </a:r>
            <a:endParaRPr/>
          </a:p>
          <a:p>
            <a:pPr marL="0" marR="0" lvl="0" indent="0" algn="l" rtl="0">
              <a:lnSpc>
                <a:spcPct val="100000"/>
              </a:lnSpc>
              <a:spcBef>
                <a:spcPts val="360"/>
              </a:spcBef>
              <a:spcAft>
                <a:spcPts val="0"/>
              </a:spcAft>
              <a:buClr>
                <a:schemeClr val="dk1"/>
              </a:buClr>
              <a:buSzPts val="1200"/>
              <a:buFont typeface="Times New Roman"/>
              <a:buNone/>
            </a:pPr>
            <a:endParaRPr/>
          </a:p>
          <a:p>
            <a:pPr marL="0" lvl="0" indent="0" algn="l" rtl="0">
              <a:spcBef>
                <a:spcPts val="360"/>
              </a:spcBef>
              <a:spcAft>
                <a:spcPts val="0"/>
              </a:spcAft>
              <a:buNone/>
            </a:pPr>
            <a:r>
              <a:rPr lang="en-GB"/>
              <a:t>The distance is usually a number of hops, that is the number of intermediary routers</a:t>
            </a:r>
            <a:endParaRPr/>
          </a:p>
          <a:p>
            <a:pPr marL="0" lvl="0" indent="0" algn="l" rtl="0">
              <a:spcBef>
                <a:spcPts val="360"/>
              </a:spcBef>
              <a:spcAft>
                <a:spcPts val="0"/>
              </a:spcAft>
              <a:buNone/>
            </a:pPr>
            <a:r>
              <a:rPr lang="en-GB"/>
              <a:t>Other metrics are used as will be seen in later slides.</a:t>
            </a:r>
            <a:endParaRPr/>
          </a:p>
          <a:p>
            <a:pPr marL="0" lvl="0" indent="0" algn="l" rtl="0">
              <a:spcBef>
                <a:spcPts val="360"/>
              </a:spcBef>
              <a:spcAft>
                <a:spcPts val="0"/>
              </a:spcAft>
              <a:buNone/>
            </a:pPr>
            <a:r>
              <a:rPr lang="en-GB"/>
              <a:t>Subnets are tackled in detail in PDE GCSE Networks and Cyber Security 04- Addresses Session</a:t>
            </a:r>
            <a:endParaRPr/>
          </a:p>
          <a:p>
            <a:pPr marL="0" lvl="0" indent="0" algn="l" rtl="0">
              <a:spcBef>
                <a:spcPts val="360"/>
              </a:spcBef>
              <a:spcAft>
                <a:spcPts val="0"/>
              </a:spcAft>
              <a:buNone/>
            </a:pPr>
            <a:r>
              <a:rPr lang="en-GB"/>
              <a:t>Remember in PDE GCSE Networks and Cyber Security 02- TCPIP Detail Session, RIP was covered. This one example of many routing protocols.</a:t>
            </a:r>
            <a:endParaRPr/>
          </a:p>
        </p:txBody>
      </p:sp>
      <p:sp>
        <p:nvSpPr>
          <p:cNvPr id="199" name="Google Shape;199;p13: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137</a:t>
            </a:fld>
            <a:endParaRPr/>
          </a:p>
        </p:txBody>
      </p:sp>
    </p:spTree>
    <p:extLst>
      <p:ext uri="{BB962C8B-B14F-4D97-AF65-F5344CB8AC3E}">
        <p14:creationId xmlns:p14="http://schemas.microsoft.com/office/powerpoint/2010/main" val="157023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txBox="1">
            <a:spLocks noGrp="1"/>
          </p:cNvSpPr>
          <p:nvPr>
            <p:ph type="body" idx="1"/>
          </p:nvPr>
        </p:nvSpPr>
        <p:spPr>
          <a:xfrm>
            <a:off x="922338" y="4772025"/>
            <a:ext cx="5076825" cy="4519613"/>
          </a:xfrm>
          <a:prstGeom prst="rect">
            <a:avLst/>
          </a:prstGeom>
        </p:spPr>
        <p:txBody>
          <a:bodyPr spcFirstLastPara="1" wrap="square" lIns="96950" tIns="48475" rIns="96950" bIns="48475" anchor="t" anchorCtr="0">
            <a:noAutofit/>
          </a:bodyPr>
          <a:lstStyle/>
          <a:p>
            <a:pPr marL="0" lvl="0" indent="0" algn="l" rtl="0">
              <a:spcBef>
                <a:spcPts val="360"/>
              </a:spcBef>
              <a:spcAft>
                <a:spcPts val="0"/>
              </a:spcAft>
              <a:buNone/>
            </a:pPr>
            <a:endParaRPr/>
          </a:p>
        </p:txBody>
      </p:sp>
      <p:sp>
        <p:nvSpPr>
          <p:cNvPr id="53" name="Google Shape;53;p1: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4036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6" name="Google Shape;206;p14: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a:t>DURATION 1 MINUTE</a:t>
            </a:r>
            <a:endParaRPr/>
          </a:p>
          <a:p>
            <a:pPr marL="0" lvl="0" indent="0" algn="l" rtl="0">
              <a:spcBef>
                <a:spcPts val="360"/>
              </a:spcBef>
              <a:spcAft>
                <a:spcPts val="0"/>
              </a:spcAft>
              <a:buNone/>
            </a:pPr>
            <a:endParaRPr/>
          </a:p>
          <a:p>
            <a:pPr marL="0" lvl="0" indent="0" algn="l" rtl="0">
              <a:spcBef>
                <a:spcPts val="360"/>
              </a:spcBef>
              <a:spcAft>
                <a:spcPts val="0"/>
              </a:spcAft>
              <a:buNone/>
            </a:pPr>
            <a:r>
              <a:rPr lang="en-GB"/>
              <a:t>Key point is that a router is a layer 3 device – because?</a:t>
            </a:r>
            <a:endParaRPr/>
          </a:p>
          <a:p>
            <a:pPr marL="0" lvl="0" indent="0" algn="l" rtl="0">
              <a:spcBef>
                <a:spcPts val="360"/>
              </a:spcBef>
              <a:spcAft>
                <a:spcPts val="0"/>
              </a:spcAft>
              <a:buNone/>
            </a:pPr>
            <a:r>
              <a:rPr lang="en-GB"/>
              <a:t>Answer: because it examines IP addresses and makes decisions based on those.</a:t>
            </a:r>
            <a:endParaRPr/>
          </a:p>
        </p:txBody>
      </p:sp>
      <p:sp>
        <p:nvSpPr>
          <p:cNvPr id="207" name="Google Shape;207;p14: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138</a:t>
            </a:fld>
            <a:endParaRPr/>
          </a:p>
        </p:txBody>
      </p:sp>
    </p:spTree>
    <p:extLst>
      <p:ext uri="{BB962C8B-B14F-4D97-AF65-F5344CB8AC3E}">
        <p14:creationId xmlns:p14="http://schemas.microsoft.com/office/powerpoint/2010/main" val="3770292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6" name="Google Shape;216;p15: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a:t>DURATION 1 MINUTE</a:t>
            </a:r>
            <a:endParaRPr/>
          </a:p>
          <a:p>
            <a:pPr marL="0" lvl="0" indent="0" algn="l" rtl="0">
              <a:spcBef>
                <a:spcPts val="360"/>
              </a:spcBef>
              <a:spcAft>
                <a:spcPts val="0"/>
              </a:spcAft>
              <a:buNone/>
            </a:pPr>
            <a:endParaRPr/>
          </a:p>
          <a:p>
            <a:pPr marL="0" lvl="0" indent="0" algn="l" rtl="0">
              <a:spcBef>
                <a:spcPts val="360"/>
              </a:spcBef>
              <a:spcAft>
                <a:spcPts val="0"/>
              </a:spcAft>
              <a:buNone/>
            </a:pPr>
            <a:r>
              <a:rPr lang="en-GB"/>
              <a:t>Key point – routers segregate traffic. They prevent proliferation. They drop broadcasts.</a:t>
            </a:r>
            <a:endParaRPr/>
          </a:p>
          <a:p>
            <a:pPr marL="0" lvl="0" indent="0" algn="l" rtl="0">
              <a:spcBef>
                <a:spcPts val="360"/>
              </a:spcBef>
              <a:spcAft>
                <a:spcPts val="0"/>
              </a:spcAft>
              <a:buNone/>
            </a:pPr>
            <a:r>
              <a:rPr lang="en-GB"/>
              <a:t>Terminology point – usually the network connection on a router is called an interface, could equally be called a port. Sometimes interface is also used for switch ports as well.</a:t>
            </a:r>
            <a:endParaRPr/>
          </a:p>
        </p:txBody>
      </p:sp>
      <p:sp>
        <p:nvSpPr>
          <p:cNvPr id="217" name="Google Shape;217;p15: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139</a:t>
            </a:fld>
            <a:endParaRPr/>
          </a:p>
        </p:txBody>
      </p:sp>
    </p:spTree>
    <p:extLst>
      <p:ext uri="{BB962C8B-B14F-4D97-AF65-F5344CB8AC3E}">
        <p14:creationId xmlns:p14="http://schemas.microsoft.com/office/powerpoint/2010/main" val="4058805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4" name="Google Shape;224;p16: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dirty="0"/>
              <a:t>DURATION 2 MINUTES</a:t>
            </a:r>
            <a:endParaRPr dirty="0"/>
          </a:p>
          <a:p>
            <a:pPr marL="0" marR="0" lvl="0" indent="0" algn="l" rtl="0">
              <a:lnSpc>
                <a:spcPct val="100000"/>
              </a:lnSpc>
              <a:spcBef>
                <a:spcPts val="360"/>
              </a:spcBef>
              <a:spcAft>
                <a:spcPts val="0"/>
              </a:spcAft>
              <a:buClr>
                <a:schemeClr val="dk1"/>
              </a:buClr>
              <a:buSzPts val="1200"/>
              <a:buFont typeface="Times New Roman"/>
              <a:buNone/>
            </a:pPr>
            <a:endParaRPr dirty="0"/>
          </a:p>
          <a:p>
            <a:pPr marL="0" marR="0" lvl="0" indent="0" algn="l" rtl="0">
              <a:lnSpc>
                <a:spcPct val="100000"/>
              </a:lnSpc>
              <a:spcBef>
                <a:spcPts val="360"/>
              </a:spcBef>
              <a:spcAft>
                <a:spcPts val="0"/>
              </a:spcAft>
              <a:buClr>
                <a:schemeClr val="dk1"/>
              </a:buClr>
              <a:buSzPts val="1200"/>
              <a:buFont typeface="Times New Roman"/>
              <a:buNone/>
            </a:pPr>
            <a:r>
              <a:rPr lang="en-GB" dirty="0"/>
              <a:t>Ask the participants to write down on their own a list of devices that receive the broadcast.</a:t>
            </a:r>
            <a:endParaRPr dirty="0"/>
          </a:p>
          <a:p>
            <a:pPr marL="0" marR="0" lvl="0" indent="0" algn="l" rtl="0">
              <a:lnSpc>
                <a:spcPct val="100000"/>
              </a:lnSpc>
              <a:spcBef>
                <a:spcPts val="360"/>
              </a:spcBef>
              <a:spcAft>
                <a:spcPts val="0"/>
              </a:spcAft>
              <a:buClr>
                <a:schemeClr val="dk1"/>
              </a:buClr>
              <a:buSzPts val="1200"/>
              <a:buFont typeface="Times New Roman"/>
              <a:buNone/>
            </a:pPr>
            <a:endParaRPr dirty="0"/>
          </a:p>
          <a:p>
            <a:pPr marL="0" marR="0" lvl="0" indent="0" algn="l" rtl="0">
              <a:lnSpc>
                <a:spcPct val="100000"/>
              </a:lnSpc>
              <a:spcBef>
                <a:spcPts val="360"/>
              </a:spcBef>
              <a:spcAft>
                <a:spcPts val="0"/>
              </a:spcAft>
              <a:buClr>
                <a:schemeClr val="dk1"/>
              </a:buClr>
              <a:buSzPts val="1200"/>
              <a:buFont typeface="Times New Roman"/>
              <a:buNone/>
            </a:pPr>
            <a:r>
              <a:rPr lang="en-GB" dirty="0"/>
              <a:t>Go through letter by letter asking an individual participant if A gets the broadcast, then ask why. </a:t>
            </a:r>
            <a:endParaRPr dirty="0"/>
          </a:p>
          <a:p>
            <a:pPr marL="0" marR="0" lvl="0" indent="0" algn="l" rtl="0">
              <a:lnSpc>
                <a:spcPct val="100000"/>
              </a:lnSpc>
              <a:spcBef>
                <a:spcPts val="360"/>
              </a:spcBef>
              <a:spcAft>
                <a:spcPts val="0"/>
              </a:spcAft>
              <a:buClr>
                <a:schemeClr val="dk1"/>
              </a:buClr>
              <a:buSzPts val="1200"/>
              <a:buFont typeface="Times New Roman"/>
              <a:buNone/>
            </a:pPr>
            <a:r>
              <a:rPr lang="en-GB" dirty="0"/>
              <a:t>Then ask a different participant if B does and why, and so on.</a:t>
            </a:r>
            <a:endParaRPr dirty="0"/>
          </a:p>
          <a:p>
            <a:pPr marL="0" marR="0" lvl="0" indent="0" algn="l" rtl="0">
              <a:lnSpc>
                <a:spcPct val="100000"/>
              </a:lnSpc>
              <a:spcBef>
                <a:spcPts val="360"/>
              </a:spcBef>
              <a:spcAft>
                <a:spcPts val="0"/>
              </a:spcAft>
              <a:buClr>
                <a:schemeClr val="dk1"/>
              </a:buClr>
              <a:buSzPts val="1200"/>
              <a:buFont typeface="Times New Roman"/>
              <a:buNone/>
            </a:pPr>
            <a:r>
              <a:rPr lang="en-GB" dirty="0"/>
              <a:t>F will be the only device not to receive the broadcast because it will arrive at the router and then be dropped.</a:t>
            </a:r>
            <a:endParaRPr dirty="0"/>
          </a:p>
          <a:p>
            <a:pPr marL="0" marR="0" lvl="0" indent="0" algn="l" rtl="0">
              <a:lnSpc>
                <a:spcPct val="100000"/>
              </a:lnSpc>
              <a:spcBef>
                <a:spcPts val="360"/>
              </a:spcBef>
              <a:spcAft>
                <a:spcPts val="0"/>
              </a:spcAft>
              <a:buClr>
                <a:schemeClr val="dk1"/>
              </a:buClr>
              <a:buSzPts val="1200"/>
              <a:buFont typeface="Times New Roman"/>
              <a:buNone/>
            </a:pPr>
            <a:endParaRPr dirty="0"/>
          </a:p>
          <a:p>
            <a:pPr marL="0" lvl="0" indent="0" algn="l" rtl="0">
              <a:spcBef>
                <a:spcPts val="360"/>
              </a:spcBef>
              <a:spcAft>
                <a:spcPts val="0"/>
              </a:spcAft>
              <a:buNone/>
            </a:pPr>
            <a:endParaRPr dirty="0"/>
          </a:p>
        </p:txBody>
      </p:sp>
      <p:sp>
        <p:nvSpPr>
          <p:cNvPr id="225" name="Google Shape;225;p16: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140</a:t>
            </a:fld>
            <a:endParaRPr/>
          </a:p>
        </p:txBody>
      </p:sp>
    </p:spTree>
    <p:extLst>
      <p:ext uri="{BB962C8B-B14F-4D97-AF65-F5344CB8AC3E}">
        <p14:creationId xmlns:p14="http://schemas.microsoft.com/office/powerpoint/2010/main" val="2400416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0" name="Google Shape;250;p17: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dirty="0"/>
              <a:t>DURATION 2 MINUTES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Key point here is that to route data routers need to build a picture of the networks around them. They do this with a routing protocol. RIP was covered in PDE 3 Slide 9.</a:t>
            </a:r>
            <a:endParaRPr dirty="0"/>
          </a:p>
          <a:p>
            <a:pPr marL="0" lvl="0" indent="0" algn="l" rtl="0">
              <a:spcBef>
                <a:spcPts val="360"/>
              </a:spcBef>
              <a:spcAft>
                <a:spcPts val="0"/>
              </a:spcAft>
              <a:buNone/>
            </a:pPr>
            <a:r>
              <a:rPr lang="en-GB" dirty="0"/>
              <a:t>Two examples here. The metrics used by different protocols can be very sophisticated.</a:t>
            </a:r>
            <a:endParaRPr dirty="0"/>
          </a:p>
        </p:txBody>
      </p:sp>
      <p:sp>
        <p:nvSpPr>
          <p:cNvPr id="251" name="Google Shape;251;p17: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141</a:t>
            </a:fld>
            <a:endParaRPr/>
          </a:p>
        </p:txBody>
      </p:sp>
    </p:spTree>
    <p:extLst>
      <p:ext uri="{BB962C8B-B14F-4D97-AF65-F5344CB8AC3E}">
        <p14:creationId xmlns:p14="http://schemas.microsoft.com/office/powerpoint/2010/main" val="2489221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Times New Roman"/>
              <a:buNone/>
            </a:pPr>
            <a:r>
              <a:rPr lang="en-US" dirty="0" smtClean="0"/>
              <a:t>DURATION 2 MINUTES</a:t>
            </a:r>
          </a:p>
          <a:p>
            <a:pPr marL="0" lvl="0" indent="0" algn="l" rtl="0">
              <a:spcBef>
                <a:spcPts val="360"/>
              </a:spcBef>
              <a:spcAft>
                <a:spcPts val="0"/>
              </a:spcAft>
              <a:buNone/>
            </a:pPr>
            <a:endParaRPr lang="en-US" dirty="0" smtClean="0"/>
          </a:p>
          <a:p>
            <a:pPr marL="0" lvl="0" indent="0" algn="l" rtl="0">
              <a:spcBef>
                <a:spcPts val="360"/>
              </a:spcBef>
              <a:spcAft>
                <a:spcPts val="0"/>
              </a:spcAft>
              <a:buNone/>
            </a:pPr>
            <a:r>
              <a:rPr lang="en-US" dirty="0" smtClean="0"/>
              <a:t>Show the animation. This demonstrates how “hop counts” are calculated.</a:t>
            </a:r>
          </a:p>
          <a:p>
            <a:pPr marL="0" lvl="0" indent="0" algn="l" rtl="0">
              <a:spcBef>
                <a:spcPts val="360"/>
              </a:spcBef>
              <a:spcAft>
                <a:spcPts val="0"/>
              </a:spcAft>
              <a:buNone/>
            </a:pPr>
            <a:r>
              <a:rPr lang="en-US" dirty="0" smtClean="0"/>
              <a:t>The next slide </a:t>
            </a:r>
            <a:r>
              <a:rPr lang="en-US" dirty="0" err="1" smtClean="0"/>
              <a:t>summarises</a:t>
            </a:r>
            <a:r>
              <a:rPr lang="en-US" baseline="0" dirty="0" smtClean="0"/>
              <a:t> this by showing hop counts from C and B with a connection added from A to C and from A to B</a:t>
            </a:r>
            <a:endParaRPr lang="en-US" dirty="0" smtClean="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Times New Roman"/>
                <a:ea typeface="Times New Roman"/>
                <a:cs typeface="Times New Roman"/>
                <a:sym typeface="Times New Roman"/>
              </a:rPr>
              <a:t>142</a:t>
            </a:fld>
            <a:endParaRPr lang="en-GB" sz="13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50800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7" name="Google Shape;257;p18: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dirty="0"/>
              <a:t>DURATION </a:t>
            </a:r>
            <a:r>
              <a:rPr lang="en-GB" dirty="0" smtClean="0"/>
              <a:t>6 </a:t>
            </a:r>
            <a:r>
              <a:rPr lang="en-GB" dirty="0"/>
              <a:t>MINUTES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Ask the participants to agree answers in pairs allowing </a:t>
            </a:r>
            <a:r>
              <a:rPr lang="en-GB" dirty="0" smtClean="0"/>
              <a:t>4 </a:t>
            </a:r>
            <a:r>
              <a:rPr lang="en-GB" dirty="0"/>
              <a:t>minutes.</a:t>
            </a:r>
            <a:endParaRPr dirty="0"/>
          </a:p>
          <a:p>
            <a:pPr marL="0" lvl="0" indent="0" algn="l" rtl="0">
              <a:spcBef>
                <a:spcPts val="360"/>
              </a:spcBef>
              <a:spcAft>
                <a:spcPts val="0"/>
              </a:spcAft>
              <a:buNone/>
            </a:pPr>
            <a:r>
              <a:rPr lang="en-GB" dirty="0"/>
              <a:t>Discuss their answers.</a:t>
            </a:r>
            <a:endParaRPr dirty="0"/>
          </a:p>
          <a:p>
            <a:pPr marL="0" lvl="0" indent="0" algn="l" rtl="0">
              <a:spcBef>
                <a:spcPts val="360"/>
              </a:spcBef>
              <a:spcAft>
                <a:spcPts val="0"/>
              </a:spcAft>
              <a:buNone/>
            </a:pPr>
            <a:r>
              <a:rPr lang="en-GB" dirty="0" smtClean="0"/>
              <a:t>Show</a:t>
            </a:r>
            <a:r>
              <a:rPr lang="en-GB" baseline="0" dirty="0" smtClean="0"/>
              <a:t> the correct solution by clicking to animate its appearance.</a:t>
            </a:r>
          </a:p>
          <a:p>
            <a:pPr marL="0" lvl="0" indent="0" algn="l" rtl="0">
              <a:spcBef>
                <a:spcPts val="360"/>
              </a:spcBef>
              <a:spcAft>
                <a:spcPts val="0"/>
              </a:spcAft>
              <a:buNone/>
            </a:pPr>
            <a:r>
              <a:rPr lang="en-GB" baseline="0" dirty="0" smtClean="0"/>
              <a:t>Note as Router A is a further hop from B and C its table will show one more hop for each destination network.</a:t>
            </a:r>
            <a:endParaRPr dirty="0"/>
          </a:p>
        </p:txBody>
      </p:sp>
      <p:sp>
        <p:nvSpPr>
          <p:cNvPr id="258" name="Google Shape;258;p18: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143</a:t>
            </a:fld>
            <a:endParaRPr/>
          </a:p>
        </p:txBody>
      </p:sp>
    </p:spTree>
    <p:extLst>
      <p:ext uri="{BB962C8B-B14F-4D97-AF65-F5344CB8AC3E}">
        <p14:creationId xmlns:p14="http://schemas.microsoft.com/office/powerpoint/2010/main" val="389804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8: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7" name="Google Shape;257;p18: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dirty="0"/>
              <a:t>DURATION </a:t>
            </a:r>
            <a:r>
              <a:rPr lang="en-GB" dirty="0" smtClean="0"/>
              <a:t>6 </a:t>
            </a:r>
            <a:r>
              <a:rPr lang="en-GB" dirty="0"/>
              <a:t>MINUTES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Ask the participants to agree answers in pairs allowing </a:t>
            </a:r>
            <a:r>
              <a:rPr lang="en-GB" dirty="0" smtClean="0"/>
              <a:t>4 </a:t>
            </a:r>
            <a:r>
              <a:rPr lang="en-GB" dirty="0"/>
              <a:t>minutes.</a:t>
            </a:r>
            <a:endParaRPr dirty="0"/>
          </a:p>
          <a:p>
            <a:pPr marL="0" lvl="0" indent="0" algn="l" rtl="0">
              <a:spcBef>
                <a:spcPts val="360"/>
              </a:spcBef>
              <a:spcAft>
                <a:spcPts val="0"/>
              </a:spcAft>
              <a:buNone/>
            </a:pPr>
            <a:r>
              <a:rPr lang="en-GB" dirty="0"/>
              <a:t>Discuss their answers.</a:t>
            </a:r>
            <a:endParaRPr dirty="0"/>
          </a:p>
          <a:p>
            <a:pPr marL="0" lvl="0" indent="0" algn="l" rtl="0">
              <a:spcBef>
                <a:spcPts val="360"/>
              </a:spcBef>
              <a:spcAft>
                <a:spcPts val="0"/>
              </a:spcAft>
              <a:buNone/>
            </a:pPr>
            <a:r>
              <a:rPr lang="en-GB" dirty="0"/>
              <a:t>Note that the hop count at router A will be incremented by 1 compared with the counts at B and C. Make sure they understand why</a:t>
            </a:r>
            <a:r>
              <a:rPr lang="en-GB" dirty="0" smtClean="0"/>
              <a:t>.</a:t>
            </a:r>
          </a:p>
          <a:p>
            <a:pPr marL="0" lvl="0" indent="0" algn="l" rtl="0">
              <a:spcBef>
                <a:spcPts val="360"/>
              </a:spcBef>
              <a:spcAft>
                <a:spcPts val="0"/>
              </a:spcAft>
              <a:buNone/>
            </a:pPr>
            <a:r>
              <a:rPr lang="en-GB" dirty="0" smtClean="0"/>
              <a:t>Answers</a:t>
            </a:r>
          </a:p>
          <a:p>
            <a:pPr marL="228600" lvl="0" indent="-228600" algn="l" rtl="0">
              <a:spcBef>
                <a:spcPts val="360"/>
              </a:spcBef>
              <a:spcAft>
                <a:spcPts val="0"/>
              </a:spcAft>
              <a:buAutoNum type="arabicPeriod"/>
            </a:pPr>
            <a:r>
              <a:rPr lang="en-GB" dirty="0" smtClean="0"/>
              <a:t>The quickest route will be via Router B as</a:t>
            </a:r>
            <a:r>
              <a:rPr lang="en-GB" baseline="0" dirty="0" smtClean="0"/>
              <a:t> the “cost” is only 2 hops, whereas C is 5 hops.</a:t>
            </a:r>
          </a:p>
          <a:p>
            <a:pPr marL="228600" lvl="0" indent="-228600" algn="l" rtl="0">
              <a:spcBef>
                <a:spcPts val="360"/>
              </a:spcBef>
              <a:spcAft>
                <a:spcPts val="0"/>
              </a:spcAft>
              <a:buAutoNum type="arabicPeriod"/>
            </a:pPr>
            <a:r>
              <a:rPr lang="en-GB" baseline="0" dirty="0" smtClean="0"/>
              <a:t>A will have the hop count (cost) as 3 hops because it is one hop from A to B.</a:t>
            </a:r>
          </a:p>
          <a:p>
            <a:pPr marL="228600" lvl="0" indent="-228600" algn="l" rtl="0">
              <a:spcBef>
                <a:spcPts val="360"/>
              </a:spcBef>
              <a:spcAft>
                <a:spcPts val="0"/>
              </a:spcAft>
              <a:buAutoNum type="arabicPeriod"/>
            </a:pPr>
            <a:r>
              <a:rPr lang="en-GB" dirty="0" smtClean="0"/>
              <a:t>The quickest route will be via Router C as</a:t>
            </a:r>
            <a:r>
              <a:rPr lang="en-GB" baseline="0" dirty="0" smtClean="0"/>
              <a:t> the “cost” is only 1 hop, whereas B is 3 hops.</a:t>
            </a:r>
          </a:p>
          <a:p>
            <a:pPr marL="228600" marR="0" lvl="0" indent="-228600" algn="l" defTabSz="914400" rtl="0" eaLnBrk="1" fontAlgn="auto" latinLnBrk="0" hangingPunct="1">
              <a:lnSpc>
                <a:spcPct val="100000"/>
              </a:lnSpc>
              <a:spcBef>
                <a:spcPts val="360"/>
              </a:spcBef>
              <a:spcAft>
                <a:spcPts val="0"/>
              </a:spcAft>
              <a:buClr>
                <a:srgbClr val="000000"/>
              </a:buClr>
              <a:buSzPts val="1400"/>
              <a:buFont typeface="Arial"/>
              <a:buAutoNum type="arabicPeriod"/>
              <a:tabLst/>
              <a:defRPr/>
            </a:pPr>
            <a:r>
              <a:rPr lang="en-GB" baseline="0" dirty="0" smtClean="0"/>
              <a:t>A will have the hop count (cost) as 2 hops because it is one hop from A to C.</a:t>
            </a:r>
          </a:p>
          <a:p>
            <a:pPr marL="0" lvl="0" indent="0" algn="l" rtl="0">
              <a:spcBef>
                <a:spcPts val="360"/>
              </a:spcBef>
              <a:spcAft>
                <a:spcPts val="0"/>
              </a:spcAft>
              <a:buNone/>
            </a:pPr>
            <a:endParaRPr dirty="0"/>
          </a:p>
        </p:txBody>
      </p:sp>
      <p:sp>
        <p:nvSpPr>
          <p:cNvPr id="258" name="Google Shape;258;p18: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144</a:t>
            </a:fld>
            <a:endParaRPr/>
          </a:p>
        </p:txBody>
      </p:sp>
    </p:spTree>
    <p:extLst>
      <p:ext uri="{BB962C8B-B14F-4D97-AF65-F5344CB8AC3E}">
        <p14:creationId xmlns:p14="http://schemas.microsoft.com/office/powerpoint/2010/main" val="171667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5" name="Google Shape;275;p19: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dirty="0"/>
              <a:t>DURATION 2 MINUTES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Packet switched networks allow the data to parcelled up and transmitted in these lots and then each piece finds its own way to the destination. </a:t>
            </a:r>
            <a:endParaRPr dirty="0"/>
          </a:p>
          <a:p>
            <a:pPr marL="0" lvl="0" indent="0" algn="l" rtl="0">
              <a:spcBef>
                <a:spcPts val="360"/>
              </a:spcBef>
              <a:spcAft>
                <a:spcPts val="0"/>
              </a:spcAft>
              <a:buNone/>
            </a:pPr>
            <a:r>
              <a:rPr lang="en-GB" dirty="0"/>
              <a:t>Routing protocols enable routers to know that as network conditions change different routes become more efficient and then less so.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Use the diagram to show how packets can take a number of different routes to travel from the source to the destination. That is that there are a minimum of two hops from source to destination but if those links get congested a greater number of hops may be a faster route to take.</a:t>
            </a:r>
            <a:endParaRPr dirty="0"/>
          </a:p>
          <a:p>
            <a:pPr marL="0" lvl="0" indent="0" algn="l" rtl="0">
              <a:spcBef>
                <a:spcPts val="360"/>
              </a:spcBef>
              <a:spcAft>
                <a:spcPts val="0"/>
              </a:spcAft>
              <a:buNone/>
            </a:pPr>
            <a:r>
              <a:rPr lang="en-GB" dirty="0"/>
              <a:t>Explore how individual packets could choose different routes if certain connections become congested and very slow during the period of transmission</a:t>
            </a:r>
            <a:r>
              <a:rPr lang="en-GB" dirty="0" smtClean="0"/>
              <a:t>.</a:t>
            </a:r>
          </a:p>
          <a:p>
            <a:pPr marL="0" lvl="0" indent="0" algn="l" rtl="0">
              <a:spcBef>
                <a:spcPts val="360"/>
              </a:spcBef>
              <a:spcAft>
                <a:spcPts val="0"/>
              </a:spcAft>
              <a:buNone/>
            </a:pPr>
            <a:r>
              <a:rPr lang="en-GB" dirty="0" smtClean="0"/>
              <a:t>For example the first hop from source could be to the router above. If that router then is</a:t>
            </a:r>
            <a:r>
              <a:rPr lang="en-GB" baseline="0" dirty="0" smtClean="0"/>
              <a:t> notified of a slow link between it and the destination it may send the data packet to the router below to the right.</a:t>
            </a:r>
          </a:p>
          <a:p>
            <a:pPr marL="0" lvl="0" indent="0" algn="l" rtl="0">
              <a:spcBef>
                <a:spcPts val="360"/>
              </a:spcBef>
              <a:spcAft>
                <a:spcPts val="0"/>
              </a:spcAft>
              <a:buNone/>
            </a:pPr>
            <a:r>
              <a:rPr lang="en-GB" baseline="0" dirty="0" smtClean="0"/>
              <a:t>If that router also is notified of a slow link to the destination it could send the data below and to the right. This router may then send the packet to the lowest router that then sends the packet to the destination.</a:t>
            </a:r>
          </a:p>
          <a:p>
            <a:pPr marL="0" lvl="0" indent="0" algn="l" rtl="0">
              <a:spcBef>
                <a:spcPts val="360"/>
              </a:spcBef>
              <a:spcAft>
                <a:spcPts val="0"/>
              </a:spcAft>
              <a:buNone/>
            </a:pPr>
            <a:r>
              <a:rPr lang="en-GB" baseline="0" dirty="0" smtClean="0"/>
              <a:t>The next packet could simply take two hops across the upper router if it is notified that the link has become much faster.</a:t>
            </a:r>
            <a:endParaRPr dirty="0"/>
          </a:p>
        </p:txBody>
      </p:sp>
      <p:sp>
        <p:nvSpPr>
          <p:cNvPr id="276" name="Google Shape;276;p19: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145</a:t>
            </a:fld>
            <a:endParaRPr/>
          </a:p>
        </p:txBody>
      </p:sp>
    </p:spTree>
    <p:extLst>
      <p:ext uri="{BB962C8B-B14F-4D97-AF65-F5344CB8AC3E}">
        <p14:creationId xmlns:p14="http://schemas.microsoft.com/office/powerpoint/2010/main" val="1783761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7" name="Google Shape;297;p20: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dirty="0"/>
              <a:t>DURATION 2 MINUTES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Explain that circuit switching establishes a route at the start and sticks to it until the communication session is done, just like the old telephone system.</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Ask the participants ( as a whole group); what are the advantages and disadvantages of packet and circuit switched systems.</a:t>
            </a:r>
            <a:endParaRPr dirty="0"/>
          </a:p>
          <a:p>
            <a:pPr marL="0" lvl="0" indent="0" algn="l" rtl="0">
              <a:spcBef>
                <a:spcPts val="360"/>
              </a:spcBef>
              <a:spcAft>
                <a:spcPts val="0"/>
              </a:spcAft>
              <a:buNone/>
            </a:pPr>
            <a:r>
              <a:rPr lang="en-GB" dirty="0"/>
              <a:t>Record this on a flipchart as shown on Circuit and Packet Switched Compared document. The document shows the main ideas but there may be others.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Note that switches create virtual circuits between two devices connected to the switch as shown in slide 9</a:t>
            </a:r>
            <a:endParaRPr dirty="0"/>
          </a:p>
        </p:txBody>
      </p:sp>
      <p:sp>
        <p:nvSpPr>
          <p:cNvPr id="298" name="Google Shape;298;p20: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146</a:t>
            </a:fld>
            <a:endParaRPr/>
          </a:p>
        </p:txBody>
      </p:sp>
    </p:spTree>
    <p:extLst>
      <p:ext uri="{BB962C8B-B14F-4D97-AF65-F5344CB8AC3E}">
        <p14:creationId xmlns:p14="http://schemas.microsoft.com/office/powerpoint/2010/main" val="1353511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1: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1" name="Google Shape;311;p21: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a:t>DURATION 2 MINUTES</a:t>
            </a:r>
            <a:endParaRPr/>
          </a:p>
          <a:p>
            <a:pPr marL="0" lvl="0" indent="0" algn="l" rtl="0">
              <a:spcBef>
                <a:spcPts val="360"/>
              </a:spcBef>
              <a:spcAft>
                <a:spcPts val="0"/>
              </a:spcAft>
              <a:buNone/>
            </a:pPr>
            <a:endParaRPr/>
          </a:p>
          <a:p>
            <a:pPr marL="0" lvl="0" indent="0" algn="l" rtl="0">
              <a:spcBef>
                <a:spcPts val="360"/>
              </a:spcBef>
              <a:spcAft>
                <a:spcPts val="0"/>
              </a:spcAft>
              <a:buNone/>
            </a:pPr>
            <a:r>
              <a:rPr lang="en-GB"/>
              <a:t>Key learning here is that these are differences in the way devices interact not in topology</a:t>
            </a:r>
            <a:endParaRPr/>
          </a:p>
        </p:txBody>
      </p:sp>
      <p:sp>
        <p:nvSpPr>
          <p:cNvPr id="312" name="Google Shape;312;p21: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147</a:t>
            </a:fld>
            <a:endParaRPr/>
          </a:p>
        </p:txBody>
      </p:sp>
    </p:spTree>
    <p:extLst>
      <p:ext uri="{BB962C8B-B14F-4D97-AF65-F5344CB8AC3E}">
        <p14:creationId xmlns:p14="http://schemas.microsoft.com/office/powerpoint/2010/main" val="3669316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 name="Google Shape;59;p2: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lvl="0" indent="0" algn="l" rtl="0">
              <a:spcBef>
                <a:spcPts val="0"/>
              </a:spcBef>
              <a:spcAft>
                <a:spcPts val="0"/>
              </a:spcAft>
              <a:buNone/>
            </a:pPr>
            <a:r>
              <a:rPr lang="en-GB"/>
              <a:t>DURATION 1 MINUTE</a:t>
            </a:r>
            <a:endParaRPr/>
          </a:p>
          <a:p>
            <a:pPr marL="0" lvl="0" indent="0" algn="l" rtl="0">
              <a:spcBef>
                <a:spcPts val="360"/>
              </a:spcBef>
              <a:spcAft>
                <a:spcPts val="0"/>
              </a:spcAft>
              <a:buNone/>
            </a:pPr>
            <a:endParaRPr/>
          </a:p>
          <a:p>
            <a:pPr marL="0" lvl="0" indent="0" algn="l" rtl="0">
              <a:spcBef>
                <a:spcPts val="360"/>
              </a:spcBef>
              <a:spcAft>
                <a:spcPts val="0"/>
              </a:spcAft>
              <a:buNone/>
            </a:pPr>
            <a:r>
              <a:rPr lang="en-GB"/>
              <a:t>Explain that there are some common misunderstandings amongst students relating to these topics and this session will address these.</a:t>
            </a:r>
            <a:endParaRPr/>
          </a:p>
        </p:txBody>
      </p:sp>
      <p:sp>
        <p:nvSpPr>
          <p:cNvPr id="60" name="Google Shape;60;p2: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37349770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1: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1" name="Google Shape;311;p21: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dirty="0"/>
              <a:t>DURATION 2 MINUTES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Key learning here is that these are differences in the way devices interact not in </a:t>
            </a:r>
            <a:r>
              <a:rPr lang="en-GB" dirty="0" smtClean="0"/>
              <a:t>topology</a:t>
            </a:r>
          </a:p>
          <a:p>
            <a:pPr marL="0" lvl="0" indent="0" algn="l" rtl="0">
              <a:spcBef>
                <a:spcPts val="360"/>
              </a:spcBef>
              <a:spcAft>
                <a:spcPts val="0"/>
              </a:spcAft>
              <a:buNone/>
            </a:pPr>
            <a:r>
              <a:rPr lang="en-GB" dirty="0" smtClean="0"/>
              <a:t>May be worth pointing out that these</a:t>
            </a:r>
            <a:r>
              <a:rPr lang="en-GB" baseline="0" dirty="0" smtClean="0"/>
              <a:t> different network types are not terribly distinct categories. There are some significant grey areas. It seems unlikely that an exam board would ask a question about this very small part of the specification that required candidates to deal with ambiguity. In other words this isn’t worth </a:t>
            </a:r>
            <a:r>
              <a:rPr lang="en-GB" baseline="0" smtClean="0"/>
              <a:t>sweating over.</a:t>
            </a:r>
            <a:endParaRPr dirty="0"/>
          </a:p>
        </p:txBody>
      </p:sp>
      <p:sp>
        <p:nvSpPr>
          <p:cNvPr id="312" name="Google Shape;312;p21: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148</a:t>
            </a:fld>
            <a:endParaRPr/>
          </a:p>
        </p:txBody>
      </p:sp>
    </p:spTree>
    <p:extLst>
      <p:ext uri="{BB962C8B-B14F-4D97-AF65-F5344CB8AC3E}">
        <p14:creationId xmlns:p14="http://schemas.microsoft.com/office/powerpoint/2010/main" val="2328092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Times New Roman"/>
              <a:buNone/>
            </a:pPr>
            <a:r>
              <a:rPr lang="en-US" dirty="0" smtClean="0"/>
              <a:t>DURATION 6 MINUTES</a:t>
            </a:r>
          </a:p>
          <a:p>
            <a:pPr marL="0" lvl="0" indent="0" algn="l" rtl="0">
              <a:spcBef>
                <a:spcPts val="360"/>
              </a:spcBef>
              <a:spcAft>
                <a:spcPts val="0"/>
              </a:spcAft>
              <a:buNone/>
            </a:pPr>
            <a:endParaRPr lang="en-US" dirty="0" smtClean="0"/>
          </a:p>
          <a:p>
            <a:pPr marL="0" lvl="0" indent="0" algn="l" rtl="0">
              <a:spcBef>
                <a:spcPts val="360"/>
              </a:spcBef>
              <a:spcAft>
                <a:spcPts val="0"/>
              </a:spcAft>
              <a:buNone/>
            </a:pPr>
            <a:r>
              <a:rPr lang="en-US" dirty="0" smtClean="0"/>
              <a:t>Get participants into pairs and give them 4 minutes to decide which is which</a:t>
            </a:r>
          </a:p>
          <a:p>
            <a:pPr marL="0" lvl="0" indent="0" algn="l" rtl="0">
              <a:spcBef>
                <a:spcPts val="360"/>
              </a:spcBef>
              <a:spcAft>
                <a:spcPts val="0"/>
              </a:spcAft>
              <a:buNone/>
            </a:pPr>
            <a:r>
              <a:rPr lang="en-US" dirty="0" smtClean="0"/>
              <a:t>Go over</a:t>
            </a:r>
            <a:r>
              <a:rPr lang="en-US" baseline="0" dirty="0" smtClean="0"/>
              <a:t> these answers but explain that sometimes there are gray areas.</a:t>
            </a:r>
          </a:p>
          <a:p>
            <a:pPr marL="228600" lvl="0" indent="-228600" algn="l" rtl="0">
              <a:spcBef>
                <a:spcPts val="360"/>
              </a:spcBef>
              <a:spcAft>
                <a:spcPts val="0"/>
              </a:spcAft>
              <a:buAutoNum type="arabicPeriod"/>
            </a:pPr>
            <a:r>
              <a:rPr lang="en-US" baseline="0" dirty="0" smtClean="0"/>
              <a:t>As this is a small domestic network it is obviously a PAN</a:t>
            </a:r>
          </a:p>
          <a:p>
            <a:pPr marL="228600" lvl="0" indent="-228600" algn="l" rtl="0">
              <a:spcBef>
                <a:spcPts val="360"/>
              </a:spcBef>
              <a:spcAft>
                <a:spcPts val="0"/>
              </a:spcAft>
              <a:buAutoNum type="arabicPeriod"/>
            </a:pPr>
            <a:r>
              <a:rPr lang="en-US" baseline="0" dirty="0" smtClean="0"/>
              <a:t>This is a LAN. It is more than one building but because the geographic area is very limited it isn’t extensive enough to be a WAN. If the buildings were a couple of miles apart it might be a WAN.</a:t>
            </a:r>
          </a:p>
          <a:p>
            <a:pPr marL="228600" lvl="0" indent="-228600" algn="l" rtl="0">
              <a:spcBef>
                <a:spcPts val="360"/>
              </a:spcBef>
              <a:spcAft>
                <a:spcPts val="0"/>
              </a:spcAft>
              <a:buAutoNum type="arabicPeriod"/>
            </a:pPr>
            <a:r>
              <a:rPr lang="en-US" dirty="0" smtClean="0"/>
              <a:t>This is a LAN as even</a:t>
            </a:r>
            <a:r>
              <a:rPr lang="en-US" baseline="0" dirty="0" smtClean="0"/>
              <a:t> though it is a very small location it is for a business not a domestic arrangement.</a:t>
            </a:r>
          </a:p>
          <a:p>
            <a:pPr marL="228600" lvl="0" indent="-228600" algn="l" rtl="0">
              <a:spcBef>
                <a:spcPts val="360"/>
              </a:spcBef>
              <a:spcAft>
                <a:spcPts val="0"/>
              </a:spcAft>
              <a:buAutoNum type="arabicPeriod"/>
            </a:pPr>
            <a:r>
              <a:rPr lang="en-US" baseline="0" dirty="0" smtClean="0"/>
              <a:t>This is a WAN covering a city.</a:t>
            </a:r>
            <a:endParaRPr lang="en-US" dirty="0" smtClean="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Times New Roman"/>
                <a:ea typeface="Times New Roman"/>
                <a:cs typeface="Times New Roman"/>
                <a:sym typeface="Times New Roman"/>
              </a:rPr>
              <a:t>149</a:t>
            </a:fld>
            <a:endParaRPr lang="en-GB" sz="13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18535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8" name="Google Shape;318;p22: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a:t>DURATION 10 MINUTES</a:t>
            </a:r>
            <a:endParaRPr/>
          </a:p>
          <a:p>
            <a:pPr marL="0" marR="0" lvl="0" indent="0" algn="l" rtl="0">
              <a:lnSpc>
                <a:spcPct val="100000"/>
              </a:lnSpc>
              <a:spcBef>
                <a:spcPts val="360"/>
              </a:spcBef>
              <a:spcAft>
                <a:spcPts val="0"/>
              </a:spcAft>
              <a:buClr>
                <a:schemeClr val="dk1"/>
              </a:buClr>
              <a:buSzPts val="1200"/>
              <a:buFont typeface="Times New Roman"/>
              <a:buNone/>
            </a:pPr>
            <a:endParaRPr/>
          </a:p>
          <a:p>
            <a:pPr marL="0" lvl="0" indent="0" algn="l" rtl="0">
              <a:spcBef>
                <a:spcPts val="360"/>
              </a:spcBef>
              <a:spcAft>
                <a:spcPts val="0"/>
              </a:spcAft>
              <a:buNone/>
            </a:pPr>
            <a:r>
              <a:rPr lang="en-GB"/>
              <a:t>Ask the participants to spend 4 minutes discussing these questions in groups of 3 or 4</a:t>
            </a:r>
            <a:endParaRPr/>
          </a:p>
          <a:p>
            <a:pPr marL="0" lvl="0" indent="0" algn="l" rtl="0">
              <a:spcBef>
                <a:spcPts val="360"/>
              </a:spcBef>
              <a:spcAft>
                <a:spcPts val="0"/>
              </a:spcAft>
              <a:buNone/>
            </a:pPr>
            <a:r>
              <a:rPr lang="en-GB"/>
              <a:t>Get feedback from groups around each</a:t>
            </a:r>
            <a:endParaRPr/>
          </a:p>
          <a:p>
            <a:pPr marL="0" lvl="0" indent="0" algn="l" rtl="0">
              <a:spcBef>
                <a:spcPts val="360"/>
              </a:spcBef>
              <a:spcAft>
                <a:spcPts val="0"/>
              </a:spcAft>
              <a:buNone/>
            </a:pPr>
            <a:r>
              <a:rPr lang="en-GB"/>
              <a:t>This is time for formal reflection in participant logs</a:t>
            </a:r>
            <a:endParaRPr/>
          </a:p>
        </p:txBody>
      </p:sp>
      <p:sp>
        <p:nvSpPr>
          <p:cNvPr id="319" name="Google Shape;319;p22: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150</a:t>
            </a:fld>
            <a:endParaRPr/>
          </a:p>
        </p:txBody>
      </p:sp>
    </p:spTree>
    <p:extLst>
      <p:ext uri="{BB962C8B-B14F-4D97-AF65-F5344CB8AC3E}">
        <p14:creationId xmlns:p14="http://schemas.microsoft.com/office/powerpoint/2010/main" val="320582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8790A5-5373-421F-B283-144185A24A00}" type="slidenum">
              <a:rPr lang="en-GB" smtClean="0"/>
              <a:t>9</a:t>
            </a:fld>
            <a:endParaRPr lang="en-GB"/>
          </a:p>
        </p:txBody>
      </p:sp>
    </p:spTree>
    <p:extLst>
      <p:ext uri="{BB962C8B-B14F-4D97-AF65-F5344CB8AC3E}">
        <p14:creationId xmlns:p14="http://schemas.microsoft.com/office/powerpoint/2010/main" val="171231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8790A5-5373-421F-B283-144185A24A00}" type="slidenum">
              <a:rPr lang="en-GB" smtClean="0"/>
              <a:t>12</a:t>
            </a:fld>
            <a:endParaRPr lang="en-GB"/>
          </a:p>
        </p:txBody>
      </p:sp>
    </p:spTree>
    <p:extLst>
      <p:ext uri="{BB962C8B-B14F-4D97-AF65-F5344CB8AC3E}">
        <p14:creationId xmlns:p14="http://schemas.microsoft.com/office/powerpoint/2010/main" val="266501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5: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dirty="0"/>
              <a:t>DURATION </a:t>
            </a:r>
            <a:r>
              <a:rPr lang="en-GB" dirty="0" smtClean="0"/>
              <a:t>1 </a:t>
            </a:r>
            <a:r>
              <a:rPr lang="en-GB" dirty="0"/>
              <a:t>MINUTES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The NIC will receive frames from the wire and inspect the destination MAC address, if this is the local address or the broadcast address the frame will be passed on to the CPU for further processing. If there is another destination MAC address the frame will be discarded.</a:t>
            </a:r>
            <a:endParaRPr dirty="0"/>
          </a:p>
        </p:txBody>
      </p:sp>
      <p:sp>
        <p:nvSpPr>
          <p:cNvPr id="95" name="Google Shape;95;p5: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337105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8790A5-5373-421F-B283-144185A24A00}" type="slidenum">
              <a:rPr lang="en-GB" smtClean="0"/>
              <a:t>14</a:t>
            </a:fld>
            <a:endParaRPr lang="en-GB"/>
          </a:p>
        </p:txBody>
      </p:sp>
    </p:spTree>
    <p:extLst>
      <p:ext uri="{BB962C8B-B14F-4D97-AF65-F5344CB8AC3E}">
        <p14:creationId xmlns:p14="http://schemas.microsoft.com/office/powerpoint/2010/main" val="3143888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949325" y="754063"/>
            <a:ext cx="5022850" cy="37671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 name="Google Shape;77;p4:notes"/>
          <p:cNvSpPr txBox="1">
            <a:spLocks noGrp="1"/>
          </p:cNvSpPr>
          <p:nvPr>
            <p:ph type="body" idx="1"/>
          </p:nvPr>
        </p:nvSpPr>
        <p:spPr>
          <a:xfrm>
            <a:off x="922338" y="4772025"/>
            <a:ext cx="5076825" cy="4519613"/>
          </a:xfrm>
          <a:prstGeom prst="rect">
            <a:avLst/>
          </a:prstGeom>
          <a:noFill/>
          <a:ln>
            <a:noFill/>
          </a:ln>
        </p:spPr>
        <p:txBody>
          <a:bodyPr spcFirstLastPara="1" wrap="square" lIns="96950" tIns="48475" rIns="96950" bIns="4847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GB"/>
              <a:t>DURATION 10 MINUTES</a:t>
            </a:r>
            <a:endParaRPr/>
          </a:p>
          <a:p>
            <a:pPr marL="0" marR="0" lvl="0" indent="0" algn="l" rtl="0">
              <a:lnSpc>
                <a:spcPct val="100000"/>
              </a:lnSpc>
              <a:spcBef>
                <a:spcPts val="360"/>
              </a:spcBef>
              <a:spcAft>
                <a:spcPts val="0"/>
              </a:spcAft>
              <a:buClr>
                <a:schemeClr val="dk1"/>
              </a:buClr>
              <a:buSzPts val="1200"/>
              <a:buFont typeface="Times New Roman"/>
              <a:buNone/>
            </a:pPr>
            <a:endParaRPr/>
          </a:p>
          <a:p>
            <a:pPr marL="0" lvl="0" indent="0" algn="l" rtl="0">
              <a:spcBef>
                <a:spcPts val="360"/>
              </a:spcBef>
              <a:spcAft>
                <a:spcPts val="0"/>
              </a:spcAft>
              <a:buNone/>
            </a:pPr>
            <a:r>
              <a:rPr lang="en-GB"/>
              <a:t>Briefly explain the scenario.</a:t>
            </a:r>
            <a:endParaRPr/>
          </a:p>
          <a:p>
            <a:pPr marL="0" lvl="0" indent="0" algn="l" rtl="0">
              <a:spcBef>
                <a:spcPts val="360"/>
              </a:spcBef>
              <a:spcAft>
                <a:spcPts val="0"/>
              </a:spcAft>
              <a:buNone/>
            </a:pPr>
            <a:r>
              <a:rPr lang="en-GB"/>
              <a:t>Give out Switch Table Entries document.</a:t>
            </a:r>
            <a:endParaRPr/>
          </a:p>
          <a:p>
            <a:pPr marL="0" lvl="0" indent="0" algn="l" rtl="0">
              <a:spcBef>
                <a:spcPts val="360"/>
              </a:spcBef>
              <a:spcAft>
                <a:spcPts val="0"/>
              </a:spcAft>
              <a:buNone/>
            </a:pPr>
            <a:r>
              <a:rPr lang="en-GB"/>
              <a:t>Get the participants to work in pairs and agree what should be written in each empty box. Allow 6 minutes</a:t>
            </a:r>
            <a:endParaRPr/>
          </a:p>
          <a:p>
            <a:pPr marL="0" lvl="0" indent="0" algn="l" rtl="0">
              <a:spcBef>
                <a:spcPts val="360"/>
              </a:spcBef>
              <a:spcAft>
                <a:spcPts val="0"/>
              </a:spcAft>
              <a:buNone/>
            </a:pPr>
            <a:endParaRPr/>
          </a:p>
          <a:p>
            <a:pPr marL="0" lvl="0" indent="0" algn="l" rtl="0">
              <a:spcBef>
                <a:spcPts val="360"/>
              </a:spcBef>
              <a:spcAft>
                <a:spcPts val="0"/>
              </a:spcAft>
              <a:buNone/>
            </a:pPr>
            <a:r>
              <a:rPr lang="en-GB"/>
              <a:t>The correct answers are recorded in the document Switch Table Entries Answers.</a:t>
            </a:r>
            <a:endParaRPr/>
          </a:p>
          <a:p>
            <a:pPr marL="0" lvl="0" indent="0" algn="l" rtl="0">
              <a:spcBef>
                <a:spcPts val="360"/>
              </a:spcBef>
              <a:spcAft>
                <a:spcPts val="0"/>
              </a:spcAft>
              <a:buNone/>
            </a:pPr>
            <a:r>
              <a:rPr lang="en-GB"/>
              <a:t>Discuss what they have recorded and what will actually happen.</a:t>
            </a:r>
            <a:endParaRPr/>
          </a:p>
          <a:p>
            <a:pPr marL="0" lvl="0" indent="0" algn="l" rtl="0">
              <a:spcBef>
                <a:spcPts val="360"/>
              </a:spcBef>
              <a:spcAft>
                <a:spcPts val="0"/>
              </a:spcAft>
              <a:buNone/>
            </a:pPr>
            <a:endParaRPr/>
          </a:p>
          <a:p>
            <a:pPr marL="0" lvl="0" indent="0" algn="l" rtl="0">
              <a:spcBef>
                <a:spcPts val="360"/>
              </a:spcBef>
              <a:spcAft>
                <a:spcPts val="0"/>
              </a:spcAft>
              <a:buNone/>
            </a:pPr>
            <a:r>
              <a:rPr lang="en-GB"/>
              <a:t>Reinforce what happens after a few data exchanges – i.e. data is now only sent out of ports where the computer is connected and not propagated out of all ports.</a:t>
            </a:r>
            <a:endParaRPr/>
          </a:p>
          <a:p>
            <a:pPr marL="0" lvl="0" indent="0" algn="l" rtl="0">
              <a:spcBef>
                <a:spcPts val="360"/>
              </a:spcBef>
              <a:spcAft>
                <a:spcPts val="0"/>
              </a:spcAft>
              <a:buNone/>
            </a:pPr>
            <a:r>
              <a:rPr lang="en-GB"/>
              <a:t>Ask them now what problems might occur with switches as a way to connect all the devices on the Internet.</a:t>
            </a:r>
            <a:endParaRPr/>
          </a:p>
          <a:p>
            <a:pPr marL="0" lvl="0" indent="0" algn="l" rtl="0">
              <a:spcBef>
                <a:spcPts val="360"/>
              </a:spcBef>
              <a:spcAft>
                <a:spcPts val="0"/>
              </a:spcAft>
              <a:buNone/>
            </a:pPr>
            <a:r>
              <a:rPr lang="en-GB"/>
              <a:t>They may come up with the problem of loops and broadcasts. If not explain these and then say that these two issues are solved with routers. Coming up in slide 13.</a:t>
            </a:r>
            <a:endParaRPr/>
          </a:p>
          <a:p>
            <a:pPr marL="0" lvl="0" indent="0" algn="l" rtl="0">
              <a:spcBef>
                <a:spcPts val="360"/>
              </a:spcBef>
              <a:spcAft>
                <a:spcPts val="0"/>
              </a:spcAft>
              <a:buNone/>
            </a:pPr>
            <a:r>
              <a:rPr lang="en-GB"/>
              <a:t>Someone might ask about a time-to-live setting in Ethernet frames with the number being decremented every time it traverses a switch – these don’t exist as switches never alter the data in a frame they just read it. TTL isn’t implemented in Ethernet.</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78" name="Google Shape;78;p4:notes"/>
          <p:cNvSpPr txBox="1">
            <a:spLocks noGrp="1"/>
          </p:cNvSpPr>
          <p:nvPr>
            <p:ph type="sldNum" idx="12"/>
          </p:nvPr>
        </p:nvSpPr>
        <p:spPr>
          <a:xfrm>
            <a:off x="3922713" y="9544050"/>
            <a:ext cx="2998787" cy="501650"/>
          </a:xfrm>
          <a:prstGeom prst="rect">
            <a:avLst/>
          </a:prstGeom>
          <a:noFill/>
          <a:ln>
            <a:noFill/>
          </a:ln>
        </p:spPr>
        <p:txBody>
          <a:bodyPr spcFirstLastPara="1" wrap="square" lIns="96950" tIns="48475" rIns="96950" bIns="48475"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169104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93738" y="1841500"/>
            <a:ext cx="6870700" cy="1260475"/>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719138" y="3713163"/>
            <a:ext cx="6870700" cy="908050"/>
          </a:xfrm>
          <a:prstGeom prst="rect">
            <a:avLst/>
          </a:prstGeom>
          <a:noFill/>
          <a:ln>
            <a:noFill/>
          </a:ln>
        </p:spPr>
        <p:txBody>
          <a:bodyPr spcFirstLastPara="1" wrap="square" lIns="0" tIns="0" rIns="0" bIns="0" anchor="t" anchorCtr="0"/>
          <a:lstStyle>
            <a:lvl1pPr lvl="0" algn="l">
              <a:lnSpc>
                <a:spcPct val="130000"/>
              </a:lnSpc>
              <a:spcBef>
                <a:spcPts val="0"/>
              </a:spcBef>
              <a:spcAft>
                <a:spcPts val="0"/>
              </a:spcAft>
              <a:buClr>
                <a:srgbClr val="7F7F7F"/>
              </a:buClr>
              <a:buSzPts val="2000"/>
              <a:buFont typeface="Arial"/>
              <a:buChar char="•"/>
              <a:defRPr b="0"/>
            </a:lvl1pPr>
            <a:lvl2pPr lvl="1" algn="l">
              <a:lnSpc>
                <a:spcPct val="144444"/>
              </a:lnSpc>
              <a:spcBef>
                <a:spcPts val="0"/>
              </a:spcBef>
              <a:spcAft>
                <a:spcPts val="0"/>
              </a:spcAft>
              <a:buClr>
                <a:srgbClr val="7F7F7F"/>
              </a:buClr>
              <a:buSzPts val="1800"/>
              <a:buChar char="•"/>
              <a:defRPr/>
            </a:lvl2pPr>
            <a:lvl3pPr lvl="2" algn="l">
              <a:spcBef>
                <a:spcPts val="360"/>
              </a:spcBef>
              <a:spcAft>
                <a:spcPts val="0"/>
              </a:spcAft>
              <a:buClr>
                <a:srgbClr val="7F7F7F"/>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719138" y="404664"/>
            <a:ext cx="7838702" cy="92075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body" idx="1"/>
          </p:nvPr>
        </p:nvSpPr>
        <p:spPr>
          <a:xfrm rot="5400000">
            <a:off x="2622376" y="-274438"/>
            <a:ext cx="4006825" cy="7813302"/>
          </a:xfrm>
          <a:prstGeom prst="rect">
            <a:avLst/>
          </a:prstGeom>
          <a:noFill/>
          <a:ln>
            <a:noFill/>
          </a:ln>
        </p:spPr>
        <p:txBody>
          <a:bodyPr spcFirstLastPara="1" wrap="square" lIns="0" tIns="0" rIns="0" bIns="0" anchor="t" anchorCtr="0"/>
          <a:lstStyle>
            <a:lvl1pPr marL="457200" lvl="0" indent="-342900" algn="l">
              <a:lnSpc>
                <a:spcPct val="144444"/>
              </a:lnSpc>
              <a:spcBef>
                <a:spcPts val="0"/>
              </a:spcBef>
              <a:spcAft>
                <a:spcPts val="0"/>
              </a:spcAft>
              <a:buClr>
                <a:srgbClr val="7F7F7F"/>
              </a:buClr>
              <a:buSzPts val="1800"/>
              <a:buChar char="•"/>
              <a:defRPr/>
            </a:lvl1pPr>
            <a:lvl2pPr marL="914400" lvl="1" indent="-342900" algn="l">
              <a:lnSpc>
                <a:spcPct val="144444"/>
              </a:lnSpc>
              <a:spcBef>
                <a:spcPts val="0"/>
              </a:spcBef>
              <a:spcAft>
                <a:spcPts val="0"/>
              </a:spcAft>
              <a:buClr>
                <a:srgbClr val="7F7F7F"/>
              </a:buClr>
              <a:buSzPts val="1800"/>
              <a:buChar char="•"/>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rot="5400000">
            <a:off x="4380707" y="2426494"/>
            <a:ext cx="4694237" cy="1724025"/>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2"/>
          <p:cNvSpPr txBox="1">
            <a:spLocks noGrp="1"/>
          </p:cNvSpPr>
          <p:nvPr>
            <p:ph type="body" idx="1"/>
          </p:nvPr>
        </p:nvSpPr>
        <p:spPr>
          <a:xfrm rot="5400000">
            <a:off x="856457" y="778669"/>
            <a:ext cx="4694237" cy="5019675"/>
          </a:xfrm>
          <a:prstGeom prst="rect">
            <a:avLst/>
          </a:prstGeom>
          <a:noFill/>
          <a:ln>
            <a:noFill/>
          </a:ln>
        </p:spPr>
        <p:txBody>
          <a:bodyPr spcFirstLastPara="1" wrap="square" lIns="0" tIns="0" rIns="0" bIns="0" anchor="t" anchorCtr="0"/>
          <a:lstStyle>
            <a:lvl1pPr marL="457200" lvl="0" indent="-342900" algn="l">
              <a:lnSpc>
                <a:spcPct val="144444"/>
              </a:lnSpc>
              <a:spcBef>
                <a:spcPts val="0"/>
              </a:spcBef>
              <a:spcAft>
                <a:spcPts val="0"/>
              </a:spcAft>
              <a:buClr>
                <a:srgbClr val="7F7F7F"/>
              </a:buClr>
              <a:buSzPts val="1800"/>
              <a:buChar char="•"/>
              <a:defRPr/>
            </a:lvl1pPr>
            <a:lvl2pPr marL="914400" lvl="1" indent="-342900" algn="l">
              <a:lnSpc>
                <a:spcPct val="144444"/>
              </a:lnSpc>
              <a:spcBef>
                <a:spcPts val="0"/>
              </a:spcBef>
              <a:spcAft>
                <a:spcPts val="0"/>
              </a:spcAft>
              <a:buClr>
                <a:srgbClr val="7F7F7F"/>
              </a:buClr>
              <a:buSzPts val="1800"/>
              <a:buChar char="•"/>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ln/>
        </p:spPr>
        <p:txBody>
          <a:bodyPr/>
          <a:lstStyle>
            <a:lvl1pPr>
              <a:defRPr/>
            </a:lvl1pPr>
          </a:lstStyle>
          <a:p>
            <a:pPr>
              <a:defRPr/>
            </a:pPr>
            <a:r>
              <a:rPr lang="en-US"/>
              <a:t>OCR GCSE Computing           </a:t>
            </a:r>
            <a:r>
              <a:rPr lang="en-GB"/>
              <a:t>© Hodder Education 2013          Slide </a:t>
            </a:r>
            <a:fld id="{E4C543E3-465E-4CC8-AEFD-800EC68C40A0}" type="slidenum">
              <a:rPr lang="en-GB"/>
              <a:pPr>
                <a:defRPr/>
              </a:pPr>
              <a:t>‹#›</a:t>
            </a:fld>
            <a:endParaRPr lang="en-US"/>
          </a:p>
        </p:txBody>
      </p:sp>
    </p:spTree>
    <p:extLst>
      <p:ext uri="{BB962C8B-B14F-4D97-AF65-F5344CB8AC3E}">
        <p14:creationId xmlns:p14="http://schemas.microsoft.com/office/powerpoint/2010/main" val="2546745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19138" y="404664"/>
            <a:ext cx="7838702" cy="92075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719138" y="1628800"/>
            <a:ext cx="7813302" cy="4006825"/>
          </a:xfrm>
          <a:prstGeom prst="rect">
            <a:avLst/>
          </a:prstGeom>
          <a:noFill/>
          <a:ln>
            <a:noFill/>
          </a:ln>
        </p:spPr>
        <p:txBody>
          <a:bodyPr spcFirstLastPara="1" wrap="square" lIns="0" tIns="0" rIns="0" bIns="0" anchor="t" anchorCtr="0"/>
          <a:lstStyle>
            <a:lvl1pPr marL="457200" lvl="0" indent="-342900" algn="l">
              <a:lnSpc>
                <a:spcPct val="144444"/>
              </a:lnSpc>
              <a:spcBef>
                <a:spcPts val="0"/>
              </a:spcBef>
              <a:spcAft>
                <a:spcPts val="0"/>
              </a:spcAft>
              <a:buClr>
                <a:srgbClr val="7F7F7F"/>
              </a:buClr>
              <a:buSzPts val="1800"/>
              <a:buChar char="•"/>
              <a:defRPr/>
            </a:lvl1pPr>
            <a:lvl2pPr marL="914400" lvl="1" indent="-342900" algn="l">
              <a:lnSpc>
                <a:spcPct val="144444"/>
              </a:lnSpc>
              <a:spcBef>
                <a:spcPts val="0"/>
              </a:spcBef>
              <a:spcAft>
                <a:spcPts val="0"/>
              </a:spcAft>
              <a:buClr>
                <a:srgbClr val="7F7F7F"/>
              </a:buClr>
              <a:buSzPts val="1800"/>
              <a:buChar char="•"/>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2313" y="4406900"/>
            <a:ext cx="7772400" cy="1362075"/>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722313" y="2906713"/>
            <a:ext cx="7772400" cy="1500187"/>
          </a:xfrm>
          <a:prstGeom prst="rect">
            <a:avLst/>
          </a:prstGeom>
          <a:noFill/>
          <a:ln>
            <a:noFill/>
          </a:ln>
        </p:spPr>
        <p:txBody>
          <a:bodyPr spcFirstLastPara="1" wrap="square" lIns="0" tIns="0" rIns="0" bIns="0" anchor="b" anchorCtr="0"/>
          <a:lstStyle>
            <a:lvl1pPr marL="457200" lvl="0" indent="-228600" algn="l">
              <a:lnSpc>
                <a:spcPct val="130000"/>
              </a:lnSpc>
              <a:spcBef>
                <a:spcPts val="0"/>
              </a:spcBef>
              <a:spcAft>
                <a:spcPts val="0"/>
              </a:spcAft>
              <a:buClr>
                <a:srgbClr val="7F7F7F"/>
              </a:buClr>
              <a:buSzPts val="2000"/>
              <a:buFont typeface="Arial"/>
              <a:buNone/>
              <a:defRPr sz="2000"/>
            </a:lvl1pPr>
            <a:lvl2pPr marL="914400" lvl="1" indent="-228600" algn="l">
              <a:lnSpc>
                <a:spcPct val="144444"/>
              </a:lnSpc>
              <a:spcBef>
                <a:spcPts val="0"/>
              </a:spcBef>
              <a:spcAft>
                <a:spcPts val="0"/>
              </a:spcAft>
              <a:buClr>
                <a:srgbClr val="7F7F7F"/>
              </a:buClr>
              <a:buSzPts val="1800"/>
              <a:buNone/>
              <a:defRPr sz="1800"/>
            </a:lvl2pPr>
            <a:lvl3pPr marL="1371600" lvl="2" indent="-228600" algn="l">
              <a:spcBef>
                <a:spcPts val="320"/>
              </a:spcBef>
              <a:spcAft>
                <a:spcPts val="0"/>
              </a:spcAft>
              <a:buClr>
                <a:srgbClr val="7F7F7F"/>
              </a:buClr>
              <a:buSzPts val="1600"/>
              <a:buFont typeface="Arial"/>
              <a:buNone/>
              <a:defRPr sz="1600"/>
            </a:lvl3pPr>
            <a:lvl4pPr marL="1828800" lvl="3" indent="-228600" algn="l">
              <a:spcBef>
                <a:spcPts val="280"/>
              </a:spcBef>
              <a:spcAft>
                <a:spcPts val="0"/>
              </a:spcAft>
              <a:buClr>
                <a:schemeClr val="dk1"/>
              </a:buClr>
              <a:buSzPts val="1400"/>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719138" y="404664"/>
            <a:ext cx="7838702" cy="92075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719138" y="1700808"/>
            <a:ext cx="3708846" cy="3934817"/>
          </a:xfrm>
          <a:prstGeom prst="rect">
            <a:avLst/>
          </a:prstGeom>
          <a:noFill/>
          <a:ln>
            <a:noFill/>
          </a:ln>
        </p:spPr>
        <p:txBody>
          <a:bodyPr spcFirstLastPara="1" wrap="square" lIns="0" tIns="0" rIns="0" bIns="0" anchor="t" anchorCtr="0"/>
          <a:lstStyle>
            <a:lvl1pPr marL="457200" lvl="0" indent="-406400" algn="l">
              <a:lnSpc>
                <a:spcPct val="92857"/>
              </a:lnSpc>
              <a:spcBef>
                <a:spcPts val="0"/>
              </a:spcBef>
              <a:spcAft>
                <a:spcPts val="0"/>
              </a:spcAft>
              <a:buClr>
                <a:srgbClr val="7F7F7F"/>
              </a:buClr>
              <a:buSzPts val="2800"/>
              <a:buFont typeface="Arial"/>
              <a:buChar char="•"/>
              <a:defRPr sz="2800"/>
            </a:lvl1pPr>
            <a:lvl2pPr marL="914400" lvl="1" indent="-381000" algn="l">
              <a:lnSpc>
                <a:spcPct val="108333"/>
              </a:lnSpc>
              <a:spcBef>
                <a:spcPts val="0"/>
              </a:spcBef>
              <a:spcAft>
                <a:spcPts val="0"/>
              </a:spcAft>
              <a:buClr>
                <a:srgbClr val="7F7F7F"/>
              </a:buClr>
              <a:buSzPts val="2400"/>
              <a:buChar char="•"/>
              <a:defRPr sz="2400"/>
            </a:lvl2pPr>
            <a:lvl3pPr marL="1371600" lvl="2" indent="-355600" algn="l">
              <a:spcBef>
                <a:spcPts val="400"/>
              </a:spcBef>
              <a:spcAft>
                <a:spcPts val="0"/>
              </a:spcAft>
              <a:buClr>
                <a:srgbClr val="7F7F7F"/>
              </a:buClr>
              <a:buSzPts val="2000"/>
              <a:buFont typeface="Arial"/>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6" name="Google Shape;26;p5"/>
          <p:cNvSpPr txBox="1">
            <a:spLocks noGrp="1"/>
          </p:cNvSpPr>
          <p:nvPr>
            <p:ph type="body" idx="2"/>
          </p:nvPr>
        </p:nvSpPr>
        <p:spPr>
          <a:xfrm>
            <a:off x="4716016" y="1700808"/>
            <a:ext cx="3816424" cy="3934817"/>
          </a:xfrm>
          <a:prstGeom prst="rect">
            <a:avLst/>
          </a:prstGeom>
          <a:noFill/>
          <a:ln>
            <a:noFill/>
          </a:ln>
        </p:spPr>
        <p:txBody>
          <a:bodyPr spcFirstLastPara="1" wrap="square" lIns="0" tIns="0" rIns="0" bIns="0" anchor="t" anchorCtr="0"/>
          <a:lstStyle>
            <a:lvl1pPr marL="457200" lvl="0" indent="-406400" algn="l">
              <a:lnSpc>
                <a:spcPct val="92857"/>
              </a:lnSpc>
              <a:spcBef>
                <a:spcPts val="0"/>
              </a:spcBef>
              <a:spcAft>
                <a:spcPts val="0"/>
              </a:spcAft>
              <a:buClr>
                <a:srgbClr val="7F7F7F"/>
              </a:buClr>
              <a:buSzPts val="2800"/>
              <a:buFont typeface="Arial"/>
              <a:buChar char="•"/>
              <a:defRPr sz="2800"/>
            </a:lvl1pPr>
            <a:lvl2pPr marL="914400" lvl="1" indent="-381000" algn="l">
              <a:lnSpc>
                <a:spcPct val="108333"/>
              </a:lnSpc>
              <a:spcBef>
                <a:spcPts val="0"/>
              </a:spcBef>
              <a:spcAft>
                <a:spcPts val="0"/>
              </a:spcAft>
              <a:buClr>
                <a:srgbClr val="7F7F7F"/>
              </a:buClr>
              <a:buSzPts val="2400"/>
              <a:buChar char="•"/>
              <a:defRPr sz="2400"/>
            </a:lvl2pPr>
            <a:lvl3pPr marL="1371600" lvl="2" indent="-355600" algn="l">
              <a:spcBef>
                <a:spcPts val="400"/>
              </a:spcBef>
              <a:spcAft>
                <a:spcPts val="0"/>
              </a:spcAft>
              <a:buClr>
                <a:srgbClr val="7F7F7F"/>
              </a:buClr>
              <a:buSzPts val="2000"/>
              <a:buFont typeface="Arial"/>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457200" y="1535113"/>
            <a:ext cx="4040188" cy="639762"/>
          </a:xfrm>
          <a:prstGeom prst="rect">
            <a:avLst/>
          </a:prstGeom>
          <a:noFill/>
          <a:ln>
            <a:noFill/>
          </a:ln>
        </p:spPr>
        <p:txBody>
          <a:bodyPr spcFirstLastPara="1" wrap="square" lIns="0" tIns="0" rIns="0" bIns="0" anchor="b" anchorCtr="0"/>
          <a:lstStyle>
            <a:lvl1pPr marL="457200" lvl="0" indent="-228600" algn="l">
              <a:lnSpc>
                <a:spcPct val="108333"/>
              </a:lnSpc>
              <a:spcBef>
                <a:spcPts val="0"/>
              </a:spcBef>
              <a:spcAft>
                <a:spcPts val="0"/>
              </a:spcAft>
              <a:buClr>
                <a:srgbClr val="7F7F7F"/>
              </a:buClr>
              <a:buSzPts val="2400"/>
              <a:buFont typeface="Arial"/>
              <a:buNone/>
              <a:defRPr sz="2400" b="1"/>
            </a:lvl1pPr>
            <a:lvl2pPr marL="914400" lvl="1" indent="-228600" algn="l">
              <a:lnSpc>
                <a:spcPct val="130000"/>
              </a:lnSpc>
              <a:spcBef>
                <a:spcPts val="0"/>
              </a:spcBef>
              <a:spcAft>
                <a:spcPts val="0"/>
              </a:spcAft>
              <a:buClr>
                <a:srgbClr val="7F7F7F"/>
              </a:buClr>
              <a:buSzPts val="2000"/>
              <a:buNone/>
              <a:defRPr sz="2000" b="1"/>
            </a:lvl2pPr>
            <a:lvl3pPr marL="1371600" lvl="2" indent="-228600" algn="l">
              <a:spcBef>
                <a:spcPts val="360"/>
              </a:spcBef>
              <a:spcAft>
                <a:spcPts val="0"/>
              </a:spcAft>
              <a:buClr>
                <a:srgbClr val="7F7F7F"/>
              </a:buClr>
              <a:buSzPts val="1800"/>
              <a:buFont typeface="Arial"/>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0" name="Google Shape;30;p6"/>
          <p:cNvSpPr txBox="1">
            <a:spLocks noGrp="1"/>
          </p:cNvSpPr>
          <p:nvPr>
            <p:ph type="body" idx="2"/>
          </p:nvPr>
        </p:nvSpPr>
        <p:spPr>
          <a:xfrm>
            <a:off x="457200" y="2174875"/>
            <a:ext cx="4040188" cy="3951288"/>
          </a:xfrm>
          <a:prstGeom prst="rect">
            <a:avLst/>
          </a:prstGeom>
          <a:noFill/>
          <a:ln>
            <a:noFill/>
          </a:ln>
        </p:spPr>
        <p:txBody>
          <a:bodyPr spcFirstLastPara="1" wrap="square" lIns="0" tIns="0" rIns="0" bIns="0" anchor="t" anchorCtr="0"/>
          <a:lstStyle>
            <a:lvl1pPr marL="457200" lvl="0" indent="-381000" algn="l">
              <a:lnSpc>
                <a:spcPct val="108333"/>
              </a:lnSpc>
              <a:spcBef>
                <a:spcPts val="0"/>
              </a:spcBef>
              <a:spcAft>
                <a:spcPts val="0"/>
              </a:spcAft>
              <a:buClr>
                <a:srgbClr val="7F7F7F"/>
              </a:buClr>
              <a:buSzPts val="2400"/>
              <a:buFont typeface="Arial"/>
              <a:buChar char="•"/>
              <a:defRPr sz="2400"/>
            </a:lvl1pPr>
            <a:lvl2pPr marL="914400" lvl="1" indent="-355600" algn="l">
              <a:lnSpc>
                <a:spcPct val="130000"/>
              </a:lnSpc>
              <a:spcBef>
                <a:spcPts val="0"/>
              </a:spcBef>
              <a:spcAft>
                <a:spcPts val="0"/>
              </a:spcAft>
              <a:buClr>
                <a:srgbClr val="7F7F7F"/>
              </a:buClr>
              <a:buSzPts val="2000"/>
              <a:buChar char="•"/>
              <a:defRPr sz="2000"/>
            </a:lvl2pPr>
            <a:lvl3pPr marL="1371600" lvl="2" indent="-342900" algn="l">
              <a:spcBef>
                <a:spcPts val="360"/>
              </a:spcBef>
              <a:spcAft>
                <a:spcPts val="0"/>
              </a:spcAft>
              <a:buClr>
                <a:srgbClr val="7F7F7F"/>
              </a:buClr>
              <a:buSzPts val="1800"/>
              <a:buFont typeface="Arial"/>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31" name="Google Shape;31;p6"/>
          <p:cNvSpPr txBox="1">
            <a:spLocks noGrp="1"/>
          </p:cNvSpPr>
          <p:nvPr>
            <p:ph type="body" idx="3"/>
          </p:nvPr>
        </p:nvSpPr>
        <p:spPr>
          <a:xfrm>
            <a:off x="4645025" y="1535113"/>
            <a:ext cx="4041775" cy="639762"/>
          </a:xfrm>
          <a:prstGeom prst="rect">
            <a:avLst/>
          </a:prstGeom>
          <a:noFill/>
          <a:ln>
            <a:noFill/>
          </a:ln>
        </p:spPr>
        <p:txBody>
          <a:bodyPr spcFirstLastPara="1" wrap="square" lIns="0" tIns="0" rIns="0" bIns="0" anchor="b" anchorCtr="0"/>
          <a:lstStyle>
            <a:lvl1pPr marL="457200" lvl="0" indent="-228600" algn="l">
              <a:lnSpc>
                <a:spcPct val="108333"/>
              </a:lnSpc>
              <a:spcBef>
                <a:spcPts val="0"/>
              </a:spcBef>
              <a:spcAft>
                <a:spcPts val="0"/>
              </a:spcAft>
              <a:buClr>
                <a:srgbClr val="7F7F7F"/>
              </a:buClr>
              <a:buSzPts val="2400"/>
              <a:buFont typeface="Arial"/>
              <a:buNone/>
              <a:defRPr sz="2400" b="1"/>
            </a:lvl1pPr>
            <a:lvl2pPr marL="914400" lvl="1" indent="-228600" algn="l">
              <a:lnSpc>
                <a:spcPct val="130000"/>
              </a:lnSpc>
              <a:spcBef>
                <a:spcPts val="0"/>
              </a:spcBef>
              <a:spcAft>
                <a:spcPts val="0"/>
              </a:spcAft>
              <a:buClr>
                <a:srgbClr val="7F7F7F"/>
              </a:buClr>
              <a:buSzPts val="2000"/>
              <a:buNone/>
              <a:defRPr sz="2000" b="1"/>
            </a:lvl2pPr>
            <a:lvl3pPr marL="1371600" lvl="2" indent="-228600" algn="l">
              <a:spcBef>
                <a:spcPts val="360"/>
              </a:spcBef>
              <a:spcAft>
                <a:spcPts val="0"/>
              </a:spcAft>
              <a:buClr>
                <a:srgbClr val="7F7F7F"/>
              </a:buClr>
              <a:buSzPts val="1800"/>
              <a:buFont typeface="Arial"/>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32" name="Google Shape;32;p6"/>
          <p:cNvSpPr txBox="1">
            <a:spLocks noGrp="1"/>
          </p:cNvSpPr>
          <p:nvPr>
            <p:ph type="body" idx="4"/>
          </p:nvPr>
        </p:nvSpPr>
        <p:spPr>
          <a:xfrm>
            <a:off x="4645025" y="2174875"/>
            <a:ext cx="4041775" cy="3951288"/>
          </a:xfrm>
          <a:prstGeom prst="rect">
            <a:avLst/>
          </a:prstGeom>
          <a:noFill/>
          <a:ln>
            <a:noFill/>
          </a:ln>
        </p:spPr>
        <p:txBody>
          <a:bodyPr spcFirstLastPara="1" wrap="square" lIns="0" tIns="0" rIns="0" bIns="0" anchor="t" anchorCtr="0"/>
          <a:lstStyle>
            <a:lvl1pPr marL="457200" lvl="0" indent="-381000" algn="l">
              <a:lnSpc>
                <a:spcPct val="108333"/>
              </a:lnSpc>
              <a:spcBef>
                <a:spcPts val="0"/>
              </a:spcBef>
              <a:spcAft>
                <a:spcPts val="0"/>
              </a:spcAft>
              <a:buClr>
                <a:srgbClr val="7F7F7F"/>
              </a:buClr>
              <a:buSzPts val="2400"/>
              <a:buFont typeface="Arial"/>
              <a:buChar char="•"/>
              <a:defRPr sz="2400"/>
            </a:lvl1pPr>
            <a:lvl2pPr marL="914400" lvl="1" indent="-355600" algn="l">
              <a:lnSpc>
                <a:spcPct val="130000"/>
              </a:lnSpc>
              <a:spcBef>
                <a:spcPts val="0"/>
              </a:spcBef>
              <a:spcAft>
                <a:spcPts val="0"/>
              </a:spcAft>
              <a:buClr>
                <a:srgbClr val="7F7F7F"/>
              </a:buClr>
              <a:buSzPts val="2000"/>
              <a:buChar char="•"/>
              <a:defRPr sz="2000"/>
            </a:lvl2pPr>
            <a:lvl3pPr marL="1371600" lvl="2" indent="-342900" algn="l">
              <a:spcBef>
                <a:spcPts val="360"/>
              </a:spcBef>
              <a:spcAft>
                <a:spcPts val="0"/>
              </a:spcAft>
              <a:buClr>
                <a:srgbClr val="7F7F7F"/>
              </a:buClr>
              <a:buSzPts val="1800"/>
              <a:buFont typeface="Arial"/>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719138" y="404664"/>
            <a:ext cx="7838702" cy="92075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3050"/>
            <a:ext cx="3008313" cy="1162050"/>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3575050" y="273050"/>
            <a:ext cx="5111750" cy="5853113"/>
          </a:xfrm>
          <a:prstGeom prst="rect">
            <a:avLst/>
          </a:prstGeom>
          <a:noFill/>
          <a:ln>
            <a:noFill/>
          </a:ln>
        </p:spPr>
        <p:txBody>
          <a:bodyPr spcFirstLastPara="1" wrap="square" lIns="0" tIns="0" rIns="0" bIns="0" anchor="t" anchorCtr="0"/>
          <a:lstStyle>
            <a:lvl1pPr marL="457200" lvl="0" indent="-431800" algn="l">
              <a:lnSpc>
                <a:spcPct val="81250"/>
              </a:lnSpc>
              <a:spcBef>
                <a:spcPts val="0"/>
              </a:spcBef>
              <a:spcAft>
                <a:spcPts val="0"/>
              </a:spcAft>
              <a:buClr>
                <a:srgbClr val="7F7F7F"/>
              </a:buClr>
              <a:buSzPts val="3200"/>
              <a:buFont typeface="Arial"/>
              <a:buChar char="•"/>
              <a:defRPr sz="3200"/>
            </a:lvl1pPr>
            <a:lvl2pPr marL="914400" lvl="1" indent="-406400" algn="l">
              <a:lnSpc>
                <a:spcPct val="92857"/>
              </a:lnSpc>
              <a:spcBef>
                <a:spcPts val="0"/>
              </a:spcBef>
              <a:spcAft>
                <a:spcPts val="0"/>
              </a:spcAft>
              <a:buClr>
                <a:srgbClr val="7F7F7F"/>
              </a:buClr>
              <a:buSzPts val="2800"/>
              <a:buChar char="•"/>
              <a:defRPr sz="2800"/>
            </a:lvl2pPr>
            <a:lvl3pPr marL="1371600" lvl="2" indent="-381000" algn="l">
              <a:spcBef>
                <a:spcPts val="480"/>
              </a:spcBef>
              <a:spcAft>
                <a:spcPts val="0"/>
              </a:spcAft>
              <a:buClr>
                <a:srgbClr val="7F7F7F"/>
              </a:buClr>
              <a:buSzPts val="2400"/>
              <a:buFont typeface="Arial"/>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39" name="Google Shape;39;p9"/>
          <p:cNvSpPr txBox="1">
            <a:spLocks noGrp="1"/>
          </p:cNvSpPr>
          <p:nvPr>
            <p:ph type="body" idx="2"/>
          </p:nvPr>
        </p:nvSpPr>
        <p:spPr>
          <a:xfrm>
            <a:off x="457200" y="1435100"/>
            <a:ext cx="3008313" cy="4691063"/>
          </a:xfrm>
          <a:prstGeom prst="rect">
            <a:avLst/>
          </a:prstGeom>
          <a:noFill/>
          <a:ln>
            <a:noFill/>
          </a:ln>
        </p:spPr>
        <p:txBody>
          <a:bodyPr spcFirstLastPara="1" wrap="square" lIns="0" tIns="0" rIns="0" bIns="0" anchor="t" anchorCtr="0"/>
          <a:lstStyle>
            <a:lvl1pPr marL="457200" lvl="0" indent="-228600" algn="l">
              <a:lnSpc>
                <a:spcPct val="185714"/>
              </a:lnSpc>
              <a:spcBef>
                <a:spcPts val="0"/>
              </a:spcBef>
              <a:spcAft>
                <a:spcPts val="0"/>
              </a:spcAft>
              <a:buClr>
                <a:srgbClr val="7F7F7F"/>
              </a:buClr>
              <a:buSzPts val="1400"/>
              <a:buFont typeface="Arial"/>
              <a:buNone/>
              <a:defRPr sz="1400"/>
            </a:lvl1pPr>
            <a:lvl2pPr marL="914400" lvl="1" indent="-228600" algn="l">
              <a:lnSpc>
                <a:spcPct val="216666"/>
              </a:lnSpc>
              <a:spcBef>
                <a:spcPts val="0"/>
              </a:spcBef>
              <a:spcAft>
                <a:spcPts val="0"/>
              </a:spcAft>
              <a:buClr>
                <a:srgbClr val="7F7F7F"/>
              </a:buClr>
              <a:buSzPts val="1200"/>
              <a:buNone/>
              <a:defRPr sz="1200"/>
            </a:lvl2pPr>
            <a:lvl3pPr marL="1371600" lvl="2" indent="-228600" algn="l">
              <a:spcBef>
                <a:spcPts val="200"/>
              </a:spcBef>
              <a:spcAft>
                <a:spcPts val="0"/>
              </a:spcAft>
              <a:buClr>
                <a:srgbClr val="7F7F7F"/>
              </a:buClr>
              <a:buSzPts val="1000"/>
              <a:buFont typeface="Arial"/>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0" name="Google Shape;40;p9"/>
          <p:cNvSpPr txBox="1">
            <a:spLocks noGrp="1"/>
          </p:cNvSpPr>
          <p:nvPr>
            <p:ph type="dt" idx="10"/>
          </p:nvPr>
        </p:nvSpPr>
        <p:spPr>
          <a:xfrm>
            <a:off x="5543550" y="198438"/>
            <a:ext cx="2049463" cy="23495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1792288" y="4800600"/>
            <a:ext cx="5486400" cy="566738"/>
          </a:xfrm>
          <a:prstGeom prst="rect">
            <a:avLst/>
          </a:prstGeom>
          <a:noFill/>
          <a:ln>
            <a:noFill/>
          </a:ln>
        </p:spPr>
        <p:txBody>
          <a:bodyPr spcFirstLastPara="1" wrap="square" lIns="0" tIns="0" rIns="0" bIns="0" anchor="b" anchorCtr="0"/>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a:spLocks noGrp="1"/>
          </p:cNvSpPr>
          <p:nvPr>
            <p:ph type="pic" idx="2"/>
          </p:nvPr>
        </p:nvSpPr>
        <p:spPr>
          <a:xfrm>
            <a:off x="1792288" y="612775"/>
            <a:ext cx="5486400" cy="4114800"/>
          </a:xfrm>
          <a:prstGeom prst="rect">
            <a:avLst/>
          </a:prstGeom>
          <a:noFill/>
          <a:ln>
            <a:noFill/>
          </a:ln>
        </p:spPr>
        <p:txBody>
          <a:bodyPr spcFirstLastPara="1" wrap="square" lIns="0" tIns="0" rIns="0" bIns="0" anchor="t" anchorCtr="0"/>
          <a:lstStyle>
            <a:lvl1pPr marR="0" lvl="0" algn="l" rtl="0">
              <a:lnSpc>
                <a:spcPct val="81250"/>
              </a:lnSpc>
              <a:spcBef>
                <a:spcPts val="0"/>
              </a:spcBef>
              <a:spcAft>
                <a:spcPts val="0"/>
              </a:spcAft>
              <a:buClr>
                <a:srgbClr val="7F7F7F"/>
              </a:buClr>
              <a:buSzPts val="3200"/>
              <a:buFont typeface="Arial"/>
              <a:buNone/>
              <a:defRPr sz="3200" b="1" i="0" u="none" strike="noStrike" cap="none">
                <a:solidFill>
                  <a:srgbClr val="7F7F7F"/>
                </a:solidFill>
                <a:latin typeface="Arial"/>
                <a:ea typeface="Arial"/>
                <a:cs typeface="Arial"/>
                <a:sym typeface="Arial"/>
              </a:defRPr>
            </a:lvl1pPr>
            <a:lvl2pPr marR="0" lvl="1" algn="l" rtl="0">
              <a:lnSpc>
                <a:spcPct val="92857"/>
              </a:lnSpc>
              <a:spcBef>
                <a:spcPts val="0"/>
              </a:spcBef>
              <a:spcAft>
                <a:spcPts val="0"/>
              </a:spcAft>
              <a:buClr>
                <a:srgbClr val="7F7F7F"/>
              </a:buClr>
              <a:buSzPts val="2800"/>
              <a:buFont typeface="Arial"/>
              <a:buNone/>
              <a:defRPr sz="2800" b="0" i="0" u="none" strike="noStrike" cap="none">
                <a:solidFill>
                  <a:srgbClr val="7F7F7F"/>
                </a:solidFill>
                <a:latin typeface="Arial"/>
                <a:ea typeface="Arial"/>
                <a:cs typeface="Arial"/>
                <a:sym typeface="Arial"/>
              </a:defRPr>
            </a:lvl2pPr>
            <a:lvl3pPr marR="0" lvl="2" algn="l" rtl="0">
              <a:spcBef>
                <a:spcPts val="480"/>
              </a:spcBef>
              <a:spcAft>
                <a:spcPts val="0"/>
              </a:spcAft>
              <a:buClr>
                <a:srgbClr val="7F7F7F"/>
              </a:buClr>
              <a:buSzPts val="2400"/>
              <a:buFont typeface="Arial"/>
              <a:buNone/>
              <a:defRPr sz="2400" b="0" i="0" u="none" strike="noStrike" cap="none">
                <a:solidFill>
                  <a:srgbClr val="7F7F7F"/>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4" name="Google Shape;44;p10"/>
          <p:cNvSpPr txBox="1">
            <a:spLocks noGrp="1"/>
          </p:cNvSpPr>
          <p:nvPr>
            <p:ph type="body" idx="1"/>
          </p:nvPr>
        </p:nvSpPr>
        <p:spPr>
          <a:xfrm>
            <a:off x="1792288" y="5367338"/>
            <a:ext cx="5486400" cy="804862"/>
          </a:xfrm>
          <a:prstGeom prst="rect">
            <a:avLst/>
          </a:prstGeom>
          <a:noFill/>
          <a:ln>
            <a:noFill/>
          </a:ln>
        </p:spPr>
        <p:txBody>
          <a:bodyPr spcFirstLastPara="1" wrap="square" lIns="0" tIns="0" rIns="0" bIns="0" anchor="t" anchorCtr="0"/>
          <a:lstStyle>
            <a:lvl1pPr marL="457200" lvl="0" indent="-228600" algn="l">
              <a:lnSpc>
                <a:spcPct val="185714"/>
              </a:lnSpc>
              <a:spcBef>
                <a:spcPts val="0"/>
              </a:spcBef>
              <a:spcAft>
                <a:spcPts val="0"/>
              </a:spcAft>
              <a:buClr>
                <a:srgbClr val="7F7F7F"/>
              </a:buClr>
              <a:buSzPts val="1400"/>
              <a:buFont typeface="Arial"/>
              <a:buNone/>
              <a:defRPr sz="1400"/>
            </a:lvl1pPr>
            <a:lvl2pPr marL="914400" lvl="1" indent="-228600" algn="l">
              <a:lnSpc>
                <a:spcPct val="216666"/>
              </a:lnSpc>
              <a:spcBef>
                <a:spcPts val="0"/>
              </a:spcBef>
              <a:spcAft>
                <a:spcPts val="0"/>
              </a:spcAft>
              <a:buClr>
                <a:srgbClr val="7F7F7F"/>
              </a:buClr>
              <a:buSzPts val="1200"/>
              <a:buNone/>
              <a:defRPr sz="1200"/>
            </a:lvl2pPr>
            <a:lvl3pPr marL="1371600" lvl="2" indent="-228600" algn="l">
              <a:spcBef>
                <a:spcPts val="200"/>
              </a:spcBef>
              <a:spcAft>
                <a:spcPts val="0"/>
              </a:spcAft>
              <a:buClr>
                <a:srgbClr val="7F7F7F"/>
              </a:buClr>
              <a:buSzPts val="1000"/>
              <a:buFont typeface="Arial"/>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719138" y="404664"/>
            <a:ext cx="7838702" cy="920750"/>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36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719138" y="1628800"/>
            <a:ext cx="7813302" cy="4006825"/>
          </a:xfrm>
          <a:prstGeom prst="rect">
            <a:avLst/>
          </a:prstGeom>
          <a:noFill/>
          <a:ln>
            <a:noFill/>
          </a:ln>
        </p:spPr>
        <p:txBody>
          <a:bodyPr spcFirstLastPara="1" wrap="square" lIns="0" tIns="0" rIns="0" bIns="0" anchor="t" anchorCtr="0"/>
          <a:lstStyle>
            <a:lvl1pPr marL="457200" marR="0" lvl="0" indent="-355600" algn="l" rtl="0">
              <a:lnSpc>
                <a:spcPct val="130000"/>
              </a:lnSpc>
              <a:spcBef>
                <a:spcPts val="0"/>
              </a:spcBef>
              <a:spcAft>
                <a:spcPts val="0"/>
              </a:spcAft>
              <a:buClr>
                <a:srgbClr val="7F7F7F"/>
              </a:buClr>
              <a:buSzPts val="2000"/>
              <a:buFont typeface="Arial"/>
              <a:buChar char="•"/>
              <a:defRPr sz="2000" b="1" i="0" u="none" strike="noStrike" cap="none">
                <a:solidFill>
                  <a:srgbClr val="7F7F7F"/>
                </a:solidFill>
                <a:latin typeface="Arial"/>
                <a:ea typeface="Arial"/>
                <a:cs typeface="Arial"/>
                <a:sym typeface="Arial"/>
              </a:defRPr>
            </a:lvl1pPr>
            <a:lvl2pPr marL="914400" marR="0" lvl="1" indent="-342900" algn="l" rtl="0">
              <a:lnSpc>
                <a:spcPct val="144444"/>
              </a:lnSpc>
              <a:spcBef>
                <a:spcPts val="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2pPr>
            <a:lvl3pPr marL="1371600" marR="0" lvl="2" indent="-330200" algn="l" rtl="0">
              <a:spcBef>
                <a:spcPts val="320"/>
              </a:spcBef>
              <a:spcAft>
                <a:spcPts val="0"/>
              </a:spcAft>
              <a:buClr>
                <a:srgbClr val="7F7F7F"/>
              </a:buClr>
              <a:buSzPts val="1600"/>
              <a:buFont typeface="Arial"/>
              <a:buChar char="•"/>
              <a:defRPr sz="1600" b="0" i="0" u="none" strike="noStrike" cap="none">
                <a:solidFill>
                  <a:srgbClr val="7F7F7F"/>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2.xml"/><Relationship Id="rId4" Type="http://schemas.openxmlformats.org/officeDocument/2006/relationships/image" Target="../media/image52.gif"/></Relationships>
</file>

<file path=ppt/slides/_rels/slide1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www.youtube.com/watch?v=BK4ng6Gcits" TargetMode="External"/><Relationship Id="rId2" Type="http://schemas.openxmlformats.org/officeDocument/2006/relationships/hyperlink" Target="https://www.youtube.com/watch?v=WmymBI-X7T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lickr.com/photos/51036506@N05/" TargetMode="External"/></Relationships>
</file>

<file path=ppt/slides/_rels/slide130.xml.rels><?xml version="1.0" encoding="UTF-8" standalone="yes"?>
<Relationships xmlns="http://schemas.openxmlformats.org/package/2006/relationships"><Relationship Id="rId2" Type="http://schemas.openxmlformats.org/officeDocument/2006/relationships/hyperlink" Target="https://www.youtube.com/watch?v=zyL1Fud1Z1c"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http://www.bbc.co.uk/education/guides/zp9jpv4/test"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33.png"/><Relationship Id="rId4" Type="http://schemas.openxmlformats.org/officeDocument/2006/relationships/image" Target="../media/image60.png"/></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3.jpg"/><Relationship Id="rId4" Type="http://schemas.openxmlformats.org/officeDocument/2006/relationships/image" Target="../media/image62.pn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bbc.co.uk/education/guides/ztyd3k7/revision/9#glossary-zsdcy4j"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1.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bbc.co.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optimus5.com/index.php?page=search/images&amp;search=tcp+ip+packet&amp;type=images&amp;startpage=4"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hyperlink" Target="http://www.bbc.co.uk/"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693737" y="1841500"/>
            <a:ext cx="7935255" cy="1260475"/>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l" rtl="0">
              <a:spcBef>
                <a:spcPts val="0"/>
              </a:spcBef>
              <a:spcAft>
                <a:spcPts val="0"/>
              </a:spcAft>
              <a:buNone/>
            </a:pPr>
            <a:r>
              <a:rPr lang="en-GB" dirty="0"/>
              <a:t>GCSE Networks and Cyber Security</a:t>
            </a:r>
            <a:endParaRPr dirty="0"/>
          </a:p>
        </p:txBody>
      </p:sp>
      <p:sp>
        <p:nvSpPr>
          <p:cNvPr id="56" name="Google Shape;56;p13"/>
          <p:cNvSpPr txBox="1">
            <a:spLocks noGrp="1"/>
          </p:cNvSpPr>
          <p:nvPr>
            <p:ph type="subTitle" idx="1"/>
          </p:nvPr>
        </p:nvSpPr>
        <p:spPr>
          <a:xfrm>
            <a:off x="719138" y="3713163"/>
            <a:ext cx="6870700" cy="908050"/>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177800" lvl="0" indent="-177800" algn="l" rtl="0">
              <a:lnSpc>
                <a:spcPct val="130000"/>
              </a:lnSpc>
              <a:spcBef>
                <a:spcPts val="0"/>
              </a:spcBef>
              <a:spcAft>
                <a:spcPts val="0"/>
              </a:spcAft>
              <a:buClr>
                <a:srgbClr val="7F7F7F"/>
              </a:buClr>
              <a:buSzPts val="2000"/>
              <a:buFont typeface="Arial"/>
              <a:buChar char="•"/>
            </a:pPr>
            <a:r>
              <a:rPr lang="en-GB" dirty="0">
                <a:solidFill>
                  <a:schemeClr val="tx1"/>
                </a:solidFill>
              </a:rPr>
              <a:t>Session </a:t>
            </a:r>
            <a:r>
              <a:rPr lang="en-GB" dirty="0" smtClean="0">
                <a:solidFill>
                  <a:schemeClr val="tx1"/>
                </a:solidFill>
              </a:rPr>
              <a:t>4 </a:t>
            </a:r>
            <a:r>
              <a:rPr lang="en-GB" dirty="0">
                <a:solidFill>
                  <a:schemeClr val="tx1"/>
                </a:solidFill>
              </a:rPr>
              <a:t>Devices</a:t>
            </a:r>
            <a:endParaRP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4294967295"/>
          </p:nvPr>
        </p:nvSpPr>
        <p:spPr>
          <a:xfrm>
            <a:off x="78826" y="946095"/>
            <a:ext cx="9065173" cy="5272087"/>
          </a:xfrm>
          <a:ln/>
        </p:spPr>
        <p:txBody>
          <a:bodyPr>
            <a:normAutofit/>
          </a:bodyPr>
          <a:lstStyle/>
          <a:p>
            <a:pPr eaLnBrk="1" hangingPunct="1">
              <a:spcBef>
                <a:spcPts val="800"/>
              </a:spcBef>
              <a:buFont typeface="Arial"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b="1" dirty="0" smtClean="0">
                <a:solidFill>
                  <a:srgbClr val="000000"/>
                </a:solidFill>
                <a:ea typeface="ＭＳ Ｐゴシック" pitchFamily="34" charset="-128"/>
              </a:rPr>
              <a:t>Disadvantages</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There requires a bit of ‘expertise’ to install and maintain a large network  which can be costly.</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There are a number of security issues from unauthorised access to data</a:t>
            </a:r>
          </a:p>
          <a:p>
            <a:pPr lvl="1"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Measures to secure a network include:</a:t>
            </a:r>
          </a:p>
          <a:p>
            <a:pPr lvl="2"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Passwords – strong passwords use a range of character types</a:t>
            </a:r>
          </a:p>
          <a:p>
            <a:pPr lvl="2"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Not allowing users to install software</a:t>
            </a:r>
          </a:p>
          <a:p>
            <a:pPr lvl="2">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With wireless access, use encryption</a:t>
            </a:r>
          </a:p>
          <a:p>
            <a:pPr lvl="2">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Changing </a:t>
            </a:r>
            <a:r>
              <a:rPr lang="en-GB" altLang="en-US" sz="2400" dirty="0">
                <a:solidFill>
                  <a:srgbClr val="000000"/>
                </a:solidFill>
                <a:ea typeface="ＭＳ Ｐゴシック" pitchFamily="34" charset="-128"/>
              </a:rPr>
              <a:t>passwords frequently</a:t>
            </a:r>
          </a:p>
          <a:p>
            <a:pPr lvl="2"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400" dirty="0" smtClean="0">
              <a:solidFill>
                <a:srgbClr val="000000"/>
              </a:solidFill>
              <a:ea typeface="ＭＳ Ｐゴシック" pitchFamily="34" charset="-128"/>
            </a:endParaRPr>
          </a:p>
          <a:p>
            <a:pPr lvl="1" eaLnBrk="1" hangingPunct="1">
              <a:spcBef>
                <a:spcPts val="800"/>
              </a:spcBef>
              <a:buFont typeface="Arial"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400" b="1" dirty="0" smtClean="0">
              <a:solidFill>
                <a:srgbClr val="000000"/>
              </a:solidFill>
              <a:latin typeface="Arial" pitchFamily="34" charset="0"/>
              <a:ea typeface="ＭＳ Ｐゴシック" pitchFamily="34" charset="-128"/>
            </a:endParaRPr>
          </a:p>
        </p:txBody>
      </p:sp>
      <p:sp>
        <p:nvSpPr>
          <p:cNvPr id="6" name="Title 1"/>
          <p:cNvSpPr txBox="1">
            <a:spLocks/>
          </p:cNvSpPr>
          <p:nvPr/>
        </p:nvSpPr>
        <p:spPr>
          <a:xfrm>
            <a:off x="0" y="0"/>
            <a:ext cx="9144000" cy="854968"/>
          </a:xfrm>
          <a:prstGeom prst="roundRect">
            <a:avLst>
              <a:gd name="adj" fmla="val 16667"/>
            </a:avLst>
          </a:prstGeom>
          <a:solidFill>
            <a:schemeClr val="accent1">
              <a:lumMod val="60000"/>
              <a:lumOff val="40000"/>
            </a:schemeClr>
          </a:solidFill>
          <a:ln w="3175">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lvl1pPr algn="ctr" defTabSz="457200" rtl="0" eaLnBrk="0" fontAlgn="base" hangingPunct="0">
              <a:spcBef>
                <a:spcPct val="0"/>
              </a:spcBef>
              <a:spcAft>
                <a:spcPct val="0"/>
              </a:spcAft>
              <a:defRPr sz="4400" kern="1200">
                <a:solidFill>
                  <a:schemeClr val="dk1"/>
                </a:solidFill>
                <a:latin typeface="+mn-lt"/>
                <a:ea typeface="+mn-ea"/>
                <a:cs typeface="+mn-cs"/>
              </a:defRPr>
            </a:lvl1pPr>
            <a:lvl2pPr algn="ctr" defTabSz="457200" rtl="0" eaLnBrk="0" fontAlgn="base" hangingPunct="0">
              <a:spcBef>
                <a:spcPct val="0"/>
              </a:spcBef>
              <a:spcAft>
                <a:spcPct val="0"/>
              </a:spcAft>
              <a:defRPr sz="4400">
                <a:solidFill>
                  <a:schemeClr val="dk1"/>
                </a:solidFill>
                <a:latin typeface="+mn-lt"/>
                <a:ea typeface="+mn-ea"/>
                <a:cs typeface="+mn-cs"/>
              </a:defRPr>
            </a:lvl2pPr>
            <a:lvl3pPr algn="ctr" defTabSz="457200" rtl="0" eaLnBrk="0" fontAlgn="base" hangingPunct="0">
              <a:spcBef>
                <a:spcPct val="0"/>
              </a:spcBef>
              <a:spcAft>
                <a:spcPct val="0"/>
              </a:spcAft>
              <a:defRPr sz="4400">
                <a:solidFill>
                  <a:schemeClr val="dk1"/>
                </a:solidFill>
                <a:latin typeface="+mn-lt"/>
                <a:ea typeface="+mn-ea"/>
                <a:cs typeface="+mn-cs"/>
              </a:defRPr>
            </a:lvl3pPr>
            <a:lvl4pPr algn="ctr" defTabSz="457200" rtl="0" eaLnBrk="0" fontAlgn="base" hangingPunct="0">
              <a:spcBef>
                <a:spcPct val="0"/>
              </a:spcBef>
              <a:spcAft>
                <a:spcPct val="0"/>
              </a:spcAft>
              <a:defRPr sz="4400">
                <a:solidFill>
                  <a:schemeClr val="dk1"/>
                </a:solidFill>
                <a:latin typeface="+mn-lt"/>
                <a:ea typeface="+mn-ea"/>
                <a:cs typeface="+mn-cs"/>
              </a:defRPr>
            </a:lvl4pPr>
            <a:lvl5pPr algn="ctr" defTabSz="457200" rtl="0" eaLnBrk="0" fontAlgn="base" hangingPunct="0">
              <a:spcBef>
                <a:spcPct val="0"/>
              </a:spcBef>
              <a:spcAft>
                <a:spcPct val="0"/>
              </a:spcAft>
              <a:defRPr sz="4400">
                <a:solidFill>
                  <a:schemeClr val="dk1"/>
                </a:solidFill>
                <a:latin typeface="+mn-lt"/>
                <a:ea typeface="+mn-ea"/>
                <a:cs typeface="+mn-cs"/>
              </a:defRPr>
            </a:lvl5pPr>
            <a:lvl6pPr marL="457200" algn="ctr" defTabSz="457200" rtl="0" fontAlgn="base">
              <a:spcBef>
                <a:spcPct val="0"/>
              </a:spcBef>
              <a:spcAft>
                <a:spcPct val="0"/>
              </a:spcAft>
              <a:defRPr sz="4400">
                <a:solidFill>
                  <a:schemeClr val="dk1"/>
                </a:solidFill>
                <a:latin typeface="+mn-lt"/>
                <a:ea typeface="+mn-ea"/>
                <a:cs typeface="+mn-cs"/>
              </a:defRPr>
            </a:lvl6pPr>
            <a:lvl7pPr marL="914400" algn="ctr" defTabSz="457200" rtl="0" fontAlgn="base">
              <a:spcBef>
                <a:spcPct val="0"/>
              </a:spcBef>
              <a:spcAft>
                <a:spcPct val="0"/>
              </a:spcAft>
              <a:defRPr sz="4400">
                <a:solidFill>
                  <a:schemeClr val="dk1"/>
                </a:solidFill>
                <a:latin typeface="+mn-lt"/>
                <a:ea typeface="+mn-ea"/>
                <a:cs typeface="+mn-cs"/>
              </a:defRPr>
            </a:lvl7pPr>
            <a:lvl8pPr marL="1371600" algn="ctr" defTabSz="457200" rtl="0" fontAlgn="base">
              <a:spcBef>
                <a:spcPct val="0"/>
              </a:spcBef>
              <a:spcAft>
                <a:spcPct val="0"/>
              </a:spcAft>
              <a:defRPr sz="4400">
                <a:solidFill>
                  <a:schemeClr val="dk1"/>
                </a:solidFill>
                <a:latin typeface="+mn-lt"/>
                <a:ea typeface="+mn-ea"/>
                <a:cs typeface="+mn-cs"/>
              </a:defRPr>
            </a:lvl8pPr>
            <a:lvl9pPr marL="1828800" algn="ctr" defTabSz="457200" rtl="0" fontAlgn="base">
              <a:spcBef>
                <a:spcPct val="0"/>
              </a:spcBef>
              <a:spcAft>
                <a:spcPct val="0"/>
              </a:spcAft>
              <a:defRPr sz="4400">
                <a:solidFill>
                  <a:schemeClr val="dk1"/>
                </a:solidFill>
                <a:latin typeface="+mn-lt"/>
                <a:ea typeface="+mn-ea"/>
                <a:cs typeface="+mn-cs"/>
              </a:defRPr>
            </a:lvl9pPr>
          </a:lstStyle>
          <a:p>
            <a:r>
              <a:rPr lang="en-US" altLang="en-US" sz="3600" b="1" dirty="0">
                <a:solidFill>
                  <a:srgbClr val="FF0000"/>
                </a:solidFill>
                <a:effectLst>
                  <a:outerShdw blurRad="38100" dist="38100" dir="2700000" algn="tl">
                    <a:srgbClr val="000000">
                      <a:alpha val="43137"/>
                    </a:srgbClr>
                  </a:outerShdw>
                </a:effectLst>
              </a:rPr>
              <a:t>Local Area Network (LAN)</a:t>
            </a:r>
          </a:p>
        </p:txBody>
      </p:sp>
    </p:spTree>
    <p:extLst>
      <p:ext uri="{BB962C8B-B14F-4D97-AF65-F5344CB8AC3E}">
        <p14:creationId xmlns:p14="http://schemas.microsoft.com/office/powerpoint/2010/main" val="169403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 calcmode="lin" valueType="num">
                                      <p:cBhvr additive="base">
                                        <p:cTn id="19"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anim calcmode="lin" valueType="num">
                                      <p:cBhvr additive="base">
                                        <p:cTn id="25"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5" end="5"/>
                                            </p:txEl>
                                          </p:spTgt>
                                        </p:tgtEl>
                                        <p:attrNameLst>
                                          <p:attrName>style.visibility</p:attrName>
                                        </p:attrNameLst>
                                      </p:cBhvr>
                                      <p:to>
                                        <p:strVal val="visible"/>
                                      </p:to>
                                    </p:set>
                                    <p:anim calcmode="lin" valueType="num">
                                      <p:cBhvr additive="base">
                                        <p:cTn id="31"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 calcmode="lin" valueType="num">
                                      <p:cBhvr additive="base">
                                        <p:cTn id="37"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11">
                                            <p:txEl>
                                              <p:pRg st="7" end="7"/>
                                            </p:txEl>
                                          </p:spTgt>
                                        </p:tgtEl>
                                        <p:attrNameLst>
                                          <p:attrName>style.visibility</p:attrName>
                                        </p:attrNameLst>
                                      </p:cBhvr>
                                      <p:to>
                                        <p:strVal val="visible"/>
                                      </p:to>
                                    </p:set>
                                    <p:anim calcmode="lin" valueType="num">
                                      <p:cBhvr additive="base">
                                        <p:cTn id="43"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0750"/>
          </a:xfrm>
          <a:solidFill>
            <a:schemeClr val="accent1">
              <a:lumMod val="60000"/>
              <a:lumOff val="40000"/>
            </a:schemeClr>
          </a:solidFill>
          <a:ln>
            <a:noFill/>
          </a:ln>
        </p:spPr>
        <p:txBody>
          <a:bodyPr>
            <a:normAutofit/>
          </a:bodyPr>
          <a:lstStyle/>
          <a:p>
            <a:pPr algn="ctr"/>
            <a:r>
              <a:rPr lang="en-GB" sz="4400" b="1" dirty="0" smtClean="0"/>
              <a:t>Domains</a:t>
            </a:r>
            <a:endParaRPr lang="en-GB" sz="4400" b="1" dirty="0"/>
          </a:p>
        </p:txBody>
      </p:sp>
      <p:sp>
        <p:nvSpPr>
          <p:cNvPr id="8" name="Rounded Rectangle 7"/>
          <p:cNvSpPr/>
          <p:nvPr/>
        </p:nvSpPr>
        <p:spPr>
          <a:xfrm>
            <a:off x="1295400" y="1371600"/>
            <a:ext cx="1143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.com</a:t>
            </a:r>
            <a:endParaRPr lang="en-GB" sz="2800" dirty="0"/>
          </a:p>
        </p:txBody>
      </p:sp>
      <p:sp>
        <p:nvSpPr>
          <p:cNvPr id="9" name="Rounded Rectangle 8"/>
          <p:cNvSpPr/>
          <p:nvPr/>
        </p:nvSpPr>
        <p:spPr>
          <a:xfrm>
            <a:off x="3124200" y="1371600"/>
            <a:ext cx="1143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t>
            </a:r>
            <a:r>
              <a:rPr lang="en-GB" sz="2800" dirty="0" err="1" smtClean="0"/>
              <a:t>uk</a:t>
            </a:r>
            <a:endParaRPr lang="en-GB" sz="2800" dirty="0"/>
          </a:p>
        </p:txBody>
      </p:sp>
      <p:sp>
        <p:nvSpPr>
          <p:cNvPr id="11" name="Rounded Rectangle 10"/>
          <p:cNvSpPr/>
          <p:nvPr/>
        </p:nvSpPr>
        <p:spPr>
          <a:xfrm>
            <a:off x="5257800" y="1371600"/>
            <a:ext cx="1143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.ca</a:t>
            </a:r>
            <a:endParaRPr lang="en-GB" sz="2800" dirty="0"/>
          </a:p>
        </p:txBody>
      </p:sp>
      <p:sp>
        <p:nvSpPr>
          <p:cNvPr id="12" name="Rounded Rectangle 11"/>
          <p:cNvSpPr/>
          <p:nvPr/>
        </p:nvSpPr>
        <p:spPr>
          <a:xfrm>
            <a:off x="7543800" y="1371600"/>
            <a:ext cx="1143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t>
            </a:r>
            <a:r>
              <a:rPr lang="en-GB" sz="2800" dirty="0" err="1" smtClean="0"/>
              <a:t>fr</a:t>
            </a:r>
            <a:endParaRPr lang="en-GB" sz="2800" dirty="0"/>
          </a:p>
        </p:txBody>
      </p:sp>
      <p:sp>
        <p:nvSpPr>
          <p:cNvPr id="13" name="TextBox 12"/>
          <p:cNvSpPr txBox="1"/>
          <p:nvPr/>
        </p:nvSpPr>
        <p:spPr>
          <a:xfrm>
            <a:off x="457200" y="3073400"/>
            <a:ext cx="8420100" cy="255454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spcBef>
                <a:spcPts val="1200"/>
              </a:spcBef>
              <a:buFont typeface="Arial" panose="020B0604020202020204" pitchFamily="34" charset="0"/>
              <a:buChar char="•"/>
            </a:pPr>
            <a:r>
              <a:rPr lang="en-GB" sz="2400" dirty="0" smtClean="0"/>
              <a:t>Here are some top level domains. </a:t>
            </a:r>
            <a:endParaRPr lang="en-GB" sz="2400" dirty="0"/>
          </a:p>
          <a:p>
            <a:pPr marL="742950" lvl="1" indent="-285750">
              <a:spcBef>
                <a:spcPts val="1200"/>
              </a:spcBef>
              <a:buFont typeface="Arial" panose="020B0604020202020204" pitchFamily="34" charset="0"/>
              <a:buChar char="•"/>
            </a:pPr>
            <a:r>
              <a:rPr lang="en-GB" sz="2400" b="1" dirty="0" smtClean="0">
                <a:effectLst>
                  <a:outerShdw blurRad="38100" dist="38100" dir="2700000" algn="tl">
                    <a:srgbClr val="000000">
                      <a:alpha val="43137"/>
                    </a:srgbClr>
                  </a:outerShdw>
                </a:effectLst>
              </a:rPr>
              <a:t>“.com” </a:t>
            </a:r>
            <a:r>
              <a:rPr lang="en-GB" sz="2400" dirty="0" smtClean="0"/>
              <a:t>is the American commercial website domain. </a:t>
            </a:r>
          </a:p>
          <a:p>
            <a:pPr marL="742950" lvl="1" indent="-285750">
              <a:spcBef>
                <a:spcPts val="1200"/>
              </a:spcBef>
              <a:buFont typeface="Arial" panose="020B0604020202020204" pitchFamily="34" charset="0"/>
              <a:buChar char="•"/>
            </a:pPr>
            <a:r>
              <a:rPr lang="en-GB" sz="2400" b="1" dirty="0" smtClean="0">
                <a:effectLst>
                  <a:outerShdw blurRad="38100" dist="38100" dir="2700000" algn="tl">
                    <a:srgbClr val="000000">
                      <a:alpha val="43137"/>
                    </a:srgbClr>
                  </a:outerShdw>
                </a:effectLst>
              </a:rPr>
              <a:t>“.</a:t>
            </a:r>
            <a:r>
              <a:rPr lang="en-GB" sz="2400" b="1" dirty="0" err="1" smtClean="0">
                <a:effectLst>
                  <a:outerShdw blurRad="38100" dist="38100" dir="2700000" algn="tl">
                    <a:srgbClr val="000000">
                      <a:alpha val="43137"/>
                    </a:srgbClr>
                  </a:outerShdw>
                </a:effectLst>
              </a:rPr>
              <a:t>uk</a:t>
            </a:r>
            <a:r>
              <a:rPr lang="en-GB" sz="2400" b="1" dirty="0" smtClean="0">
                <a:effectLst>
                  <a:outerShdw blurRad="38100" dist="38100" dir="2700000" algn="tl">
                    <a:srgbClr val="000000">
                      <a:alpha val="43137"/>
                    </a:srgbClr>
                  </a:outerShdw>
                </a:effectLst>
              </a:rPr>
              <a:t>” </a:t>
            </a:r>
            <a:r>
              <a:rPr lang="en-GB" sz="2400" dirty="0" smtClean="0"/>
              <a:t>is UK websites, </a:t>
            </a:r>
          </a:p>
          <a:p>
            <a:pPr marL="742950" lvl="1" indent="-285750">
              <a:spcBef>
                <a:spcPts val="1200"/>
              </a:spcBef>
              <a:buFont typeface="Arial" panose="020B0604020202020204" pitchFamily="34" charset="0"/>
              <a:buChar char="•"/>
            </a:pPr>
            <a:r>
              <a:rPr lang="en-GB" sz="2400" b="1" dirty="0" smtClean="0">
                <a:effectLst>
                  <a:outerShdw blurRad="38100" dist="38100" dir="2700000" algn="tl">
                    <a:srgbClr val="000000">
                      <a:alpha val="43137"/>
                    </a:srgbClr>
                  </a:outerShdw>
                </a:effectLst>
              </a:rPr>
              <a:t>“.</a:t>
            </a:r>
            <a:r>
              <a:rPr lang="en-GB" sz="2400" b="1" dirty="0" err="1" smtClean="0">
                <a:effectLst>
                  <a:outerShdw blurRad="38100" dist="38100" dir="2700000" algn="tl">
                    <a:srgbClr val="000000">
                      <a:alpha val="43137"/>
                    </a:srgbClr>
                  </a:outerShdw>
                </a:effectLst>
              </a:rPr>
              <a:t>fr</a:t>
            </a:r>
            <a:r>
              <a:rPr lang="en-GB" sz="2400" b="1" dirty="0" smtClean="0">
                <a:effectLst>
                  <a:outerShdw blurRad="38100" dist="38100" dir="2700000" algn="tl">
                    <a:srgbClr val="000000">
                      <a:alpha val="43137"/>
                    </a:srgbClr>
                  </a:outerShdw>
                </a:effectLst>
              </a:rPr>
              <a:t>” </a:t>
            </a:r>
            <a:r>
              <a:rPr lang="en-GB" sz="2400" dirty="0" smtClean="0"/>
              <a:t>are French websites and </a:t>
            </a:r>
          </a:p>
          <a:p>
            <a:pPr marL="742950" lvl="1" indent="-285750">
              <a:spcBef>
                <a:spcPts val="1200"/>
              </a:spcBef>
              <a:buFont typeface="Arial" panose="020B0604020202020204" pitchFamily="34" charset="0"/>
              <a:buChar char="•"/>
            </a:pPr>
            <a:r>
              <a:rPr lang="en-GB" sz="2400" b="1" dirty="0" smtClean="0">
                <a:effectLst>
                  <a:outerShdw blurRad="38100" dist="38100" dir="2700000" algn="tl">
                    <a:srgbClr val="000000">
                      <a:alpha val="43137"/>
                    </a:srgbClr>
                  </a:outerShdw>
                </a:effectLst>
              </a:rPr>
              <a:t>“.ca” </a:t>
            </a:r>
            <a:r>
              <a:rPr lang="en-GB" sz="2400" dirty="0" smtClean="0"/>
              <a:t>are Canadian websites.</a:t>
            </a:r>
          </a:p>
        </p:txBody>
      </p:sp>
    </p:spTree>
    <p:extLst>
      <p:ext uri="{BB962C8B-B14F-4D97-AF65-F5344CB8AC3E}">
        <p14:creationId xmlns:p14="http://schemas.microsoft.com/office/powerpoint/2010/main" val="307081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2" y="-16096"/>
            <a:ext cx="9165021" cy="920750"/>
          </a:xfrm>
          <a:solidFill>
            <a:schemeClr val="accent1">
              <a:lumMod val="60000"/>
              <a:lumOff val="40000"/>
            </a:schemeClr>
          </a:solidFill>
          <a:ln>
            <a:noFill/>
          </a:ln>
        </p:spPr>
        <p:txBody>
          <a:bodyPr>
            <a:noAutofit/>
          </a:bodyPr>
          <a:lstStyle/>
          <a:p>
            <a:pPr algn="ctr"/>
            <a:r>
              <a:rPr lang="en-GB" sz="4400" b="1" dirty="0" smtClean="0"/>
              <a:t>Sub Domains</a:t>
            </a:r>
            <a:endParaRPr lang="en-GB" sz="4400" b="1" dirty="0"/>
          </a:p>
        </p:txBody>
      </p:sp>
      <p:sp>
        <p:nvSpPr>
          <p:cNvPr id="8" name="Rounded Rectangle 7"/>
          <p:cNvSpPr/>
          <p:nvPr/>
        </p:nvSpPr>
        <p:spPr>
          <a:xfrm>
            <a:off x="1295400" y="1371600"/>
            <a:ext cx="838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a:t>
            </a:r>
            <a:endParaRPr lang="en-GB" dirty="0"/>
          </a:p>
        </p:txBody>
      </p:sp>
      <p:sp>
        <p:nvSpPr>
          <p:cNvPr id="9" name="Rounded Rectangle 8"/>
          <p:cNvSpPr/>
          <p:nvPr/>
        </p:nvSpPr>
        <p:spPr>
          <a:xfrm>
            <a:off x="3124200" y="1371600"/>
            <a:ext cx="838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r>
              <a:rPr lang="en-GB" dirty="0" err="1" smtClean="0"/>
              <a:t>uk</a:t>
            </a:r>
            <a:endParaRPr lang="en-GB" dirty="0"/>
          </a:p>
        </p:txBody>
      </p:sp>
      <p:sp>
        <p:nvSpPr>
          <p:cNvPr id="11" name="Rounded Rectangle 10"/>
          <p:cNvSpPr/>
          <p:nvPr/>
        </p:nvSpPr>
        <p:spPr>
          <a:xfrm>
            <a:off x="5257800" y="1371600"/>
            <a:ext cx="838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a:t>
            </a:r>
            <a:endParaRPr lang="en-GB" dirty="0"/>
          </a:p>
        </p:txBody>
      </p:sp>
      <p:sp>
        <p:nvSpPr>
          <p:cNvPr id="12" name="Rounded Rectangle 11"/>
          <p:cNvSpPr/>
          <p:nvPr/>
        </p:nvSpPr>
        <p:spPr>
          <a:xfrm>
            <a:off x="7543800" y="1371600"/>
            <a:ext cx="838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r>
              <a:rPr lang="en-GB" dirty="0" err="1" smtClean="0"/>
              <a:t>fr</a:t>
            </a:r>
            <a:endParaRPr lang="en-GB" dirty="0"/>
          </a:p>
        </p:txBody>
      </p:sp>
      <p:sp>
        <p:nvSpPr>
          <p:cNvPr id="13" name="TextBox 12"/>
          <p:cNvSpPr txBox="1"/>
          <p:nvPr/>
        </p:nvSpPr>
        <p:spPr>
          <a:xfrm>
            <a:off x="685800" y="4419600"/>
            <a:ext cx="8077200" cy="193899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b="1" dirty="0" smtClean="0">
                <a:effectLst>
                  <a:outerShdw blurRad="38100" dist="38100" dir="2700000" algn="tl">
                    <a:srgbClr val="000000">
                      <a:alpha val="43137"/>
                    </a:srgbClr>
                  </a:outerShdw>
                </a:effectLst>
              </a:rPr>
              <a:t>.</a:t>
            </a:r>
            <a:r>
              <a:rPr lang="en-GB" sz="2400" b="1" dirty="0" err="1" smtClean="0">
                <a:effectLst>
                  <a:outerShdw blurRad="38100" dist="38100" dir="2700000" algn="tl">
                    <a:srgbClr val="000000">
                      <a:alpha val="43137"/>
                    </a:srgbClr>
                  </a:outerShdw>
                </a:effectLst>
              </a:rPr>
              <a:t>gov.uk</a:t>
            </a:r>
            <a:r>
              <a:rPr lang="en-GB" sz="2400" b="1" dirty="0" smtClean="0">
                <a:effectLst>
                  <a:outerShdw blurRad="38100" dist="38100" dir="2700000" algn="tl">
                    <a:srgbClr val="000000">
                      <a:alpha val="43137"/>
                    </a:srgbClr>
                  </a:outerShdw>
                </a:effectLst>
              </a:rPr>
              <a:t> </a:t>
            </a:r>
            <a:r>
              <a:rPr lang="en-GB" sz="2400" dirty="0" smtClean="0"/>
              <a:t>– UK government websites</a:t>
            </a:r>
          </a:p>
          <a:p>
            <a:r>
              <a:rPr lang="en-GB" sz="2400" b="1" dirty="0" smtClean="0">
                <a:effectLst>
                  <a:outerShdw blurRad="38100" dist="38100" dir="2700000" algn="tl">
                    <a:srgbClr val="000000">
                      <a:alpha val="43137"/>
                    </a:srgbClr>
                  </a:outerShdw>
                </a:effectLst>
              </a:rPr>
              <a:t>.</a:t>
            </a:r>
            <a:r>
              <a:rPr lang="en-GB" sz="2400" b="1" dirty="0" err="1" smtClean="0">
                <a:effectLst>
                  <a:outerShdw blurRad="38100" dist="38100" dir="2700000" algn="tl">
                    <a:srgbClr val="000000">
                      <a:alpha val="43137"/>
                    </a:srgbClr>
                  </a:outerShdw>
                </a:effectLst>
              </a:rPr>
              <a:t>org.uk</a:t>
            </a:r>
            <a:r>
              <a:rPr lang="en-GB" sz="2400" b="1" dirty="0" smtClean="0">
                <a:effectLst>
                  <a:outerShdw blurRad="38100" dist="38100" dir="2700000" algn="tl">
                    <a:srgbClr val="000000">
                      <a:alpha val="43137"/>
                    </a:srgbClr>
                  </a:outerShdw>
                </a:effectLst>
              </a:rPr>
              <a:t> </a:t>
            </a:r>
            <a:r>
              <a:rPr lang="en-GB" sz="2400" dirty="0" smtClean="0"/>
              <a:t>– UK organisations </a:t>
            </a:r>
          </a:p>
          <a:p>
            <a:r>
              <a:rPr lang="en-GB" sz="2400" b="1" dirty="0" smtClean="0">
                <a:effectLst>
                  <a:outerShdw blurRad="38100" dist="38100" dir="2700000" algn="tl">
                    <a:srgbClr val="000000">
                      <a:alpha val="43137"/>
                    </a:srgbClr>
                  </a:outerShdw>
                </a:effectLst>
              </a:rPr>
              <a:t>.</a:t>
            </a:r>
            <a:r>
              <a:rPr lang="en-GB" sz="2400" b="1" dirty="0" err="1" smtClean="0">
                <a:effectLst>
                  <a:outerShdw blurRad="38100" dist="38100" dir="2700000" algn="tl">
                    <a:srgbClr val="000000">
                      <a:alpha val="43137"/>
                    </a:srgbClr>
                  </a:outerShdw>
                </a:effectLst>
              </a:rPr>
              <a:t>co.uk</a:t>
            </a:r>
            <a:r>
              <a:rPr lang="en-GB" sz="2400" b="1" dirty="0" smtClean="0">
                <a:effectLst>
                  <a:outerShdw blurRad="38100" dist="38100" dir="2700000" algn="tl">
                    <a:srgbClr val="000000">
                      <a:alpha val="43137"/>
                    </a:srgbClr>
                  </a:outerShdw>
                </a:effectLst>
              </a:rPr>
              <a:t> </a:t>
            </a:r>
            <a:r>
              <a:rPr lang="en-GB" sz="2400" dirty="0" smtClean="0"/>
              <a:t>– UK companies</a:t>
            </a:r>
          </a:p>
          <a:p>
            <a:r>
              <a:rPr lang="en-GB" sz="2400" b="1" dirty="0" smtClean="0">
                <a:effectLst>
                  <a:outerShdw blurRad="38100" dist="38100" dir="2700000" algn="tl">
                    <a:srgbClr val="000000">
                      <a:alpha val="43137"/>
                    </a:srgbClr>
                  </a:outerShdw>
                </a:effectLst>
              </a:rPr>
              <a:t>.</a:t>
            </a:r>
            <a:r>
              <a:rPr lang="en-GB" sz="2400" b="1" dirty="0" err="1" smtClean="0">
                <a:effectLst>
                  <a:outerShdw blurRad="38100" dist="38100" dir="2700000" algn="tl">
                    <a:srgbClr val="000000">
                      <a:alpha val="43137"/>
                    </a:srgbClr>
                  </a:outerShdw>
                </a:effectLst>
              </a:rPr>
              <a:t>ac.uk</a:t>
            </a:r>
            <a:r>
              <a:rPr lang="en-GB" sz="2400" b="1" dirty="0" smtClean="0">
                <a:effectLst>
                  <a:outerShdw blurRad="38100" dist="38100" dir="2700000" algn="tl">
                    <a:srgbClr val="000000">
                      <a:alpha val="43137"/>
                    </a:srgbClr>
                  </a:outerShdw>
                </a:effectLst>
              </a:rPr>
              <a:t> </a:t>
            </a:r>
            <a:r>
              <a:rPr lang="en-GB" sz="2400" dirty="0" smtClean="0"/>
              <a:t>– UK academic institutions (university)</a:t>
            </a:r>
          </a:p>
          <a:p>
            <a:r>
              <a:rPr lang="en-GB" sz="2400" b="1" dirty="0" smtClean="0">
                <a:effectLst>
                  <a:outerShdw blurRad="38100" dist="38100" dir="2700000" algn="tl">
                    <a:srgbClr val="000000">
                      <a:alpha val="43137"/>
                    </a:srgbClr>
                  </a:outerShdw>
                </a:effectLst>
              </a:rPr>
              <a:t>.</a:t>
            </a:r>
            <a:r>
              <a:rPr lang="en-GB" sz="2400" b="1" dirty="0" err="1" smtClean="0">
                <a:effectLst>
                  <a:outerShdw blurRad="38100" dist="38100" dir="2700000" algn="tl">
                    <a:srgbClr val="000000">
                      <a:alpha val="43137"/>
                    </a:srgbClr>
                  </a:outerShdw>
                </a:effectLst>
              </a:rPr>
              <a:t>biz.uk</a:t>
            </a:r>
            <a:r>
              <a:rPr lang="en-GB" sz="2400" b="1" dirty="0" smtClean="0">
                <a:effectLst>
                  <a:outerShdw blurRad="38100" dist="38100" dir="2700000" algn="tl">
                    <a:srgbClr val="000000">
                      <a:alpha val="43137"/>
                    </a:srgbClr>
                  </a:outerShdw>
                </a:effectLst>
              </a:rPr>
              <a:t> </a:t>
            </a:r>
            <a:r>
              <a:rPr lang="en-GB" sz="2400" dirty="0" smtClean="0"/>
              <a:t>– UK business websites</a:t>
            </a:r>
          </a:p>
        </p:txBody>
      </p:sp>
      <p:sp>
        <p:nvSpPr>
          <p:cNvPr id="10" name="Rounded Rectangle 9"/>
          <p:cNvSpPr/>
          <p:nvPr/>
        </p:nvSpPr>
        <p:spPr>
          <a:xfrm>
            <a:off x="1219200" y="2819400"/>
            <a:ext cx="838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r>
              <a:rPr lang="en-GB" dirty="0" err="1" smtClean="0"/>
              <a:t>gov</a:t>
            </a:r>
            <a:endParaRPr lang="en-GB" dirty="0"/>
          </a:p>
        </p:txBody>
      </p:sp>
      <p:sp>
        <p:nvSpPr>
          <p:cNvPr id="14" name="Rounded Rectangle 13"/>
          <p:cNvSpPr/>
          <p:nvPr/>
        </p:nvSpPr>
        <p:spPr>
          <a:xfrm>
            <a:off x="2438400" y="2819400"/>
            <a:ext cx="838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.org</a:t>
            </a:r>
            <a:endParaRPr lang="en-GB" dirty="0"/>
          </a:p>
        </p:txBody>
      </p:sp>
      <p:sp>
        <p:nvSpPr>
          <p:cNvPr id="15" name="Rounded Rectangle 14"/>
          <p:cNvSpPr/>
          <p:nvPr/>
        </p:nvSpPr>
        <p:spPr>
          <a:xfrm>
            <a:off x="5029200" y="2819400"/>
            <a:ext cx="838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a:t>
            </a:r>
            <a:endParaRPr lang="en-GB" dirty="0"/>
          </a:p>
        </p:txBody>
      </p:sp>
      <p:sp>
        <p:nvSpPr>
          <p:cNvPr id="16" name="Rounded Rectangle 15"/>
          <p:cNvSpPr/>
          <p:nvPr/>
        </p:nvSpPr>
        <p:spPr>
          <a:xfrm>
            <a:off x="3733800" y="2819400"/>
            <a:ext cx="838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a:t>
            </a:r>
            <a:endParaRPr lang="en-GB" dirty="0"/>
          </a:p>
        </p:txBody>
      </p:sp>
      <p:sp>
        <p:nvSpPr>
          <p:cNvPr id="17" name="Rounded Rectangle 16"/>
          <p:cNvSpPr/>
          <p:nvPr/>
        </p:nvSpPr>
        <p:spPr>
          <a:xfrm>
            <a:off x="6400800" y="2819400"/>
            <a:ext cx="8382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.biz</a:t>
            </a:r>
            <a:endParaRPr lang="en-GB" dirty="0"/>
          </a:p>
        </p:txBody>
      </p:sp>
      <p:cxnSp>
        <p:nvCxnSpPr>
          <p:cNvPr id="19" name="Straight Connector 18"/>
          <p:cNvCxnSpPr>
            <a:stCxn id="10" idx="0"/>
            <a:endCxn id="9" idx="2"/>
          </p:cNvCxnSpPr>
          <p:nvPr/>
        </p:nvCxnSpPr>
        <p:spPr>
          <a:xfrm rot="5400000" flipH="1" flipV="1">
            <a:off x="2247900" y="1524000"/>
            <a:ext cx="685800" cy="190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0"/>
            <a:endCxn id="9" idx="2"/>
          </p:cNvCxnSpPr>
          <p:nvPr/>
        </p:nvCxnSpPr>
        <p:spPr>
          <a:xfrm rot="5400000" flipH="1" flipV="1">
            <a:off x="2857500" y="2133600"/>
            <a:ext cx="685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0"/>
            <a:endCxn id="9" idx="2"/>
          </p:cNvCxnSpPr>
          <p:nvPr/>
        </p:nvCxnSpPr>
        <p:spPr>
          <a:xfrm rot="16200000" flipV="1">
            <a:off x="3505200" y="2171700"/>
            <a:ext cx="6858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5" idx="0"/>
            <a:endCxn id="9" idx="2"/>
          </p:cNvCxnSpPr>
          <p:nvPr/>
        </p:nvCxnSpPr>
        <p:spPr>
          <a:xfrm rot="16200000" flipV="1">
            <a:off x="4152900" y="1524000"/>
            <a:ext cx="685800" cy="190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7" idx="0"/>
            <a:endCxn id="9" idx="2"/>
          </p:cNvCxnSpPr>
          <p:nvPr/>
        </p:nvCxnSpPr>
        <p:spPr>
          <a:xfrm rot="16200000" flipV="1">
            <a:off x="4838700" y="838200"/>
            <a:ext cx="685800" cy="3276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78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barn(inVertical)">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854968"/>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Networking - WANs</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1" y="854968"/>
            <a:ext cx="9038897" cy="5413734"/>
          </a:xfrm>
          <a:noFill/>
          <a:ln w="3175">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2400" dirty="0" smtClean="0">
                <a:solidFill>
                  <a:schemeClr val="tx1"/>
                </a:solidFill>
              </a:rPr>
              <a:t>DNS: </a:t>
            </a:r>
            <a:r>
              <a:rPr lang="en-GB" sz="2400" b="0" dirty="0" smtClean="0">
                <a:solidFill>
                  <a:schemeClr val="tx1"/>
                </a:solidFill>
              </a:rPr>
              <a:t>This </a:t>
            </a:r>
            <a:r>
              <a:rPr lang="en-GB" sz="2400" b="0" dirty="0">
                <a:solidFill>
                  <a:schemeClr val="tx1"/>
                </a:solidFill>
              </a:rPr>
              <a:t>means DOMAIN NAME </a:t>
            </a:r>
            <a:r>
              <a:rPr lang="en-GB" sz="2400" b="0" dirty="0" smtClean="0">
                <a:solidFill>
                  <a:schemeClr val="tx1"/>
                </a:solidFill>
              </a:rPr>
              <a:t>SYSTEM</a:t>
            </a:r>
          </a:p>
          <a:p>
            <a:pPr marL="0" indent="0">
              <a:buNone/>
            </a:pPr>
            <a:endParaRPr lang="en-GB" sz="2400" b="0" dirty="0">
              <a:solidFill>
                <a:schemeClr val="tx1"/>
              </a:solidFill>
            </a:endParaRPr>
          </a:p>
          <a:p>
            <a:pPr marL="0" indent="0">
              <a:buNone/>
            </a:pPr>
            <a:r>
              <a:rPr lang="en-GB" sz="2400" b="0" dirty="0">
                <a:solidFill>
                  <a:schemeClr val="tx1"/>
                </a:solidFill>
              </a:rPr>
              <a:t>This is the system used to find the computer which hosts the website you are looking for.</a:t>
            </a:r>
          </a:p>
          <a:p>
            <a:pPr marL="0" indent="0">
              <a:buNone/>
            </a:pPr>
            <a:endParaRPr lang="en-GB" sz="2400" b="0" dirty="0">
              <a:solidFill>
                <a:schemeClr val="tx1"/>
              </a:solidFill>
            </a:endParaRPr>
          </a:p>
          <a:p>
            <a:pPr marL="0" indent="0">
              <a:buNone/>
            </a:pPr>
            <a:endParaRPr lang="en-GB" sz="2400" b="0" dirty="0">
              <a:solidFill>
                <a:schemeClr val="tx1"/>
              </a:solidFill>
            </a:endParaRPr>
          </a:p>
          <a:p>
            <a:pPr marL="0" indent="0">
              <a:buNone/>
            </a:pPr>
            <a:endParaRPr lang="en-GB" sz="2400" b="0" dirty="0">
              <a:solidFill>
                <a:schemeClr val="tx1"/>
              </a:solidFill>
            </a:endParaRPr>
          </a:p>
        </p:txBody>
      </p:sp>
      <p:pic>
        <p:nvPicPr>
          <p:cNvPr id="5" name="Picture 2" descr="http://www.routercheck.com/wp-content/uploads/2014/03/dns-and-ipv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441" y="3026979"/>
            <a:ext cx="5344551" cy="321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25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641131"/>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Relationship Between URL,</a:t>
            </a:r>
            <a:r>
              <a:rPr kumimoji="0" lang="en-GB" sz="36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IP</a:t>
            </a:r>
            <a:r>
              <a:rPr lang="en-GB" sz="3600" b="1" kern="1200" dirty="0">
                <a:solidFill>
                  <a:srgbClr val="FF0000"/>
                </a:solidFill>
                <a:effectLst>
                  <a:outerShdw blurRad="38100" dist="38100" dir="2700000" algn="tl">
                    <a:srgbClr val="000000">
                      <a:alpha val="43137"/>
                    </a:srgbClr>
                  </a:outerShdw>
                </a:effectLst>
              </a:rPr>
              <a:t> </a:t>
            </a:r>
            <a:r>
              <a:rPr lang="en-GB" sz="3600" b="1" kern="1200" dirty="0" smtClean="0">
                <a:solidFill>
                  <a:srgbClr val="FF0000"/>
                </a:solidFill>
                <a:effectLst>
                  <a:outerShdw blurRad="38100" dist="38100" dir="2700000" algn="tl">
                    <a:srgbClr val="000000">
                      <a:alpha val="43137"/>
                    </a:srgbClr>
                  </a:outerShdw>
                </a:effectLst>
              </a:rPr>
              <a:t>and</a:t>
            </a:r>
            <a:r>
              <a:rPr kumimoji="0" lang="en-GB" sz="36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DNS</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10510" y="672661"/>
            <a:ext cx="9059917" cy="6022428"/>
          </a:xfrm>
          <a:noFill/>
          <a:ln w="3175">
            <a:noFill/>
          </a:ln>
        </p:spPr>
        <p:style>
          <a:lnRef idx="2">
            <a:schemeClr val="accent3"/>
          </a:lnRef>
          <a:fillRef idx="1">
            <a:schemeClr val="lt1"/>
          </a:fillRef>
          <a:effectRef idx="0">
            <a:schemeClr val="accent3"/>
          </a:effectRef>
          <a:fontRef idx="minor">
            <a:schemeClr val="dk1"/>
          </a:fontRef>
        </p:style>
        <p:txBody>
          <a:bodyPr>
            <a:noAutofit/>
          </a:bodyPr>
          <a:lstStyle/>
          <a:p>
            <a:pPr marL="114300" indent="0">
              <a:lnSpc>
                <a:spcPct val="100000"/>
              </a:lnSpc>
              <a:spcAft>
                <a:spcPts val="1200"/>
              </a:spcAft>
              <a:buClr>
                <a:schemeClr val="tx1"/>
              </a:buClr>
              <a:buNone/>
            </a:pPr>
            <a:r>
              <a:rPr lang="en-GB" sz="2200" b="0" dirty="0">
                <a:solidFill>
                  <a:schemeClr val="tx1"/>
                </a:solidFill>
              </a:rPr>
              <a:t>How DNS, </a:t>
            </a:r>
            <a:r>
              <a:rPr lang="en-GB" sz="2200" b="0" dirty="0" smtClean="0">
                <a:solidFill>
                  <a:schemeClr val="tx1"/>
                </a:solidFill>
              </a:rPr>
              <a:t>URL, IP address and Webserver works </a:t>
            </a:r>
            <a:r>
              <a:rPr lang="en-GB" sz="2200" b="0" dirty="0">
                <a:solidFill>
                  <a:schemeClr val="tx1"/>
                </a:solidFill>
              </a:rPr>
              <a:t>together to load up a webpage on a computer</a:t>
            </a:r>
          </a:p>
          <a:p>
            <a:pPr marL="571500" lvl="0" indent="-457200">
              <a:lnSpc>
                <a:spcPct val="100000"/>
              </a:lnSpc>
              <a:spcAft>
                <a:spcPts val="1200"/>
              </a:spcAft>
              <a:buClr>
                <a:schemeClr val="tx1"/>
              </a:buClr>
              <a:buFont typeface="+mj-lt"/>
              <a:buAutoNum type="arabicPeriod"/>
            </a:pPr>
            <a:r>
              <a:rPr lang="en-US" sz="2200" b="0" dirty="0">
                <a:solidFill>
                  <a:schemeClr val="tx1"/>
                </a:solidFill>
              </a:rPr>
              <a:t>The website is hosted on a webserver </a:t>
            </a:r>
            <a:endParaRPr lang="en-GB" sz="2200" b="0" dirty="0">
              <a:solidFill>
                <a:schemeClr val="tx1"/>
              </a:solidFill>
            </a:endParaRPr>
          </a:p>
          <a:p>
            <a:pPr marL="571500" lvl="0" indent="-457200">
              <a:lnSpc>
                <a:spcPct val="100000"/>
              </a:lnSpc>
              <a:spcAft>
                <a:spcPts val="1200"/>
              </a:spcAft>
              <a:buClr>
                <a:schemeClr val="tx1"/>
              </a:buClr>
              <a:buFont typeface="+mj-lt"/>
              <a:buAutoNum type="arabicPeriod"/>
            </a:pPr>
            <a:r>
              <a:rPr lang="en-US" sz="2200" b="0" dirty="0">
                <a:solidFill>
                  <a:schemeClr val="tx1"/>
                </a:solidFill>
              </a:rPr>
              <a:t>The website/webserver has an IP address </a:t>
            </a:r>
            <a:endParaRPr lang="en-GB" sz="2200" b="0" dirty="0">
              <a:solidFill>
                <a:schemeClr val="tx1"/>
              </a:solidFill>
            </a:endParaRPr>
          </a:p>
          <a:p>
            <a:pPr marL="571500" lvl="0" indent="-457200">
              <a:lnSpc>
                <a:spcPct val="100000"/>
              </a:lnSpc>
              <a:spcAft>
                <a:spcPts val="1200"/>
              </a:spcAft>
              <a:buClr>
                <a:schemeClr val="tx1"/>
              </a:buClr>
              <a:buFont typeface="+mj-lt"/>
              <a:buAutoNum type="arabicPeriod"/>
            </a:pPr>
            <a:r>
              <a:rPr lang="en-US" sz="2200" b="0" dirty="0">
                <a:solidFill>
                  <a:schemeClr val="tx1"/>
                </a:solidFill>
              </a:rPr>
              <a:t>The Browser sends URL to DNS </a:t>
            </a:r>
            <a:endParaRPr lang="en-GB" sz="2200" b="0" dirty="0">
              <a:solidFill>
                <a:schemeClr val="tx1"/>
              </a:solidFill>
            </a:endParaRPr>
          </a:p>
          <a:p>
            <a:pPr marL="571500" lvl="0" indent="-457200">
              <a:lnSpc>
                <a:spcPct val="100000"/>
              </a:lnSpc>
              <a:spcAft>
                <a:spcPts val="1200"/>
              </a:spcAft>
              <a:buClr>
                <a:schemeClr val="tx1"/>
              </a:buClr>
              <a:buFont typeface="+mj-lt"/>
              <a:buAutoNum type="arabicPeriod"/>
            </a:pPr>
            <a:r>
              <a:rPr lang="en-US" sz="2200" b="0" dirty="0">
                <a:solidFill>
                  <a:schemeClr val="tx1"/>
                </a:solidFill>
              </a:rPr>
              <a:t>Every URL has a unique IP linked to it</a:t>
            </a:r>
            <a:endParaRPr lang="en-GB" sz="2200" b="0" dirty="0">
              <a:solidFill>
                <a:schemeClr val="tx1"/>
              </a:solidFill>
            </a:endParaRPr>
          </a:p>
          <a:p>
            <a:pPr marL="571500" lvl="0" indent="-457200">
              <a:lnSpc>
                <a:spcPct val="100000"/>
              </a:lnSpc>
              <a:spcAft>
                <a:spcPts val="1200"/>
              </a:spcAft>
              <a:buClr>
                <a:schemeClr val="tx1"/>
              </a:buClr>
              <a:buFont typeface="+mj-lt"/>
              <a:buAutoNum type="arabicPeriod"/>
            </a:pPr>
            <a:r>
              <a:rPr lang="en-US" sz="2200" b="0" dirty="0">
                <a:solidFill>
                  <a:schemeClr val="tx1"/>
                </a:solidFill>
              </a:rPr>
              <a:t>The DNS finds IP </a:t>
            </a:r>
            <a:endParaRPr lang="en-GB" sz="2200" b="0" dirty="0">
              <a:solidFill>
                <a:schemeClr val="tx1"/>
              </a:solidFill>
            </a:endParaRPr>
          </a:p>
          <a:p>
            <a:pPr marL="571500" lvl="0" indent="-457200">
              <a:lnSpc>
                <a:spcPct val="100000"/>
              </a:lnSpc>
              <a:spcAft>
                <a:spcPts val="1200"/>
              </a:spcAft>
              <a:buClr>
                <a:schemeClr val="tx1"/>
              </a:buClr>
              <a:buFont typeface="+mj-lt"/>
              <a:buAutoNum type="arabicPeriod"/>
            </a:pPr>
            <a:r>
              <a:rPr lang="en-US" sz="2200" b="0" dirty="0">
                <a:solidFill>
                  <a:schemeClr val="tx1"/>
                </a:solidFill>
              </a:rPr>
              <a:t>If DNS cannot find the IP it passes a request to higher DNS, if not found return error </a:t>
            </a:r>
            <a:endParaRPr lang="en-GB" sz="2200" b="0" dirty="0">
              <a:solidFill>
                <a:schemeClr val="tx1"/>
              </a:solidFill>
            </a:endParaRPr>
          </a:p>
          <a:p>
            <a:pPr marL="571500" lvl="0" indent="-457200">
              <a:lnSpc>
                <a:spcPct val="100000"/>
              </a:lnSpc>
              <a:spcAft>
                <a:spcPts val="1200"/>
              </a:spcAft>
              <a:buClr>
                <a:schemeClr val="tx1"/>
              </a:buClr>
              <a:buFont typeface="+mj-lt"/>
              <a:buAutoNum type="arabicPeriod"/>
            </a:pPr>
            <a:r>
              <a:rPr lang="en-US" sz="2200" b="0" dirty="0">
                <a:solidFill>
                  <a:schemeClr val="tx1"/>
                </a:solidFill>
              </a:rPr>
              <a:t>IP address sent back to the browser/computer</a:t>
            </a:r>
            <a:endParaRPr lang="en-GB" sz="2200" b="0" dirty="0">
              <a:solidFill>
                <a:schemeClr val="tx1"/>
              </a:solidFill>
            </a:endParaRPr>
          </a:p>
          <a:p>
            <a:pPr marL="571500" lvl="0" indent="-457200">
              <a:lnSpc>
                <a:spcPct val="100000"/>
              </a:lnSpc>
              <a:spcAft>
                <a:spcPts val="1200"/>
              </a:spcAft>
              <a:buClr>
                <a:schemeClr val="tx1"/>
              </a:buClr>
              <a:buFont typeface="+mj-lt"/>
              <a:buAutoNum type="arabicPeriod"/>
            </a:pPr>
            <a:r>
              <a:rPr lang="en-US" sz="2200" b="0" dirty="0">
                <a:solidFill>
                  <a:schemeClr val="tx1"/>
                </a:solidFill>
              </a:rPr>
              <a:t>The Browser sends request to IP/webserver</a:t>
            </a:r>
            <a:endParaRPr lang="en-GB" sz="2200" b="0" dirty="0">
              <a:solidFill>
                <a:schemeClr val="tx1"/>
              </a:solidFill>
            </a:endParaRPr>
          </a:p>
          <a:p>
            <a:pPr marL="571500" lvl="0" indent="-457200">
              <a:lnSpc>
                <a:spcPct val="100000"/>
              </a:lnSpc>
              <a:spcAft>
                <a:spcPts val="1200"/>
              </a:spcAft>
              <a:buClr>
                <a:schemeClr val="tx1"/>
              </a:buClr>
              <a:buFont typeface="+mj-lt"/>
              <a:buAutoNum type="arabicPeriod"/>
            </a:pPr>
            <a:r>
              <a:rPr lang="en-US" sz="2200" b="0" dirty="0">
                <a:solidFill>
                  <a:schemeClr val="tx1"/>
                </a:solidFill>
              </a:rPr>
              <a:t>Webserver processes request for the website/webpage </a:t>
            </a:r>
            <a:endParaRPr lang="en-GB" sz="2200" b="0" dirty="0">
              <a:solidFill>
                <a:schemeClr val="tx1"/>
              </a:solidFill>
            </a:endParaRPr>
          </a:p>
          <a:p>
            <a:pPr marL="571500" lvl="0" indent="-457200">
              <a:lnSpc>
                <a:spcPct val="100000"/>
              </a:lnSpc>
              <a:spcAft>
                <a:spcPts val="1200"/>
              </a:spcAft>
              <a:buClr>
                <a:schemeClr val="tx1"/>
              </a:buClr>
              <a:buFont typeface="+mj-lt"/>
              <a:buAutoNum type="arabicPeriod"/>
            </a:pPr>
            <a:r>
              <a:rPr lang="en-US" sz="2200" b="0" dirty="0">
                <a:solidFill>
                  <a:schemeClr val="tx1"/>
                </a:solidFill>
              </a:rPr>
              <a:t>Webserver sends the webpage/file/data to the </a:t>
            </a:r>
            <a:r>
              <a:rPr lang="en-US" sz="2200" b="0" dirty="0" smtClean="0">
                <a:solidFill>
                  <a:schemeClr val="tx1"/>
                </a:solidFill>
              </a:rPr>
              <a:t>user</a:t>
            </a:r>
            <a:endParaRPr lang="en-GB" sz="2200" b="0" dirty="0">
              <a:solidFill>
                <a:schemeClr val="tx1"/>
              </a:solidFill>
            </a:endParaRPr>
          </a:p>
        </p:txBody>
      </p:sp>
    </p:spTree>
    <p:extLst>
      <p:ext uri="{BB962C8B-B14F-4D97-AF65-F5344CB8AC3E}">
        <p14:creationId xmlns:p14="http://schemas.microsoft.com/office/powerpoint/2010/main" val="156505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arn(inVertic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arn(inVertical)">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barn(inVertical)">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Effect transition="in" filter="barn(inVertical)">
                                      <p:cBhvr>
                                        <p:cTn id="47" dur="500"/>
                                        <p:tgtEl>
                                          <p:spTgt spid="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barn(inVertical)">
                                      <p:cBhvr>
                                        <p:cTn id="52" dur="500"/>
                                        <p:tgtEl>
                                          <p:spTgt spid="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xEl>
                                              <p:pRg st="10" end="10"/>
                                            </p:txEl>
                                          </p:spTgt>
                                        </p:tgtEl>
                                        <p:attrNameLst>
                                          <p:attrName>style.visibility</p:attrName>
                                        </p:attrNameLst>
                                      </p:cBhvr>
                                      <p:to>
                                        <p:strVal val="visible"/>
                                      </p:to>
                                    </p:set>
                                    <p:animEffect transition="in" filter="barn(inVertical)">
                                      <p:cBhvr>
                                        <p:cTn id="57"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5216"/>
            <a:ext cx="9144000" cy="684661"/>
          </a:xfrm>
          <a:solidFill>
            <a:schemeClr val="accent1">
              <a:lumMod val="60000"/>
              <a:lumOff val="40000"/>
            </a:schemeClr>
          </a:solidFill>
        </p:spPr>
        <p:txBody>
          <a:bodyPr>
            <a:normAutofit/>
          </a:bodyPr>
          <a:lstStyle/>
          <a:p>
            <a:pPr algn="ctr"/>
            <a:r>
              <a:rPr lang="en-GB" b="1" dirty="0" smtClean="0"/>
              <a:t>How DNS works</a:t>
            </a:r>
            <a:endParaRPr lang="en-US" b="1" dirty="0"/>
          </a:p>
        </p:txBody>
      </p:sp>
      <p:pic>
        <p:nvPicPr>
          <p:cNvPr id="10" name="Picture 2" descr="http://www.routercheck.com/wp-content/uploads/2014/03/dns-and-ipv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483876"/>
            <a:ext cx="3096344" cy="186025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732240" y="5045213"/>
            <a:ext cx="1662548" cy="1288580"/>
            <a:chOff x="5436096" y="1160202"/>
            <a:chExt cx="2785438" cy="2440708"/>
          </a:xfrm>
        </p:grpSpPr>
        <p:pic>
          <p:nvPicPr>
            <p:cNvPr id="12" name="Picture 14" descr="http://muristech.com/wp-content/uploads/2014/05/HP-ser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160202"/>
              <a:ext cx="1886002" cy="24407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upload.wikimedia.org/wikipedia/commons/thumb/4/40/Youtube_icon.svg/2000px-Youtube_ico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3415" y="1816920"/>
              <a:ext cx="1528119" cy="15281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1024928" y="5007430"/>
            <a:ext cx="1353272" cy="1301037"/>
            <a:chOff x="2387280" y="3866671"/>
            <a:chExt cx="2607510" cy="2440708"/>
          </a:xfrm>
        </p:grpSpPr>
        <p:pic>
          <p:nvPicPr>
            <p:cNvPr id="15" name="Picture 14" descr="http://muristech.com/wp-content/uploads/2014/05/HP-serv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280" y="3866671"/>
              <a:ext cx="1886002" cy="24407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cdn2.iconfinder.com/data/icons/flurry-for-the-web/512/goog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9510" y="4483581"/>
              <a:ext cx="1325280" cy="1325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3046378" y="4080196"/>
            <a:ext cx="2851806" cy="2440708"/>
            <a:chOff x="5436096" y="3648706"/>
            <a:chExt cx="2851806" cy="2440708"/>
          </a:xfrm>
        </p:grpSpPr>
        <p:pic>
          <p:nvPicPr>
            <p:cNvPr id="18" name="Picture 14" descr="http://muristech.com/wp-content/uploads/2014/05/HP-serve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096" y="3648706"/>
              <a:ext cx="1886002" cy="24407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www.innonlochlomond.co.uk/wp-content/uploads/2014/10/BBC-i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93415" y="4443581"/>
              <a:ext cx="1594487" cy="106938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p:cNvSpPr txBox="1"/>
          <p:nvPr/>
        </p:nvSpPr>
        <p:spPr>
          <a:xfrm>
            <a:off x="3735831" y="6303152"/>
            <a:ext cx="1531188" cy="369332"/>
          </a:xfrm>
          <a:prstGeom prst="rect">
            <a:avLst/>
          </a:prstGeom>
          <a:noFill/>
        </p:spPr>
        <p:txBody>
          <a:bodyPr wrap="none" rtlCol="0">
            <a:spAutoFit/>
          </a:bodyPr>
          <a:lstStyle/>
          <a:p>
            <a:r>
              <a:rPr lang="en-GB" dirty="0" smtClean="0"/>
              <a:t>123.45.67.89</a:t>
            </a:r>
            <a:endParaRPr lang="en-US" dirty="0"/>
          </a:p>
        </p:txBody>
      </p:sp>
      <p:sp>
        <p:nvSpPr>
          <p:cNvPr id="21" name="TextBox 20"/>
          <p:cNvSpPr txBox="1"/>
          <p:nvPr/>
        </p:nvSpPr>
        <p:spPr>
          <a:xfrm>
            <a:off x="6732240" y="6311177"/>
            <a:ext cx="1531188" cy="369332"/>
          </a:xfrm>
          <a:prstGeom prst="rect">
            <a:avLst/>
          </a:prstGeom>
          <a:noFill/>
        </p:spPr>
        <p:txBody>
          <a:bodyPr wrap="none" rtlCol="0">
            <a:spAutoFit/>
          </a:bodyPr>
          <a:lstStyle/>
          <a:p>
            <a:r>
              <a:rPr lang="en-GB" dirty="0" smtClean="0"/>
              <a:t>174.25.46.77</a:t>
            </a:r>
            <a:endParaRPr lang="en-US" dirty="0"/>
          </a:p>
        </p:txBody>
      </p:sp>
      <p:sp>
        <p:nvSpPr>
          <p:cNvPr id="22" name="TextBox 21"/>
          <p:cNvSpPr txBox="1"/>
          <p:nvPr/>
        </p:nvSpPr>
        <p:spPr>
          <a:xfrm>
            <a:off x="909608" y="6303152"/>
            <a:ext cx="1595309" cy="369332"/>
          </a:xfrm>
          <a:prstGeom prst="rect">
            <a:avLst/>
          </a:prstGeom>
          <a:noFill/>
        </p:spPr>
        <p:txBody>
          <a:bodyPr wrap="none" rtlCol="0">
            <a:spAutoFit/>
          </a:bodyPr>
          <a:lstStyle/>
          <a:p>
            <a:r>
              <a:rPr lang="en-GB" dirty="0" smtClean="0"/>
              <a:t>322. 55.24.12</a:t>
            </a:r>
            <a:endParaRPr lang="en-US" dirty="0"/>
          </a:p>
        </p:txBody>
      </p:sp>
      <p:sp>
        <p:nvSpPr>
          <p:cNvPr id="23" name="TextBox 22"/>
          <p:cNvSpPr txBox="1"/>
          <p:nvPr/>
        </p:nvSpPr>
        <p:spPr>
          <a:xfrm>
            <a:off x="3894380" y="1411197"/>
            <a:ext cx="1571264" cy="307777"/>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dirty="0" smtClean="0"/>
              <a:t>www.bbc.co.uk</a:t>
            </a:r>
            <a:endParaRPr lang="en-US" sz="1400" dirty="0"/>
          </a:p>
        </p:txBody>
      </p:sp>
      <p:sp>
        <p:nvSpPr>
          <p:cNvPr id="24" name="Curved Right Arrow 23"/>
          <p:cNvSpPr/>
          <p:nvPr/>
        </p:nvSpPr>
        <p:spPr>
          <a:xfrm rot="21110546">
            <a:off x="2638898" y="2691716"/>
            <a:ext cx="558760" cy="17565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3517354" y="1248286"/>
            <a:ext cx="377026" cy="369332"/>
          </a:xfrm>
          <a:prstGeom prst="rect">
            <a:avLst/>
          </a:prstGeom>
          <a:noFill/>
        </p:spPr>
        <p:txBody>
          <a:bodyPr wrap="none" rtlCol="0">
            <a:spAutoFit/>
          </a:bodyPr>
          <a:lstStyle/>
          <a:p>
            <a:r>
              <a:rPr lang="en-GB" dirty="0" smtClean="0"/>
              <a:t>1.</a:t>
            </a:r>
            <a:endParaRPr lang="en-US" dirty="0"/>
          </a:p>
        </p:txBody>
      </p:sp>
      <p:sp>
        <p:nvSpPr>
          <p:cNvPr id="26" name="TextBox 25"/>
          <p:cNvSpPr txBox="1"/>
          <p:nvPr/>
        </p:nvSpPr>
        <p:spPr>
          <a:xfrm>
            <a:off x="4110297" y="3232144"/>
            <a:ext cx="377026" cy="369332"/>
          </a:xfrm>
          <a:prstGeom prst="rect">
            <a:avLst/>
          </a:prstGeom>
          <a:noFill/>
        </p:spPr>
        <p:txBody>
          <a:bodyPr wrap="none" rtlCol="0">
            <a:spAutoFit/>
          </a:bodyPr>
          <a:lstStyle/>
          <a:p>
            <a:r>
              <a:rPr lang="en-GB" dirty="0" smtClean="0"/>
              <a:t>2.</a:t>
            </a:r>
            <a:endParaRPr lang="en-US" dirty="0"/>
          </a:p>
        </p:txBody>
      </p:sp>
      <p:sp>
        <p:nvSpPr>
          <p:cNvPr id="27" name="TextBox 26"/>
          <p:cNvSpPr txBox="1"/>
          <p:nvPr/>
        </p:nvSpPr>
        <p:spPr>
          <a:xfrm>
            <a:off x="2195756" y="3344131"/>
            <a:ext cx="377026" cy="369332"/>
          </a:xfrm>
          <a:prstGeom prst="rect">
            <a:avLst/>
          </a:prstGeom>
          <a:noFill/>
        </p:spPr>
        <p:txBody>
          <a:bodyPr wrap="none" rtlCol="0">
            <a:spAutoFit/>
          </a:bodyPr>
          <a:lstStyle/>
          <a:p>
            <a:r>
              <a:rPr lang="en-GB" dirty="0" smtClean="0"/>
              <a:t>3.</a:t>
            </a:r>
            <a:endParaRPr lang="en-US" dirty="0"/>
          </a:p>
        </p:txBody>
      </p:sp>
      <p:sp>
        <p:nvSpPr>
          <p:cNvPr id="28" name="TextBox 27"/>
          <p:cNvSpPr txBox="1"/>
          <p:nvPr/>
        </p:nvSpPr>
        <p:spPr>
          <a:xfrm>
            <a:off x="497448" y="730994"/>
            <a:ext cx="2638636"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600" dirty="0" smtClean="0"/>
              <a:t>1. You can’t remember the IP address of the computer which hosts the BBC website, so you type in the URL into the browser.</a:t>
            </a:r>
            <a:endParaRPr lang="en-US" sz="1600" dirty="0"/>
          </a:p>
        </p:txBody>
      </p:sp>
      <p:sp>
        <p:nvSpPr>
          <p:cNvPr id="29" name="TextBox 28"/>
          <p:cNvSpPr txBox="1"/>
          <p:nvPr/>
        </p:nvSpPr>
        <p:spPr>
          <a:xfrm>
            <a:off x="6372200" y="1248286"/>
            <a:ext cx="2638636"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600" dirty="0" smtClean="0"/>
              <a:t>2. The URL is sent to your ISP and they look up the URL in their DNS ‘address book’. They find it and send back to you the websites URL address.</a:t>
            </a:r>
            <a:endParaRPr lang="en-US" sz="1600" dirty="0"/>
          </a:p>
        </p:txBody>
      </p:sp>
      <p:sp>
        <p:nvSpPr>
          <p:cNvPr id="30" name="TextBox 29"/>
          <p:cNvSpPr txBox="1"/>
          <p:nvPr/>
        </p:nvSpPr>
        <p:spPr>
          <a:xfrm>
            <a:off x="3322642" y="3569992"/>
            <a:ext cx="5541341"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600" dirty="0" smtClean="0"/>
              <a:t>3. Now you can communicate with the computer which hosts the website on the internet, directly.</a:t>
            </a:r>
            <a:endParaRPr lang="en-US" sz="1600" dirty="0"/>
          </a:p>
        </p:txBody>
      </p:sp>
    </p:spTree>
    <p:extLst>
      <p:ext uri="{BB962C8B-B14F-4D97-AF65-F5344CB8AC3E}">
        <p14:creationId xmlns:p14="http://schemas.microsoft.com/office/powerpoint/2010/main" val="381643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animBg="1"/>
      <p:bldP spid="24" grpId="0" animBg="1"/>
      <p:bldP spid="25" grpId="0"/>
      <p:bldP spid="26" grpId="0"/>
      <p:bldP spid="27" grpId="0"/>
      <p:bldP spid="28" grpId="0" animBg="1"/>
      <p:bldP spid="29" grpId="0" animBg="1"/>
      <p:bldP spid="3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756745"/>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Networking - WANs</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136634" y="898896"/>
            <a:ext cx="8923283" cy="5344249"/>
          </a:xfrm>
          <a:noFill/>
          <a:ln w="3175">
            <a:no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dirty="0" smtClean="0">
                <a:solidFill>
                  <a:schemeClr val="tx1"/>
                </a:solidFill>
                <a:cs typeface="Arial Rounded MT Bold"/>
              </a:rPr>
              <a:t>The Cloud</a:t>
            </a:r>
          </a:p>
          <a:p>
            <a:pPr marL="0" indent="0">
              <a:buNone/>
            </a:pPr>
            <a:endParaRPr lang="en-GB" sz="1900" b="0" dirty="0">
              <a:solidFill>
                <a:srgbClr val="000000"/>
              </a:solidFill>
            </a:endParaRPr>
          </a:p>
          <a:p>
            <a:pPr marL="0" indent="0">
              <a:buNone/>
            </a:pPr>
            <a:r>
              <a:rPr lang="en-GB" sz="1900" b="0" dirty="0" smtClean="0">
                <a:solidFill>
                  <a:srgbClr val="000000"/>
                </a:solidFill>
              </a:rPr>
              <a:t>‘The Cloud’ is a network of servers hosted on the internet which offer a range of services to store and process data.</a:t>
            </a:r>
          </a:p>
          <a:p>
            <a:pPr marL="0" indent="0">
              <a:buNone/>
            </a:pPr>
            <a:endParaRPr lang="en-GB" sz="1900" b="0" dirty="0" smtClean="0">
              <a:solidFill>
                <a:srgbClr val="000000"/>
              </a:solidFill>
            </a:endParaRPr>
          </a:p>
          <a:p>
            <a:pPr marL="0" indent="0">
              <a:buNone/>
            </a:pPr>
            <a:r>
              <a:rPr lang="en-GB" sz="1900" b="0" dirty="0" smtClean="0">
                <a:solidFill>
                  <a:srgbClr val="000000"/>
                </a:solidFill>
              </a:rPr>
              <a:t>In particular, ‘Cloud Computing’ relates to online services provided by numerous companies.</a:t>
            </a:r>
          </a:p>
          <a:p>
            <a:pPr marL="0" indent="0">
              <a:buNone/>
            </a:pPr>
            <a:endParaRPr lang="en-GB" sz="1900" b="0" dirty="0" smtClean="0">
              <a:solidFill>
                <a:srgbClr val="000000"/>
              </a:solidFill>
            </a:endParaRPr>
          </a:p>
          <a:p>
            <a:pPr marL="0" indent="0">
              <a:buNone/>
            </a:pPr>
            <a:r>
              <a:rPr lang="en-GB" sz="1900" b="0" dirty="0" smtClean="0">
                <a:solidFill>
                  <a:srgbClr val="000000"/>
                </a:solidFill>
              </a:rPr>
              <a:t>Examples of cloud computing are:</a:t>
            </a:r>
          </a:p>
          <a:p>
            <a:pPr>
              <a:buFontTx/>
              <a:buChar char="-"/>
            </a:pPr>
            <a:r>
              <a:rPr lang="en-GB" sz="1900" b="0" dirty="0" smtClean="0">
                <a:solidFill>
                  <a:srgbClr val="000000"/>
                </a:solidFill>
              </a:rPr>
              <a:t>Office 365 / </a:t>
            </a:r>
            <a:r>
              <a:rPr lang="en-GB" sz="1900" b="0" dirty="0" err="1" smtClean="0">
                <a:solidFill>
                  <a:srgbClr val="000000"/>
                </a:solidFill>
              </a:rPr>
              <a:t>GoogleDocs</a:t>
            </a:r>
            <a:endParaRPr lang="en-GB" sz="1900" b="0" dirty="0" smtClean="0">
              <a:solidFill>
                <a:srgbClr val="000000"/>
              </a:solidFill>
            </a:endParaRPr>
          </a:p>
          <a:p>
            <a:pPr>
              <a:buFontTx/>
              <a:buChar char="-"/>
            </a:pPr>
            <a:r>
              <a:rPr lang="en-GB" sz="1900" b="0" dirty="0" smtClean="0">
                <a:solidFill>
                  <a:srgbClr val="000000"/>
                </a:solidFill>
              </a:rPr>
              <a:t>Cloud Storage (</a:t>
            </a:r>
            <a:r>
              <a:rPr lang="en-GB" sz="1900" b="0" dirty="0" err="1" smtClean="0">
                <a:solidFill>
                  <a:srgbClr val="000000"/>
                </a:solidFill>
              </a:rPr>
              <a:t>GoogleDrive</a:t>
            </a:r>
            <a:r>
              <a:rPr lang="en-GB" sz="1900" b="0" dirty="0" smtClean="0">
                <a:solidFill>
                  <a:srgbClr val="000000"/>
                </a:solidFill>
              </a:rPr>
              <a:t>, OneDrive, </a:t>
            </a:r>
            <a:r>
              <a:rPr lang="en-GB" sz="1900" b="0" dirty="0" err="1" smtClean="0">
                <a:solidFill>
                  <a:srgbClr val="000000"/>
                </a:solidFill>
              </a:rPr>
              <a:t>DropBox</a:t>
            </a:r>
            <a:r>
              <a:rPr lang="en-GB" sz="1900" b="0" dirty="0" smtClean="0">
                <a:solidFill>
                  <a:srgbClr val="000000"/>
                </a:solidFill>
              </a:rPr>
              <a:t>, iCloud)</a:t>
            </a:r>
          </a:p>
          <a:p>
            <a:pPr>
              <a:buFontTx/>
              <a:buChar char="-"/>
            </a:pPr>
            <a:r>
              <a:rPr lang="en-GB" sz="1900" b="0" dirty="0" smtClean="0">
                <a:solidFill>
                  <a:srgbClr val="000000"/>
                </a:solidFill>
              </a:rPr>
              <a:t>Netflix / Spotify</a:t>
            </a:r>
          </a:p>
          <a:p>
            <a:pPr>
              <a:buFontTx/>
              <a:buChar char="-"/>
            </a:pPr>
            <a:endParaRPr lang="en-GB" sz="1900" b="0" dirty="0" smtClean="0">
              <a:solidFill>
                <a:srgbClr val="000000"/>
              </a:solidFill>
            </a:endParaRPr>
          </a:p>
        </p:txBody>
      </p:sp>
    </p:spTree>
    <p:extLst>
      <p:ext uri="{BB962C8B-B14F-4D97-AF65-F5344CB8AC3E}">
        <p14:creationId xmlns:p14="http://schemas.microsoft.com/office/powerpoint/2010/main" val="257004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anim calcmode="lin" valueType="num">
                                      <p:cBhvr additive="base">
                                        <p:cTn id="2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 calcmode="lin" valueType="num">
                                      <p:cBhvr additive="base">
                                        <p:cTn id="2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anim calcmode="lin" valueType="num">
                                      <p:cBhvr additive="base">
                                        <p:cTn id="3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 y="-5025"/>
            <a:ext cx="9143999" cy="719729"/>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Networking - WANs</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104773" y="778360"/>
            <a:ext cx="8934449" cy="5643461"/>
          </a:xfrm>
          <a:noFill/>
          <a:ln w="3175">
            <a:noFill/>
          </a:ln>
        </p:spPr>
        <p:style>
          <a:lnRef idx="2">
            <a:schemeClr val="accent3"/>
          </a:lnRef>
          <a:fillRef idx="1">
            <a:schemeClr val="lt1"/>
          </a:fillRef>
          <a:effectRef idx="0">
            <a:schemeClr val="accent3"/>
          </a:effectRef>
          <a:fontRef idx="minor">
            <a:schemeClr val="dk1"/>
          </a:fontRef>
        </p:style>
        <p:txBody>
          <a:bodyPr>
            <a:noAutofit/>
          </a:bodyPr>
          <a:lstStyle/>
          <a:p>
            <a:pPr marL="0" indent="0">
              <a:lnSpc>
                <a:spcPct val="100000"/>
              </a:lnSpc>
              <a:spcAft>
                <a:spcPts val="1200"/>
              </a:spcAft>
              <a:buNone/>
            </a:pPr>
            <a:r>
              <a:rPr lang="en-GB" sz="2000" dirty="0" smtClean="0">
                <a:solidFill>
                  <a:schemeClr val="tx1"/>
                </a:solidFill>
                <a:cs typeface="Arial Rounded MT Bold"/>
              </a:rPr>
              <a:t>The Cloud</a:t>
            </a:r>
          </a:p>
          <a:p>
            <a:pPr marL="0" indent="0">
              <a:lnSpc>
                <a:spcPct val="100000"/>
              </a:lnSpc>
              <a:spcAft>
                <a:spcPts val="1200"/>
              </a:spcAft>
              <a:buNone/>
            </a:pPr>
            <a:r>
              <a:rPr lang="en-GB" sz="2000" b="0" dirty="0" smtClean="0">
                <a:solidFill>
                  <a:srgbClr val="000000"/>
                </a:solidFill>
              </a:rPr>
              <a:t>Why would a company use such a service as office365?</a:t>
            </a:r>
          </a:p>
          <a:p>
            <a:pPr>
              <a:lnSpc>
                <a:spcPct val="100000"/>
              </a:lnSpc>
              <a:spcAft>
                <a:spcPts val="1200"/>
              </a:spcAft>
              <a:buFontTx/>
              <a:buChar char="-"/>
            </a:pPr>
            <a:r>
              <a:rPr lang="en-GB" sz="2000" b="0" dirty="0" smtClean="0">
                <a:solidFill>
                  <a:srgbClr val="000000"/>
                </a:solidFill>
              </a:rPr>
              <a:t>They do not need to ‘buy’ and install the software</a:t>
            </a:r>
          </a:p>
          <a:p>
            <a:pPr>
              <a:lnSpc>
                <a:spcPct val="100000"/>
              </a:lnSpc>
              <a:spcAft>
                <a:spcPts val="1200"/>
              </a:spcAft>
              <a:buFontTx/>
              <a:buChar char="-"/>
            </a:pPr>
            <a:r>
              <a:rPr lang="en-GB" sz="2000" b="0" dirty="0" smtClean="0">
                <a:solidFill>
                  <a:srgbClr val="000000"/>
                </a:solidFill>
              </a:rPr>
              <a:t>Any ‘connected’ computer can access the service</a:t>
            </a:r>
          </a:p>
          <a:p>
            <a:pPr>
              <a:lnSpc>
                <a:spcPct val="100000"/>
              </a:lnSpc>
              <a:spcAft>
                <a:spcPts val="1200"/>
              </a:spcAft>
              <a:buFontTx/>
              <a:buChar char="-"/>
            </a:pPr>
            <a:r>
              <a:rPr lang="en-GB" sz="2000" b="0" dirty="0" smtClean="0">
                <a:solidFill>
                  <a:srgbClr val="000000"/>
                </a:solidFill>
              </a:rPr>
              <a:t>There is no need to upgrade the software</a:t>
            </a:r>
          </a:p>
          <a:p>
            <a:pPr>
              <a:lnSpc>
                <a:spcPct val="100000"/>
              </a:lnSpc>
              <a:spcAft>
                <a:spcPts val="1200"/>
              </a:spcAft>
              <a:buFontTx/>
              <a:buChar char="-"/>
            </a:pPr>
            <a:r>
              <a:rPr lang="en-GB" sz="2000" b="0" dirty="0" smtClean="0">
                <a:solidFill>
                  <a:srgbClr val="000000"/>
                </a:solidFill>
              </a:rPr>
              <a:t>Collaboration can occur with multiple people working on the same document at once.</a:t>
            </a:r>
          </a:p>
          <a:p>
            <a:pPr>
              <a:lnSpc>
                <a:spcPct val="100000"/>
              </a:lnSpc>
              <a:spcAft>
                <a:spcPts val="1200"/>
              </a:spcAft>
              <a:buFontTx/>
              <a:buChar char="-"/>
            </a:pPr>
            <a:r>
              <a:rPr lang="en-GB" sz="2000" b="0" dirty="0" smtClean="0">
                <a:solidFill>
                  <a:srgbClr val="000000"/>
                </a:solidFill>
              </a:rPr>
              <a:t>Work is automatically saved / backed up</a:t>
            </a:r>
            <a:endParaRPr lang="en-GB" sz="2000" b="0" dirty="0">
              <a:solidFill>
                <a:srgbClr val="000000"/>
              </a:solidFill>
            </a:endParaRPr>
          </a:p>
          <a:p>
            <a:pPr>
              <a:lnSpc>
                <a:spcPct val="100000"/>
              </a:lnSpc>
              <a:spcAft>
                <a:spcPts val="1200"/>
              </a:spcAft>
              <a:buFontTx/>
              <a:buChar char="-"/>
            </a:pPr>
            <a:r>
              <a:rPr lang="en-GB" sz="2000" b="0" dirty="0" smtClean="0">
                <a:solidFill>
                  <a:srgbClr val="000000"/>
                </a:solidFill>
              </a:rPr>
              <a:t>This generally all leads to lower costs.</a:t>
            </a:r>
          </a:p>
          <a:p>
            <a:pPr marL="0" indent="0">
              <a:lnSpc>
                <a:spcPct val="100000"/>
              </a:lnSpc>
              <a:spcAft>
                <a:spcPts val="1200"/>
              </a:spcAft>
              <a:buNone/>
            </a:pPr>
            <a:r>
              <a:rPr lang="en-GB" sz="2000" b="0" dirty="0" smtClean="0">
                <a:solidFill>
                  <a:srgbClr val="000000"/>
                </a:solidFill>
                <a:effectLst>
                  <a:outerShdw blurRad="38100" dist="38100" dir="2700000" algn="tl">
                    <a:srgbClr val="000000">
                      <a:alpha val="43137"/>
                    </a:srgbClr>
                  </a:outerShdw>
                </a:effectLst>
              </a:rPr>
              <a:t>BUT…</a:t>
            </a:r>
            <a:endParaRPr lang="en-GB" sz="2000" b="0" dirty="0">
              <a:solidFill>
                <a:srgbClr val="000000"/>
              </a:solidFill>
              <a:effectLst>
                <a:outerShdw blurRad="38100" dist="38100" dir="2700000" algn="tl">
                  <a:srgbClr val="000000">
                    <a:alpha val="43137"/>
                  </a:srgbClr>
                </a:outerShdw>
              </a:effectLst>
            </a:endParaRPr>
          </a:p>
          <a:p>
            <a:pPr>
              <a:lnSpc>
                <a:spcPct val="100000"/>
              </a:lnSpc>
              <a:spcAft>
                <a:spcPts val="1200"/>
              </a:spcAft>
              <a:buFontTx/>
              <a:buChar char="-"/>
            </a:pPr>
            <a:r>
              <a:rPr lang="en-GB" sz="2000" b="0" dirty="0" smtClean="0">
                <a:solidFill>
                  <a:srgbClr val="000000"/>
                </a:solidFill>
              </a:rPr>
              <a:t>Sensitive company data may be stored in another country which may not adhere to the same data laws as the country the company is in.</a:t>
            </a:r>
          </a:p>
          <a:p>
            <a:pPr>
              <a:lnSpc>
                <a:spcPct val="100000"/>
              </a:lnSpc>
              <a:spcAft>
                <a:spcPts val="1200"/>
              </a:spcAft>
              <a:buFontTx/>
              <a:buChar char="-"/>
            </a:pPr>
            <a:r>
              <a:rPr lang="en-GB" sz="2000" b="0" dirty="0" smtClean="0">
                <a:solidFill>
                  <a:srgbClr val="000000"/>
                </a:solidFill>
              </a:rPr>
              <a:t>Completely reliant on the network / internet.</a:t>
            </a:r>
            <a:endParaRPr lang="en-GB" sz="2000" b="0" dirty="0">
              <a:solidFill>
                <a:srgbClr val="000000"/>
              </a:solidFill>
            </a:endParaRPr>
          </a:p>
          <a:p>
            <a:pPr marL="0" indent="0">
              <a:lnSpc>
                <a:spcPct val="100000"/>
              </a:lnSpc>
              <a:spcAft>
                <a:spcPts val="1200"/>
              </a:spcAft>
              <a:buNone/>
            </a:pPr>
            <a:endParaRPr lang="en-GB" sz="2000" b="0" dirty="0">
              <a:solidFill>
                <a:srgbClr val="000000"/>
              </a:solidFill>
            </a:endParaRPr>
          </a:p>
        </p:txBody>
      </p:sp>
    </p:spTree>
    <p:extLst>
      <p:ext uri="{BB962C8B-B14F-4D97-AF65-F5344CB8AC3E}">
        <p14:creationId xmlns:p14="http://schemas.microsoft.com/office/powerpoint/2010/main" val="31347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 calcmode="lin" valueType="num">
                                      <p:cBhvr additive="base">
                                        <p:cTn id="4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9" end="9"/>
                                            </p:txEl>
                                          </p:spTgt>
                                        </p:tgtEl>
                                        <p:attrNameLst>
                                          <p:attrName>style.visibility</p:attrName>
                                        </p:attrNameLst>
                                      </p:cBhvr>
                                      <p:to>
                                        <p:strVal val="visible"/>
                                      </p:to>
                                    </p:set>
                                    <p:anim calcmode="lin" valueType="num">
                                      <p:cBhvr additive="base">
                                        <p:cTn id="5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10" end="10"/>
                                            </p:txEl>
                                          </p:spTgt>
                                        </p:tgtEl>
                                        <p:attrNameLst>
                                          <p:attrName>style.visibility</p:attrName>
                                        </p:attrNameLst>
                                      </p:cBhvr>
                                      <p:to>
                                        <p:strVal val="visible"/>
                                      </p:to>
                                    </p:set>
                                    <p:anim calcmode="lin" valueType="num">
                                      <p:cBhvr additive="base">
                                        <p:cTn id="61"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27384"/>
            <a:ext cx="9046028" cy="828010"/>
          </a:xfrm>
          <a:solidFill>
            <a:schemeClr val="accent1">
              <a:lumMod val="40000"/>
              <a:lumOff val="60000"/>
            </a:schemeClr>
          </a:solidFill>
          <a:ln>
            <a:noFill/>
          </a:ln>
        </p:spPr>
        <p:txBody>
          <a:bodyPr anchor="ctr">
            <a:normAutofit/>
          </a:bodyPr>
          <a:lstStyle/>
          <a:p>
            <a:pPr algn="ctr" eaLnBrk="1" hangingPunct="1"/>
            <a:r>
              <a:rPr lang="en-US" sz="4400" b="0" dirty="0" smtClean="0">
                <a:solidFill>
                  <a:schemeClr val="bg2"/>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Activity</a:t>
            </a:r>
          </a:p>
        </p:txBody>
      </p:sp>
      <p:sp>
        <p:nvSpPr>
          <p:cNvPr id="11" name="Content Placeholder 2"/>
          <p:cNvSpPr txBox="1">
            <a:spLocks/>
          </p:cNvSpPr>
          <p:nvPr/>
        </p:nvSpPr>
        <p:spPr bwMode="auto">
          <a:xfrm>
            <a:off x="0" y="893677"/>
            <a:ext cx="9046028" cy="6008914"/>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charset="0"/>
              <a:buBlip>
                <a:blip r:embed="rId2"/>
              </a:buBlip>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Blip>
                <a:blip r:embed="rId2"/>
              </a:buBlip>
              <a:defRPr sz="24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Blip>
                <a:blip r:embed="rId2"/>
              </a:buBlip>
              <a:defRPr sz="20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a:lstStyle>
          <a:p>
            <a:pPr marL="0" indent="0">
              <a:spcBef>
                <a:spcPts val="0"/>
              </a:spcBef>
              <a:buFont typeface="Arial" charset="0"/>
              <a:buNone/>
            </a:pPr>
            <a:r>
              <a:rPr lang="en-GB" sz="2900" kern="0" dirty="0" smtClean="0">
                <a:ea typeface="Adobe Gothic Std B" panose="020B0800000000000000" pitchFamily="34" charset="-128"/>
              </a:rPr>
              <a:t>Open Student Portal </a:t>
            </a:r>
          </a:p>
          <a:p>
            <a:pPr marL="0" indent="0">
              <a:spcBef>
                <a:spcPts val="0"/>
              </a:spcBef>
              <a:buNone/>
            </a:pPr>
            <a:endParaRPr lang="en-GB" sz="2900" kern="0" dirty="0" smtClean="0">
              <a:solidFill>
                <a:srgbClr val="F96F07"/>
              </a:solidFill>
              <a:ea typeface="Adobe Gothic Std B" panose="020B0800000000000000" pitchFamily="34" charset="-128"/>
            </a:endParaRPr>
          </a:p>
          <a:p>
            <a:pPr marL="0" indent="0">
              <a:spcBef>
                <a:spcPts val="0"/>
              </a:spcBef>
              <a:buNone/>
            </a:pPr>
            <a:r>
              <a:rPr lang="en-GB" sz="2900" kern="0" dirty="0" smtClean="0">
                <a:ea typeface="Adobe Gothic Std B" panose="020B0800000000000000" pitchFamily="34" charset="-128"/>
              </a:rPr>
              <a:t>Click on </a:t>
            </a:r>
            <a:r>
              <a:rPr lang="en-GB" sz="2900" b="1" kern="0" dirty="0" err="1" smtClean="0">
                <a:solidFill>
                  <a:srgbClr val="C00000"/>
                </a:solidFill>
                <a:ea typeface="Adobe Gothic Std B" panose="020B0800000000000000" pitchFamily="34" charset="-128"/>
              </a:rPr>
              <a:t>Fafl</a:t>
            </a:r>
            <a:endParaRPr lang="en-GB" sz="2900" b="1" kern="0" dirty="0" smtClean="0">
              <a:solidFill>
                <a:srgbClr val="C00000"/>
              </a:solidFill>
              <a:ea typeface="Adobe Gothic Std B" panose="020B0800000000000000" pitchFamily="34" charset="-128"/>
            </a:endParaRPr>
          </a:p>
          <a:p>
            <a:pPr>
              <a:spcBef>
                <a:spcPts val="0"/>
              </a:spcBef>
              <a:buFont typeface="Wingdings" panose="05000000000000000000" pitchFamily="2" charset="2"/>
              <a:buChar char="Ø"/>
            </a:pPr>
            <a:endParaRPr lang="en-GB" sz="2900" kern="0" dirty="0" smtClean="0">
              <a:solidFill>
                <a:srgbClr val="002060"/>
              </a:solidFill>
              <a:ea typeface="Adobe Gothic Std B" panose="020B0800000000000000" pitchFamily="34" charset="-128"/>
            </a:endParaRPr>
          </a:p>
          <a:p>
            <a:pPr marL="0" indent="0">
              <a:spcBef>
                <a:spcPts val="0"/>
              </a:spcBef>
              <a:buNone/>
            </a:pPr>
            <a:r>
              <a:rPr lang="en-GB" sz="2900" kern="0" dirty="0" smtClean="0">
                <a:ea typeface="Adobe Gothic Std B" panose="020B0800000000000000" pitchFamily="34" charset="-128"/>
              </a:rPr>
              <a:t>Click on  </a:t>
            </a:r>
            <a:r>
              <a:rPr lang="en-GB" sz="2900" b="1" kern="0" dirty="0" smtClean="0">
                <a:solidFill>
                  <a:srgbClr val="C00000"/>
                </a:solidFill>
                <a:ea typeface="Adobe Gothic Std B" panose="020B0800000000000000" pitchFamily="34" charset="-128"/>
              </a:rPr>
              <a:t>Year 11</a:t>
            </a:r>
          </a:p>
          <a:p>
            <a:pPr marL="0" indent="0">
              <a:spcBef>
                <a:spcPts val="0"/>
              </a:spcBef>
              <a:buNone/>
            </a:pPr>
            <a:endParaRPr lang="en-GB" sz="2900" b="1" kern="0" dirty="0" smtClean="0">
              <a:solidFill>
                <a:srgbClr val="C00000"/>
              </a:solidFill>
              <a:ea typeface="Adobe Gothic Std B" panose="020B0800000000000000" pitchFamily="34" charset="-128"/>
            </a:endParaRPr>
          </a:p>
          <a:p>
            <a:pPr marL="0" indent="0">
              <a:spcBef>
                <a:spcPts val="0"/>
              </a:spcBef>
              <a:buNone/>
            </a:pPr>
            <a:endParaRPr lang="en-GB" sz="2900" kern="0" dirty="0" smtClean="0">
              <a:ea typeface="Adobe Gothic Std B" panose="020B0800000000000000" pitchFamily="34" charset="-128"/>
            </a:endParaRPr>
          </a:p>
          <a:p>
            <a:pPr marL="0" indent="0">
              <a:spcBef>
                <a:spcPts val="0"/>
              </a:spcBef>
              <a:buNone/>
            </a:pPr>
            <a:r>
              <a:rPr lang="en-GB" sz="2600" b="1" dirty="0" smtClean="0"/>
              <a:t>Read the feedback from your Teacher;</a:t>
            </a:r>
          </a:p>
          <a:p>
            <a:pPr marL="815060" lvl="1" indent="-509412" defTabSz="1018824">
              <a:spcAft>
                <a:spcPts val="1200"/>
              </a:spcAft>
              <a:buClr>
                <a:schemeClr val="accent2"/>
              </a:buClr>
              <a:buSzPct val="70000"/>
              <a:buFont typeface="+mj-lt"/>
              <a:buAutoNum type="arabicPeriod"/>
              <a:defRPr/>
            </a:pPr>
            <a:r>
              <a:rPr lang="en-GB" sz="2600" kern="0" dirty="0" smtClean="0">
                <a:ea typeface="Adobe Gothic Std B" panose="020B0800000000000000" pitchFamily="34" charset="-128"/>
              </a:rPr>
              <a:t>Click on </a:t>
            </a:r>
            <a:r>
              <a:rPr lang="en-GB" sz="2600" b="1" kern="0" dirty="0" smtClean="0">
                <a:solidFill>
                  <a:srgbClr val="C00000"/>
                </a:solidFill>
                <a:ea typeface="Adobe Gothic Std B" panose="020B0800000000000000" pitchFamily="34" charset="-128"/>
              </a:rPr>
              <a:t>Add Note</a:t>
            </a:r>
          </a:p>
          <a:p>
            <a:pPr marL="815060" lvl="1" indent="-509412" defTabSz="1018824">
              <a:spcAft>
                <a:spcPts val="1200"/>
              </a:spcAft>
              <a:buClr>
                <a:schemeClr val="accent2"/>
              </a:buClr>
              <a:buSzPct val="70000"/>
              <a:buFont typeface="+mj-lt"/>
              <a:buAutoNum type="arabicPeriod"/>
              <a:defRPr/>
            </a:pPr>
            <a:r>
              <a:rPr lang="en-GB" sz="2600" b="1" dirty="0" smtClean="0">
                <a:solidFill>
                  <a:srgbClr val="C00000"/>
                </a:solidFill>
              </a:rPr>
              <a:t>Response to the feedback </a:t>
            </a:r>
          </a:p>
          <a:p>
            <a:pPr marL="815060" lvl="1" indent="-509412" defTabSz="1018824">
              <a:spcAft>
                <a:spcPts val="1200"/>
              </a:spcAft>
              <a:buClr>
                <a:schemeClr val="accent2"/>
              </a:buClr>
              <a:buSzPct val="70000"/>
              <a:buFont typeface="+mj-lt"/>
              <a:buAutoNum type="arabicPeriod"/>
              <a:defRPr/>
            </a:pPr>
            <a:r>
              <a:rPr lang="en-GB" sz="2600" b="1" dirty="0" smtClean="0">
                <a:solidFill>
                  <a:srgbClr val="C00000"/>
                </a:solidFill>
              </a:rPr>
              <a:t>Answer the questions on the Target section</a:t>
            </a:r>
            <a:endParaRPr lang="en-GB" sz="2600" b="1" dirty="0" smtClean="0">
              <a:solidFill>
                <a:schemeClr val="tx1">
                  <a:lumMod val="95000"/>
                  <a:lumOff val="5000"/>
                </a:schemeClr>
              </a:solidFill>
            </a:endParaRPr>
          </a:p>
          <a:p>
            <a:pPr marL="1215110" lvl="2" indent="-509412" defTabSz="1018824">
              <a:spcAft>
                <a:spcPts val="1200"/>
              </a:spcAft>
              <a:buClr>
                <a:schemeClr val="accent2"/>
              </a:buClr>
              <a:buSzPct val="70000"/>
              <a:buFont typeface="+mj-lt"/>
              <a:buAutoNum type="arabicPeriod"/>
              <a:defRPr/>
            </a:pPr>
            <a:r>
              <a:rPr lang="en-GB" sz="2600" b="1" dirty="0" smtClean="0">
                <a:solidFill>
                  <a:srgbClr val="C00000"/>
                </a:solidFill>
              </a:rPr>
              <a:t>All question must be answered in exam condition</a:t>
            </a:r>
          </a:p>
          <a:p>
            <a:pPr marL="1215110" lvl="2" indent="-509412" defTabSz="1018824">
              <a:spcAft>
                <a:spcPts val="1200"/>
              </a:spcAft>
              <a:buClr>
                <a:schemeClr val="accent2"/>
              </a:buClr>
              <a:buSzPct val="70000"/>
              <a:buFont typeface="+mj-lt"/>
              <a:buAutoNum type="arabicPeriod"/>
              <a:defRPr/>
            </a:pPr>
            <a:r>
              <a:rPr lang="en-GB" sz="2600" b="1" dirty="0" smtClean="0">
                <a:solidFill>
                  <a:srgbClr val="C00000"/>
                </a:solidFill>
              </a:rPr>
              <a:t>Answer all question as detail as you can.</a:t>
            </a:r>
          </a:p>
          <a:p>
            <a:pPr marL="0" indent="0">
              <a:spcBef>
                <a:spcPts val="0"/>
              </a:spcBef>
              <a:buNone/>
            </a:pPr>
            <a:endParaRPr lang="en-GB" sz="2000" kern="0" dirty="0" smtClean="0">
              <a:solidFill>
                <a:srgbClr val="F96F07"/>
              </a:solidFill>
              <a:latin typeface="Adobe Gothic Std B" panose="020B0800000000000000" pitchFamily="34" charset="-128"/>
              <a:ea typeface="Adobe Gothic Std B" panose="020B0800000000000000" pitchFamily="34" charset="-128"/>
            </a:endParaRPr>
          </a:p>
          <a:p>
            <a:pPr marL="0" indent="0">
              <a:spcBef>
                <a:spcPts val="0"/>
              </a:spcBef>
              <a:buNone/>
            </a:pPr>
            <a:endParaRPr lang="en-GB" sz="2000" kern="0" dirty="0" smtClean="0">
              <a:solidFill>
                <a:srgbClr val="F96F07"/>
              </a:solidFill>
              <a:latin typeface="Adobe Gothic Std B" panose="020B0800000000000000" pitchFamily="34" charset="-128"/>
              <a:ea typeface="Adobe Gothic Std B" panose="020B0800000000000000" pitchFamily="34" charset="-128"/>
            </a:endParaRPr>
          </a:p>
        </p:txBody>
      </p:sp>
      <p:pic>
        <p:nvPicPr>
          <p:cNvPr id="2" name="Picture 1"/>
          <p:cNvPicPr>
            <a:picLocks noChangeAspect="1"/>
          </p:cNvPicPr>
          <p:nvPr/>
        </p:nvPicPr>
        <p:blipFill>
          <a:blip r:embed="rId3"/>
          <a:stretch>
            <a:fillRect/>
          </a:stretch>
        </p:blipFill>
        <p:spPr>
          <a:xfrm>
            <a:off x="2195736" y="1628800"/>
            <a:ext cx="476250" cy="504825"/>
          </a:xfrm>
          <a:prstGeom prst="rect">
            <a:avLst/>
          </a:prstGeom>
        </p:spPr>
      </p:pic>
    </p:spTree>
    <p:extLst>
      <p:ext uri="{BB962C8B-B14F-4D97-AF65-F5344CB8AC3E}">
        <p14:creationId xmlns:p14="http://schemas.microsoft.com/office/powerpoint/2010/main" val="331446524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8823"/>
            <a:ext cx="9144000" cy="854968"/>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Networking - WANs</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42039" y="941813"/>
            <a:ext cx="9028387" cy="5460301"/>
          </a:xfrm>
          <a:noFill/>
          <a:ln w="3175">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3200" dirty="0" smtClean="0">
                <a:solidFill>
                  <a:schemeClr val="tx1"/>
                </a:solidFill>
                <a:cs typeface="Arial Rounded MT Bold"/>
              </a:rPr>
              <a:t>Virtual Networks</a:t>
            </a:r>
          </a:p>
          <a:p>
            <a:pPr marL="342900">
              <a:buClr>
                <a:schemeClr val="tx1"/>
              </a:buClr>
            </a:pPr>
            <a:r>
              <a:rPr lang="en-GB" sz="2200" b="0" dirty="0" smtClean="0">
                <a:solidFill>
                  <a:srgbClr val="000000"/>
                </a:solidFill>
              </a:rPr>
              <a:t>We have already seen that:</a:t>
            </a:r>
          </a:p>
          <a:p>
            <a:pPr>
              <a:lnSpc>
                <a:spcPct val="100000"/>
              </a:lnSpc>
              <a:buFontTx/>
              <a:buChar char="-"/>
            </a:pPr>
            <a:r>
              <a:rPr lang="en-GB" sz="2200" b="0" dirty="0" smtClean="0">
                <a:solidFill>
                  <a:srgbClr val="000000"/>
                </a:solidFill>
              </a:rPr>
              <a:t>LANs are a network of computers over a small geographical location.</a:t>
            </a:r>
          </a:p>
          <a:p>
            <a:pPr>
              <a:buFontTx/>
              <a:buChar char="-"/>
            </a:pPr>
            <a:r>
              <a:rPr lang="en-GB" sz="2200" b="0" dirty="0" smtClean="0">
                <a:solidFill>
                  <a:srgbClr val="000000"/>
                </a:solidFill>
              </a:rPr>
              <a:t>WANs are a network of computers over a wider geographical area.</a:t>
            </a:r>
          </a:p>
          <a:p>
            <a:pPr marL="342900"/>
            <a:endParaRPr lang="en-GB" sz="2200" b="0" dirty="0" smtClean="0">
              <a:solidFill>
                <a:srgbClr val="000000"/>
              </a:solidFill>
            </a:endParaRPr>
          </a:p>
          <a:p>
            <a:pPr marL="342900"/>
            <a:r>
              <a:rPr lang="en-GB" sz="2200" b="0" dirty="0" smtClean="0">
                <a:solidFill>
                  <a:srgbClr val="000000"/>
                </a:solidFill>
              </a:rPr>
              <a:t>For both types of network, they are created through the connection of </a:t>
            </a:r>
            <a:r>
              <a:rPr lang="en-GB" sz="2200" b="0" i="1" dirty="0" smtClean="0">
                <a:solidFill>
                  <a:srgbClr val="000000"/>
                </a:solidFill>
              </a:rPr>
              <a:t>physical hardware</a:t>
            </a:r>
            <a:r>
              <a:rPr lang="en-GB" sz="2200" b="0" dirty="0" smtClean="0">
                <a:solidFill>
                  <a:srgbClr val="000000"/>
                </a:solidFill>
              </a:rPr>
              <a:t>.</a:t>
            </a:r>
            <a:endParaRPr lang="en-GB" sz="2200" b="0" dirty="0">
              <a:solidFill>
                <a:srgbClr val="000000"/>
              </a:solidFill>
            </a:endParaRPr>
          </a:p>
          <a:p>
            <a:pPr marL="342900"/>
            <a:r>
              <a:rPr lang="en-GB" sz="2200" b="0" dirty="0" smtClean="0">
                <a:solidFill>
                  <a:srgbClr val="000000"/>
                </a:solidFill>
              </a:rPr>
              <a:t>A virtual network is one which uses </a:t>
            </a:r>
            <a:r>
              <a:rPr lang="en-GB" sz="2200" b="0" i="1" dirty="0" smtClean="0">
                <a:solidFill>
                  <a:srgbClr val="000000"/>
                </a:solidFill>
              </a:rPr>
              <a:t>softwar</a:t>
            </a:r>
            <a:r>
              <a:rPr lang="en-GB" sz="2200" b="0" dirty="0" smtClean="0">
                <a:solidFill>
                  <a:srgbClr val="000000"/>
                </a:solidFill>
              </a:rPr>
              <a:t>e to subdivide a physical network (LAN or WAN) into smaller ones.</a:t>
            </a:r>
          </a:p>
          <a:p>
            <a:pPr marL="0" indent="0">
              <a:buNone/>
            </a:pPr>
            <a:endParaRPr lang="en-GB" sz="2200" b="0" dirty="0">
              <a:solidFill>
                <a:srgbClr val="000000"/>
              </a:solidFill>
            </a:endParaRPr>
          </a:p>
        </p:txBody>
      </p:sp>
    </p:spTree>
    <p:extLst>
      <p:ext uri="{BB962C8B-B14F-4D97-AF65-F5344CB8AC3E}">
        <p14:creationId xmlns:p14="http://schemas.microsoft.com/office/powerpoint/2010/main" val="308885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30718"/>
            <a:ext cx="9144000" cy="854968"/>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Networking - WANs</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110192" y="1067061"/>
            <a:ext cx="8991767" cy="5491394"/>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2400" dirty="0" smtClean="0">
                <a:solidFill>
                  <a:schemeClr val="tx1"/>
                </a:solidFill>
                <a:cs typeface="Arial Rounded MT Bold"/>
              </a:rPr>
              <a:t>Virtual Networks and LANs (VLANs)</a:t>
            </a:r>
          </a:p>
          <a:p>
            <a:pPr marL="342900"/>
            <a:endParaRPr lang="en-GB" sz="2400" b="0" dirty="0">
              <a:solidFill>
                <a:srgbClr val="000000"/>
              </a:solidFill>
            </a:endParaRPr>
          </a:p>
          <a:p>
            <a:pPr marL="342900"/>
            <a:r>
              <a:rPr lang="en-GB" sz="2400" b="0" dirty="0" smtClean="0">
                <a:solidFill>
                  <a:srgbClr val="000000"/>
                </a:solidFill>
              </a:rPr>
              <a:t>For a simple virtual network, software will re-divide a LOCAL AREA NETWORK into a series of smaller networks so that (for example) groups of workers can communicate and share information separately from other members of a company.</a:t>
            </a:r>
          </a:p>
          <a:p>
            <a:pPr marL="342900"/>
            <a:endParaRPr lang="en-GB" sz="2400" b="0" dirty="0">
              <a:solidFill>
                <a:srgbClr val="000000"/>
              </a:solidFill>
            </a:endParaRPr>
          </a:p>
          <a:p>
            <a:pPr marL="342900"/>
            <a:r>
              <a:rPr lang="en-GB" sz="2400" b="0" dirty="0" smtClean="0">
                <a:solidFill>
                  <a:srgbClr val="000000"/>
                </a:solidFill>
              </a:rPr>
              <a:t>Because it is software which enables the network to partitions (hardware remains as it was) it is knows as a VIRTUAL network.</a:t>
            </a:r>
          </a:p>
        </p:txBody>
      </p:sp>
    </p:spTree>
    <p:extLst>
      <p:ext uri="{BB962C8B-B14F-4D97-AF65-F5344CB8AC3E}">
        <p14:creationId xmlns:p14="http://schemas.microsoft.com/office/powerpoint/2010/main" val="34168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11"/>
            <a:ext cx="9179930" cy="854968"/>
          </a:xfrm>
          <a:solidFill>
            <a:schemeClr val="accent1">
              <a:lumMod val="60000"/>
              <a:lumOff val="40000"/>
            </a:schemeClr>
          </a:solidFill>
          <a:ln w="3175">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GB" sz="3600" b="1" dirty="0" smtClean="0">
                <a:solidFill>
                  <a:srgbClr val="FF0000"/>
                </a:solidFill>
                <a:effectLst>
                  <a:outerShdw blurRad="38100" dist="38100" dir="2700000" algn="tl">
                    <a:srgbClr val="000000">
                      <a:alpha val="43137"/>
                    </a:srgbClr>
                  </a:outerShdw>
                </a:effectLst>
              </a:rPr>
              <a:t>Networking - LANs</a:t>
            </a:r>
            <a:endParaRPr lang="en-GB" sz="3600" b="1" dirty="0">
              <a:solidFill>
                <a:srgbClr val="FF0000"/>
              </a:solidFill>
              <a:effectLst>
                <a:outerShdw blurRad="38100" dist="38100" dir="2700000" algn="tl">
                  <a:srgbClr val="000000">
                    <a:alpha val="43137"/>
                  </a:srgbClr>
                </a:outerShdw>
              </a:effectLst>
            </a:endParaRPr>
          </a:p>
        </p:txBody>
      </p:sp>
      <p:sp>
        <p:nvSpPr>
          <p:cNvPr id="13" name="Content Placeholder 2"/>
          <p:cNvSpPr>
            <a:spLocks noGrp="1"/>
          </p:cNvSpPr>
          <p:nvPr>
            <p:ph idx="1"/>
          </p:nvPr>
        </p:nvSpPr>
        <p:spPr>
          <a:xfrm>
            <a:off x="0" y="979029"/>
            <a:ext cx="9143999" cy="5109091"/>
          </a:xfrm>
          <a:ln>
            <a:no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sz="3200" b="1" dirty="0" smtClean="0">
                <a:solidFill>
                  <a:schemeClr val="tx1"/>
                </a:solidFill>
                <a:cs typeface="Arial Rounded MT Bold"/>
              </a:rPr>
              <a:t>What are the hardware needed to make a LAN?</a:t>
            </a:r>
          </a:p>
          <a:p>
            <a:pPr marL="0" indent="0">
              <a:buNone/>
            </a:pPr>
            <a:endParaRPr lang="en-US" sz="3200" b="1" dirty="0" smtClean="0">
              <a:solidFill>
                <a:schemeClr val="tx1"/>
              </a:solidFill>
              <a:cs typeface="Arial Rounded MT Bold"/>
            </a:endParaRPr>
          </a:p>
        </p:txBody>
      </p:sp>
      <p:sp>
        <p:nvSpPr>
          <p:cNvPr id="14" name="TextBox 13"/>
          <p:cNvSpPr txBox="1"/>
          <p:nvPr/>
        </p:nvSpPr>
        <p:spPr>
          <a:xfrm>
            <a:off x="2731753" y="3353536"/>
            <a:ext cx="2505724"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a:solidFill>
                  <a:schemeClr val="tx2"/>
                </a:solidFill>
              </a:rPr>
              <a:t>Networking </a:t>
            </a:r>
            <a:r>
              <a:rPr lang="en-US" sz="3200" b="1" dirty="0" smtClean="0">
                <a:solidFill>
                  <a:schemeClr val="tx2"/>
                </a:solidFill>
              </a:rPr>
              <a:t>Equipment</a:t>
            </a:r>
            <a:endParaRPr lang="en-GB" sz="3200" dirty="0">
              <a:solidFill>
                <a:schemeClr val="tx2"/>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9215" y="2276872"/>
            <a:ext cx="1173111" cy="793683"/>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393" y="2208652"/>
            <a:ext cx="1173111" cy="793683"/>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9089" y="2572100"/>
            <a:ext cx="1366213" cy="996909"/>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4019" y="4589676"/>
            <a:ext cx="1433724" cy="107305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1894" y="4682070"/>
            <a:ext cx="1725782" cy="1294337"/>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989" y="3533575"/>
            <a:ext cx="1444923" cy="961777"/>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9468" y="3242361"/>
            <a:ext cx="1173351" cy="1081683"/>
          </a:xfrm>
          <a:prstGeom prst="rect">
            <a:avLst/>
          </a:prstGeom>
        </p:spPr>
      </p:pic>
    </p:spTree>
    <p:extLst>
      <p:ext uri="{BB962C8B-B14F-4D97-AF65-F5344CB8AC3E}">
        <p14:creationId xmlns:p14="http://schemas.microsoft.com/office/powerpoint/2010/main" val="62398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0" y="0"/>
            <a:ext cx="9144000" cy="735724"/>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0" tIns="0" rIns="0" bIns="0" anchor="t" anchorCtr="0">
            <a:noAutofit/>
          </a:bodyPr>
          <a:lstStyle/>
          <a:p>
            <a:pPr marL="0" lvl="0" indent="0" algn="ctr" rtl="0">
              <a:spcBef>
                <a:spcPts val="0"/>
              </a:spcBef>
              <a:spcAft>
                <a:spcPts val="0"/>
              </a:spcAft>
              <a:buNone/>
            </a:pPr>
            <a:r>
              <a:rPr lang="en-GB" b="1" dirty="0" smtClean="0"/>
              <a:t>Virtual Network</a:t>
            </a:r>
            <a:endParaRPr b="1" dirty="0"/>
          </a:p>
        </p:txBody>
      </p:sp>
      <p:sp>
        <p:nvSpPr>
          <p:cNvPr id="166" name="Google Shape;166;p22"/>
          <p:cNvSpPr txBox="1">
            <a:spLocks noGrp="1"/>
          </p:cNvSpPr>
          <p:nvPr>
            <p:ph type="body" idx="1"/>
          </p:nvPr>
        </p:nvSpPr>
        <p:spPr>
          <a:xfrm>
            <a:off x="99026" y="840524"/>
            <a:ext cx="8971401" cy="5917628"/>
          </a:xfrm>
          <a:prstGeom prst="rect">
            <a:avLst/>
          </a:prstGeom>
          <a:solidFill>
            <a:schemeClr val="bg1"/>
          </a:solidFill>
          <a:ln>
            <a:noFill/>
          </a:ln>
        </p:spPr>
        <p:txBody>
          <a:bodyPr spcFirstLastPara="1" wrap="square" lIns="0" tIns="0" rIns="0" bIns="0" anchor="t" anchorCtr="0">
            <a:noAutofit/>
          </a:bodyPr>
          <a:lstStyle/>
          <a:p>
            <a:pPr marL="177800" lvl="0" indent="-177800" algn="l" rtl="0">
              <a:lnSpc>
                <a:spcPct val="130000"/>
              </a:lnSpc>
              <a:spcBef>
                <a:spcPts val="0"/>
              </a:spcBef>
              <a:spcAft>
                <a:spcPts val="1200"/>
              </a:spcAft>
              <a:buClr>
                <a:srgbClr val="7F7F7F"/>
              </a:buClr>
              <a:buSzPts val="2000"/>
              <a:buFont typeface="Arial"/>
              <a:buChar char="•"/>
            </a:pPr>
            <a:r>
              <a:rPr lang="en-GB" sz="2400" b="0" dirty="0">
                <a:solidFill>
                  <a:schemeClr val="tx1"/>
                </a:solidFill>
              </a:rPr>
              <a:t>V</a:t>
            </a:r>
            <a:r>
              <a:rPr lang="en-GB" sz="2400" b="0" dirty="0" smtClean="0">
                <a:solidFill>
                  <a:schemeClr val="tx1"/>
                </a:solidFill>
              </a:rPr>
              <a:t>irtual networks are software-based network</a:t>
            </a:r>
          </a:p>
          <a:p>
            <a:pPr marL="177800" lvl="0" indent="-177800" algn="l" rtl="0">
              <a:lnSpc>
                <a:spcPct val="130000"/>
              </a:lnSpc>
              <a:spcBef>
                <a:spcPts val="0"/>
              </a:spcBef>
              <a:spcAft>
                <a:spcPts val="1200"/>
              </a:spcAft>
              <a:buClr>
                <a:srgbClr val="7F7F7F"/>
              </a:buClr>
              <a:buSzPts val="2000"/>
              <a:buFont typeface="Arial"/>
              <a:buChar char="•"/>
            </a:pPr>
            <a:r>
              <a:rPr lang="en-GB" sz="2400" b="0" dirty="0" smtClean="0">
                <a:solidFill>
                  <a:schemeClr val="tx1"/>
                </a:solidFill>
              </a:rPr>
              <a:t>Virtual network are created by partitioning off some of a physical network’s bandwidth to form a separate network</a:t>
            </a:r>
          </a:p>
          <a:p>
            <a:pPr marL="177800" lvl="0" indent="-177800" algn="l" rtl="0">
              <a:lnSpc>
                <a:spcPct val="130000"/>
              </a:lnSpc>
              <a:spcBef>
                <a:spcPts val="0"/>
              </a:spcBef>
              <a:spcAft>
                <a:spcPts val="1200"/>
              </a:spcAft>
              <a:buClr>
                <a:srgbClr val="7F7F7F"/>
              </a:buClr>
              <a:buSzPts val="2000"/>
              <a:buFont typeface="Arial"/>
              <a:buChar char="•"/>
            </a:pPr>
            <a:r>
              <a:rPr lang="en-GB" sz="2400" b="0" dirty="0" smtClean="0">
                <a:solidFill>
                  <a:schemeClr val="tx1"/>
                </a:solidFill>
              </a:rPr>
              <a:t>Several virtual network can exist on the same physical network. </a:t>
            </a:r>
          </a:p>
          <a:p>
            <a:pPr marL="635000" lvl="1" indent="-177800">
              <a:lnSpc>
                <a:spcPct val="130000"/>
              </a:lnSpc>
              <a:spcAft>
                <a:spcPts val="1200"/>
              </a:spcAft>
              <a:buSzPts val="2000"/>
            </a:pPr>
            <a:r>
              <a:rPr lang="en-GB" sz="2200" dirty="0" smtClean="0">
                <a:solidFill>
                  <a:schemeClr val="tx1"/>
                </a:solidFill>
              </a:rPr>
              <a:t>These networks all share the same hardware</a:t>
            </a:r>
          </a:p>
          <a:p>
            <a:pPr marL="177800" indent="-177800">
              <a:lnSpc>
                <a:spcPct val="130000"/>
              </a:lnSpc>
              <a:spcAft>
                <a:spcPts val="1200"/>
              </a:spcAft>
              <a:buSzPts val="2000"/>
            </a:pPr>
            <a:r>
              <a:rPr lang="en-GB" sz="2400" b="0" dirty="0" smtClean="0">
                <a:solidFill>
                  <a:schemeClr val="tx1"/>
                </a:solidFill>
              </a:rPr>
              <a:t>Virtual network are very secure as each virtual network has it own security including its own firewall.</a:t>
            </a:r>
          </a:p>
          <a:p>
            <a:pPr marL="635000" lvl="1" indent="-177800">
              <a:lnSpc>
                <a:spcPct val="130000"/>
              </a:lnSpc>
              <a:spcAft>
                <a:spcPts val="1200"/>
              </a:spcAft>
              <a:buSzPts val="2000"/>
            </a:pPr>
            <a:r>
              <a:rPr lang="en-GB" sz="2200" dirty="0" smtClean="0">
                <a:solidFill>
                  <a:schemeClr val="tx1"/>
                </a:solidFill>
              </a:rPr>
              <a:t>This mean virtual network can only be assessed by using certain software or login information.</a:t>
            </a:r>
          </a:p>
          <a:p>
            <a:pPr marL="635000" lvl="1" indent="-177800">
              <a:lnSpc>
                <a:spcPct val="130000"/>
              </a:lnSpc>
              <a:spcAft>
                <a:spcPts val="1200"/>
              </a:spcAft>
              <a:buSzPts val="2000"/>
            </a:pPr>
            <a:r>
              <a:rPr lang="en-GB" sz="2200" b="0" dirty="0" smtClean="0">
                <a:solidFill>
                  <a:schemeClr val="tx1"/>
                </a:solidFill>
              </a:rPr>
              <a:t>Other people could used the same physical network and not have access to the virtual network or even know that it exists.</a:t>
            </a:r>
            <a:endParaRPr lang="en-GB" sz="2200" b="0" dirty="0">
              <a:solidFill>
                <a:schemeClr val="tx1"/>
              </a:solidFill>
            </a:endParaRPr>
          </a:p>
        </p:txBody>
      </p:sp>
    </p:spTree>
    <p:extLst>
      <p:ext uri="{BB962C8B-B14F-4D97-AF65-F5344CB8AC3E}">
        <p14:creationId xmlns:p14="http://schemas.microsoft.com/office/powerpoint/2010/main" val="1379831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arn(inVertic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barn(inVertical)">
                                      <p:cBhvr>
                                        <p:cTn id="12" dur="5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barn(inVertical)">
                                      <p:cBhvr>
                                        <p:cTn id="17" dur="500"/>
                                        <p:tgtEl>
                                          <p:spTgt spid="1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6">
                                            <p:txEl>
                                              <p:pRg st="3" end="3"/>
                                            </p:txEl>
                                          </p:spTgt>
                                        </p:tgtEl>
                                        <p:attrNameLst>
                                          <p:attrName>style.visibility</p:attrName>
                                        </p:attrNameLst>
                                      </p:cBhvr>
                                      <p:to>
                                        <p:strVal val="visible"/>
                                      </p:to>
                                    </p:set>
                                    <p:animEffect transition="in" filter="barn(inVertical)">
                                      <p:cBhvr>
                                        <p:cTn id="22" dur="500"/>
                                        <p:tgtEl>
                                          <p:spTgt spid="1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6">
                                            <p:txEl>
                                              <p:pRg st="4" end="4"/>
                                            </p:txEl>
                                          </p:spTgt>
                                        </p:tgtEl>
                                        <p:attrNameLst>
                                          <p:attrName>style.visibility</p:attrName>
                                        </p:attrNameLst>
                                      </p:cBhvr>
                                      <p:to>
                                        <p:strVal val="visible"/>
                                      </p:to>
                                    </p:set>
                                    <p:animEffect transition="in" filter="barn(inVertical)">
                                      <p:cBhvr>
                                        <p:cTn id="27" dur="500"/>
                                        <p:tgtEl>
                                          <p:spTgt spid="1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6">
                                            <p:txEl>
                                              <p:pRg st="5" end="5"/>
                                            </p:txEl>
                                          </p:spTgt>
                                        </p:tgtEl>
                                        <p:attrNameLst>
                                          <p:attrName>style.visibility</p:attrName>
                                        </p:attrNameLst>
                                      </p:cBhvr>
                                      <p:to>
                                        <p:strVal val="visible"/>
                                      </p:to>
                                    </p:set>
                                    <p:animEffect transition="in" filter="barn(inVertical)">
                                      <p:cBhvr>
                                        <p:cTn id="32" dur="500"/>
                                        <p:tgtEl>
                                          <p:spTgt spid="1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6">
                                            <p:txEl>
                                              <p:pRg st="6" end="6"/>
                                            </p:txEl>
                                          </p:spTgt>
                                        </p:tgtEl>
                                        <p:attrNameLst>
                                          <p:attrName>style.visibility</p:attrName>
                                        </p:attrNameLst>
                                      </p:cBhvr>
                                      <p:to>
                                        <p:strVal val="visible"/>
                                      </p:to>
                                    </p:set>
                                    <p:animEffect transition="in" filter="barn(inVertical)">
                                      <p:cBhvr>
                                        <p:cTn id="37" dur="500"/>
                                        <p:tgtEl>
                                          <p:spTgt spid="1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854968"/>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Virtual Private</a:t>
            </a:r>
            <a:r>
              <a:rPr kumimoji="0" lang="en-GB" sz="36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Networks and WANs</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110192" y="982978"/>
            <a:ext cx="8918194" cy="5775173"/>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lnSpc>
                <a:spcPct val="100000"/>
              </a:lnSpc>
              <a:spcAft>
                <a:spcPts val="1800"/>
              </a:spcAft>
              <a:buNone/>
            </a:pPr>
            <a:r>
              <a:rPr lang="en-GB" sz="2400" b="1" dirty="0" smtClean="0">
                <a:solidFill>
                  <a:schemeClr val="tx1"/>
                </a:solidFill>
                <a:cs typeface="Arial Rounded MT Bold"/>
              </a:rPr>
              <a:t>Virtual Private Networks (VPN) and WANs</a:t>
            </a:r>
            <a:endParaRPr lang="en-GB" sz="2400" dirty="0">
              <a:solidFill>
                <a:schemeClr val="tx1"/>
              </a:solidFill>
            </a:endParaRPr>
          </a:p>
          <a:p>
            <a:pPr marL="342900">
              <a:lnSpc>
                <a:spcPct val="100000"/>
              </a:lnSpc>
              <a:spcAft>
                <a:spcPts val="1800"/>
              </a:spcAft>
            </a:pPr>
            <a:r>
              <a:rPr lang="en-GB" sz="2400" b="0" dirty="0" smtClean="0">
                <a:solidFill>
                  <a:srgbClr val="000000"/>
                </a:solidFill>
              </a:rPr>
              <a:t>Software can also re-divide a WIDE AREA NETWORK into a series of smaller networks so that (for example) groups of workers spread across the country / world can communicate and share information separately from other members of a company.</a:t>
            </a:r>
            <a:endParaRPr lang="en-GB" sz="2400" b="0" dirty="0">
              <a:solidFill>
                <a:srgbClr val="000000"/>
              </a:solidFill>
            </a:endParaRPr>
          </a:p>
          <a:p>
            <a:pPr marL="342900">
              <a:lnSpc>
                <a:spcPct val="100000"/>
              </a:lnSpc>
              <a:spcAft>
                <a:spcPts val="1800"/>
              </a:spcAft>
            </a:pPr>
            <a:r>
              <a:rPr lang="en-GB" sz="2400" b="0" dirty="0" smtClean="0">
                <a:solidFill>
                  <a:srgbClr val="000000"/>
                </a:solidFill>
              </a:rPr>
              <a:t>As the internet is used by all, these networks will need added security and this is done through encryption.</a:t>
            </a:r>
            <a:endParaRPr lang="en-GB" sz="2400" b="0" dirty="0">
              <a:solidFill>
                <a:srgbClr val="000000"/>
              </a:solidFill>
            </a:endParaRPr>
          </a:p>
          <a:p>
            <a:pPr marL="342900">
              <a:lnSpc>
                <a:spcPct val="100000"/>
              </a:lnSpc>
              <a:spcAft>
                <a:spcPts val="1800"/>
              </a:spcAft>
            </a:pPr>
            <a:r>
              <a:rPr lang="en-GB" sz="2400" b="0" dirty="0" smtClean="0">
                <a:solidFill>
                  <a:srgbClr val="000000"/>
                </a:solidFill>
              </a:rPr>
              <a:t>Due to this they are given the name PRIVATE NETWORKS, but of course, because they are created through the use of software, they are known as Virtual Private Networks (VPN).</a:t>
            </a:r>
          </a:p>
        </p:txBody>
      </p:sp>
    </p:spTree>
    <p:extLst>
      <p:ext uri="{BB962C8B-B14F-4D97-AF65-F5344CB8AC3E}">
        <p14:creationId xmlns:p14="http://schemas.microsoft.com/office/powerpoint/2010/main" val="376341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0" y="0"/>
            <a:ext cx="9144000" cy="735724"/>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0" tIns="0" rIns="0" bIns="0" anchor="t" anchorCtr="0">
            <a:noAutofit/>
          </a:bodyPr>
          <a:lstStyle/>
          <a:p>
            <a:pPr marL="0" lvl="0" indent="0" algn="ctr" rtl="0">
              <a:spcBef>
                <a:spcPts val="0"/>
              </a:spcBef>
              <a:spcAft>
                <a:spcPts val="0"/>
              </a:spcAft>
              <a:buNone/>
            </a:pPr>
            <a:r>
              <a:rPr lang="en-GB" b="1" dirty="0" smtClean="0"/>
              <a:t>Virtual Private Network (VPN)</a:t>
            </a:r>
            <a:endParaRPr b="1" dirty="0"/>
          </a:p>
        </p:txBody>
      </p:sp>
      <p:sp>
        <p:nvSpPr>
          <p:cNvPr id="166" name="Google Shape;166;p22"/>
          <p:cNvSpPr txBox="1">
            <a:spLocks noGrp="1"/>
          </p:cNvSpPr>
          <p:nvPr>
            <p:ph type="body" idx="1"/>
          </p:nvPr>
        </p:nvSpPr>
        <p:spPr>
          <a:xfrm>
            <a:off x="99026" y="840524"/>
            <a:ext cx="8971401" cy="5917628"/>
          </a:xfrm>
          <a:prstGeom prst="rect">
            <a:avLst/>
          </a:prstGeom>
          <a:solidFill>
            <a:schemeClr val="bg1"/>
          </a:solidFill>
          <a:ln>
            <a:noFill/>
          </a:ln>
        </p:spPr>
        <p:txBody>
          <a:bodyPr spcFirstLastPara="1" wrap="square" lIns="0" tIns="0" rIns="0" bIns="0" anchor="t" anchorCtr="0">
            <a:noAutofit/>
          </a:bodyPr>
          <a:lstStyle/>
          <a:p>
            <a:pPr marL="177800" lvl="0" indent="-177800" algn="l" rtl="0">
              <a:lnSpc>
                <a:spcPct val="130000"/>
              </a:lnSpc>
              <a:spcBef>
                <a:spcPts val="0"/>
              </a:spcBef>
              <a:spcAft>
                <a:spcPts val="1200"/>
              </a:spcAft>
              <a:buClr>
                <a:srgbClr val="7F7F7F"/>
              </a:buClr>
              <a:buSzPts val="2000"/>
              <a:buFont typeface="Arial"/>
              <a:buChar char="•"/>
            </a:pPr>
            <a:r>
              <a:rPr lang="en-GB" sz="2400" b="0" dirty="0" smtClean="0">
                <a:solidFill>
                  <a:schemeClr val="tx1"/>
                </a:solidFill>
              </a:rPr>
              <a:t>A Virtual Private Network (VPN) is a type of virtual network that can be used to send data securely over a large network such as WAN.</a:t>
            </a:r>
          </a:p>
          <a:p>
            <a:pPr marL="635000" lvl="1" indent="-177800">
              <a:lnSpc>
                <a:spcPct val="130000"/>
              </a:lnSpc>
              <a:spcAft>
                <a:spcPts val="1200"/>
              </a:spcAft>
              <a:buSzPts val="2000"/>
            </a:pPr>
            <a:r>
              <a:rPr lang="en-GB" sz="2200" b="0" dirty="0" smtClean="0">
                <a:solidFill>
                  <a:schemeClr val="tx1"/>
                </a:solidFill>
              </a:rPr>
              <a:t>VPN can be used to send data securely between two offices on different sites. Or </a:t>
            </a:r>
          </a:p>
          <a:p>
            <a:pPr marL="635000" lvl="1" indent="-177800">
              <a:lnSpc>
                <a:spcPct val="130000"/>
              </a:lnSpc>
              <a:spcAft>
                <a:spcPts val="1200"/>
              </a:spcAft>
              <a:buSzPts val="2000"/>
            </a:pPr>
            <a:r>
              <a:rPr lang="en-GB" sz="2000" b="0" dirty="0" smtClean="0">
                <a:solidFill>
                  <a:schemeClr val="tx1"/>
                </a:solidFill>
              </a:rPr>
              <a:t>Set up a school internet that all students can access from home</a:t>
            </a:r>
          </a:p>
          <a:p>
            <a:pPr marL="177800" indent="-177800">
              <a:lnSpc>
                <a:spcPct val="130000"/>
              </a:lnSpc>
              <a:spcAft>
                <a:spcPts val="1200"/>
              </a:spcAft>
              <a:buSzPts val="2000"/>
            </a:pPr>
            <a:r>
              <a:rPr lang="en-GB" sz="2200" b="0" dirty="0" smtClean="0">
                <a:solidFill>
                  <a:schemeClr val="tx1"/>
                </a:solidFill>
              </a:rPr>
              <a:t>A Virtual LAN (VLAN) allows you split a LAN into separate network using the same hardware.</a:t>
            </a:r>
          </a:p>
          <a:p>
            <a:pPr marL="0" indent="0">
              <a:lnSpc>
                <a:spcPct val="130000"/>
              </a:lnSpc>
              <a:spcAft>
                <a:spcPts val="1200"/>
              </a:spcAft>
              <a:buSzPts val="2000"/>
              <a:buNone/>
            </a:pPr>
            <a:r>
              <a:rPr lang="en-GB" sz="2200" dirty="0" smtClean="0">
                <a:solidFill>
                  <a:schemeClr val="tx1"/>
                </a:solidFill>
              </a:rPr>
              <a:t>Activity</a:t>
            </a:r>
          </a:p>
          <a:p>
            <a:pPr marL="342900">
              <a:lnSpc>
                <a:spcPct val="130000"/>
              </a:lnSpc>
              <a:spcAft>
                <a:spcPts val="1200"/>
              </a:spcAft>
              <a:buSzPts val="2000"/>
            </a:pPr>
            <a:r>
              <a:rPr lang="en-GB" sz="2200" b="0" dirty="0" smtClean="0">
                <a:solidFill>
                  <a:schemeClr val="tx1"/>
                </a:solidFill>
              </a:rPr>
              <a:t>In your come up with four advantages of Virtual Network</a:t>
            </a:r>
          </a:p>
          <a:p>
            <a:pPr marL="342900">
              <a:lnSpc>
                <a:spcPct val="130000"/>
              </a:lnSpc>
              <a:spcAft>
                <a:spcPts val="1200"/>
              </a:spcAft>
              <a:buSzPts val="2000"/>
            </a:pPr>
            <a:r>
              <a:rPr lang="en-GB" sz="2200" b="0" dirty="0" smtClean="0">
                <a:solidFill>
                  <a:schemeClr val="tx1"/>
                </a:solidFill>
              </a:rPr>
              <a:t>Get ready to share answers with rest of the group.</a:t>
            </a:r>
            <a:endParaRPr lang="en-GB" sz="2200" b="0" dirty="0">
              <a:solidFill>
                <a:schemeClr val="tx1"/>
              </a:solidFill>
            </a:endParaRPr>
          </a:p>
        </p:txBody>
      </p:sp>
    </p:spTree>
    <p:extLst>
      <p:ext uri="{BB962C8B-B14F-4D97-AF65-F5344CB8AC3E}">
        <p14:creationId xmlns:p14="http://schemas.microsoft.com/office/powerpoint/2010/main" val="828207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barn(inVertical)">
                                      <p:cBhvr>
                                        <p:cTn id="7" dur="500"/>
                                        <p:tgtEl>
                                          <p:spTgt spid="1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6">
                                            <p:txEl>
                                              <p:pRg st="1" end="1"/>
                                            </p:txEl>
                                          </p:spTgt>
                                        </p:tgtEl>
                                        <p:attrNameLst>
                                          <p:attrName>style.visibility</p:attrName>
                                        </p:attrNameLst>
                                      </p:cBhvr>
                                      <p:to>
                                        <p:strVal val="visible"/>
                                      </p:to>
                                    </p:set>
                                    <p:animEffect transition="in" filter="barn(inVertical)">
                                      <p:cBhvr>
                                        <p:cTn id="12" dur="500"/>
                                        <p:tgtEl>
                                          <p:spTgt spid="1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6">
                                            <p:txEl>
                                              <p:pRg st="2" end="2"/>
                                            </p:txEl>
                                          </p:spTgt>
                                        </p:tgtEl>
                                        <p:attrNameLst>
                                          <p:attrName>style.visibility</p:attrName>
                                        </p:attrNameLst>
                                      </p:cBhvr>
                                      <p:to>
                                        <p:strVal val="visible"/>
                                      </p:to>
                                    </p:set>
                                    <p:animEffect transition="in" filter="barn(inVertical)">
                                      <p:cBhvr>
                                        <p:cTn id="17" dur="500"/>
                                        <p:tgtEl>
                                          <p:spTgt spid="16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6">
                                            <p:txEl>
                                              <p:pRg st="3" end="3"/>
                                            </p:txEl>
                                          </p:spTgt>
                                        </p:tgtEl>
                                        <p:attrNameLst>
                                          <p:attrName>style.visibility</p:attrName>
                                        </p:attrNameLst>
                                      </p:cBhvr>
                                      <p:to>
                                        <p:strVal val="visible"/>
                                      </p:to>
                                    </p:set>
                                    <p:animEffect transition="in" filter="barn(inVertical)">
                                      <p:cBhvr>
                                        <p:cTn id="22" dur="500"/>
                                        <p:tgtEl>
                                          <p:spTgt spid="16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6">
                                            <p:txEl>
                                              <p:pRg st="4" end="4"/>
                                            </p:txEl>
                                          </p:spTgt>
                                        </p:tgtEl>
                                        <p:attrNameLst>
                                          <p:attrName>style.visibility</p:attrName>
                                        </p:attrNameLst>
                                      </p:cBhvr>
                                      <p:to>
                                        <p:strVal val="visible"/>
                                      </p:to>
                                    </p:set>
                                    <p:animEffect transition="in" filter="barn(inVertical)">
                                      <p:cBhvr>
                                        <p:cTn id="27" dur="500"/>
                                        <p:tgtEl>
                                          <p:spTgt spid="16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6">
                                            <p:txEl>
                                              <p:pRg st="5" end="5"/>
                                            </p:txEl>
                                          </p:spTgt>
                                        </p:tgtEl>
                                        <p:attrNameLst>
                                          <p:attrName>style.visibility</p:attrName>
                                        </p:attrNameLst>
                                      </p:cBhvr>
                                      <p:to>
                                        <p:strVal val="visible"/>
                                      </p:to>
                                    </p:set>
                                    <p:animEffect transition="in" filter="barn(inVertical)">
                                      <p:cBhvr>
                                        <p:cTn id="32" dur="500"/>
                                        <p:tgtEl>
                                          <p:spTgt spid="16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6">
                                            <p:txEl>
                                              <p:pRg st="6" end="6"/>
                                            </p:txEl>
                                          </p:spTgt>
                                        </p:tgtEl>
                                        <p:attrNameLst>
                                          <p:attrName>style.visibility</p:attrName>
                                        </p:attrNameLst>
                                      </p:cBhvr>
                                      <p:to>
                                        <p:strVal val="visible"/>
                                      </p:to>
                                    </p:set>
                                    <p:animEffect transition="in" filter="barn(inVertical)">
                                      <p:cBhvr>
                                        <p:cTn id="37" dur="500"/>
                                        <p:tgtEl>
                                          <p:spTgt spid="1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txBox="1">
            <a:spLocks noGrp="1"/>
          </p:cNvSpPr>
          <p:nvPr>
            <p:ph type="title"/>
          </p:nvPr>
        </p:nvSpPr>
        <p:spPr>
          <a:xfrm>
            <a:off x="0" y="0"/>
            <a:ext cx="9144000" cy="735724"/>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0" tIns="0" rIns="0" bIns="0" anchor="t" anchorCtr="0">
            <a:noAutofit/>
          </a:bodyPr>
          <a:lstStyle/>
          <a:p>
            <a:pPr marL="0" lvl="0" indent="0" algn="ctr" rtl="0">
              <a:spcBef>
                <a:spcPts val="0"/>
              </a:spcBef>
              <a:spcAft>
                <a:spcPts val="0"/>
              </a:spcAft>
              <a:buNone/>
            </a:pPr>
            <a:r>
              <a:rPr lang="en-GB" b="1" dirty="0" smtClean="0"/>
              <a:t>Virtual Private Network (VPN)</a:t>
            </a:r>
            <a:endParaRPr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02" y="1082894"/>
            <a:ext cx="8553991" cy="5465050"/>
          </a:xfrm>
          <a:prstGeom prst="rect">
            <a:avLst/>
          </a:prstGeom>
        </p:spPr>
      </p:pic>
    </p:spTree>
    <p:extLst>
      <p:ext uri="{BB962C8B-B14F-4D97-AF65-F5344CB8AC3E}">
        <p14:creationId xmlns:p14="http://schemas.microsoft.com/office/powerpoint/2010/main" val="99345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854968"/>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FF0000"/>
                </a:solidFill>
                <a:uLnTx/>
                <a:uFillTx/>
                <a:latin typeface="+mn-lt"/>
                <a:ea typeface="+mn-ea"/>
                <a:cs typeface="+mn-cs"/>
              </a:rPr>
              <a:t>Benefits of Virtual Network</a:t>
            </a:r>
            <a:endParaRPr kumimoji="0" lang="en-GB" sz="4400" b="1" i="0" u="none" strike="noStrike" kern="1200" cap="none" spc="0" normalizeH="0" baseline="0" noProof="0" dirty="0">
              <a:ln>
                <a:noFill/>
              </a:ln>
              <a:solidFill>
                <a:srgbClr val="FF0000"/>
              </a:solidFill>
              <a:uLnTx/>
              <a:uFillTx/>
              <a:latin typeface="+mn-lt"/>
              <a:ea typeface="+mn-ea"/>
              <a:cs typeface="+mn-cs"/>
            </a:endParaRPr>
          </a:p>
        </p:txBody>
      </p:sp>
      <p:sp>
        <p:nvSpPr>
          <p:cNvPr id="9" name="Content Placeholder 2"/>
          <p:cNvSpPr>
            <a:spLocks noGrp="1"/>
          </p:cNvSpPr>
          <p:nvPr>
            <p:ph idx="1"/>
          </p:nvPr>
        </p:nvSpPr>
        <p:spPr>
          <a:xfrm>
            <a:off x="110192" y="930427"/>
            <a:ext cx="8918194" cy="5379868"/>
          </a:xfrm>
          <a:noFill/>
          <a:ln>
            <a:no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sz="2400" dirty="0" smtClean="0">
                <a:solidFill>
                  <a:schemeClr val="tx1"/>
                </a:solidFill>
                <a:cs typeface="Arial Rounded MT Bold"/>
              </a:rPr>
              <a:t>Advantages of Virtual Networks</a:t>
            </a:r>
            <a:endParaRPr lang="en-GB" sz="2400" dirty="0">
              <a:solidFill>
                <a:schemeClr val="tx1"/>
              </a:solidFill>
            </a:endParaRPr>
          </a:p>
          <a:p>
            <a:pPr marL="0" indent="0">
              <a:buNone/>
            </a:pPr>
            <a:r>
              <a:rPr lang="en-GB" sz="2200" dirty="0" smtClean="0">
                <a:solidFill>
                  <a:srgbClr val="000000"/>
                </a:solidFill>
              </a:rPr>
              <a:t>Scalability: </a:t>
            </a:r>
            <a:r>
              <a:rPr lang="en-GB" sz="2200" b="0" dirty="0" smtClean="0">
                <a:solidFill>
                  <a:srgbClr val="000000"/>
                </a:solidFill>
              </a:rPr>
              <a:t>This allows for the network to be expanded. Users can be connected to different switches but appear as if they are on the same segment of the network. </a:t>
            </a:r>
          </a:p>
          <a:p>
            <a:pPr marL="0" indent="0">
              <a:buNone/>
            </a:pPr>
            <a:r>
              <a:rPr lang="en-GB" sz="2200" b="0" dirty="0" smtClean="0">
                <a:solidFill>
                  <a:srgbClr val="000000"/>
                </a:solidFill>
              </a:rPr>
              <a:t>The Bandwidth is used more efficiently </a:t>
            </a:r>
          </a:p>
          <a:p>
            <a:pPr marL="0" indent="0">
              <a:buNone/>
            </a:pPr>
            <a:endParaRPr lang="en-GB" sz="2200" b="0" dirty="0">
              <a:solidFill>
                <a:srgbClr val="000000"/>
              </a:solidFill>
            </a:endParaRPr>
          </a:p>
          <a:p>
            <a:pPr marL="0" indent="0">
              <a:buNone/>
            </a:pPr>
            <a:r>
              <a:rPr lang="en-GB" sz="2200" dirty="0" smtClean="0">
                <a:solidFill>
                  <a:srgbClr val="000000"/>
                </a:solidFill>
              </a:rPr>
              <a:t>Security: </a:t>
            </a:r>
            <a:r>
              <a:rPr lang="en-GB" sz="2200" b="0" dirty="0" smtClean="0">
                <a:solidFill>
                  <a:srgbClr val="000000"/>
                </a:solidFill>
              </a:rPr>
              <a:t>Users cannot access computers in other VLANS even if they are connected to the same switch.</a:t>
            </a:r>
          </a:p>
          <a:p>
            <a:pPr marL="0" indent="0">
              <a:buNone/>
            </a:pPr>
            <a:endParaRPr lang="en-GB" sz="2200" b="0" dirty="0">
              <a:solidFill>
                <a:srgbClr val="000000"/>
              </a:solidFill>
            </a:endParaRPr>
          </a:p>
          <a:p>
            <a:pPr marL="0" indent="0">
              <a:buNone/>
            </a:pPr>
            <a:r>
              <a:rPr lang="en-GB" sz="2200" dirty="0" smtClean="0">
                <a:solidFill>
                  <a:srgbClr val="000000"/>
                </a:solidFill>
              </a:rPr>
              <a:t>Cost: </a:t>
            </a:r>
            <a:r>
              <a:rPr lang="en-GB" sz="2200" b="0" dirty="0" smtClean="0">
                <a:solidFill>
                  <a:srgbClr val="000000"/>
                </a:solidFill>
              </a:rPr>
              <a:t>You do not need to change the network infrastructure as the business change. No need to buy new hardware.</a:t>
            </a:r>
          </a:p>
        </p:txBody>
      </p:sp>
    </p:spTree>
    <p:extLst>
      <p:ext uri="{BB962C8B-B14F-4D97-AF65-F5344CB8AC3E}">
        <p14:creationId xmlns:p14="http://schemas.microsoft.com/office/powerpoint/2010/main" val="121836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0" y="0"/>
            <a:ext cx="9144000" cy="701735"/>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0" tIns="0" rIns="0" bIns="0" anchor="t" anchorCtr="0">
            <a:noAutofit/>
          </a:bodyPr>
          <a:lstStyle/>
          <a:p>
            <a:pPr marL="0" lvl="0" indent="0" algn="ctr" rtl="0">
              <a:spcBef>
                <a:spcPts val="0"/>
              </a:spcBef>
              <a:spcAft>
                <a:spcPts val="0"/>
              </a:spcAft>
              <a:buNone/>
            </a:pPr>
            <a:r>
              <a:rPr lang="en-GB" b="1"/>
              <a:t>Virtual Networks (VLANs)</a:t>
            </a:r>
            <a:endParaRPr b="1" dirty="0"/>
          </a:p>
        </p:txBody>
      </p:sp>
      <p:graphicFrame>
        <p:nvGraphicFramePr>
          <p:cNvPr id="173" name="Google Shape;173;p23"/>
          <p:cNvGraphicFramePr/>
          <p:nvPr/>
        </p:nvGraphicFramePr>
        <p:xfrm>
          <a:off x="827584" y="1443355"/>
          <a:ext cx="2376550" cy="2966800"/>
        </p:xfrm>
        <a:graphic>
          <a:graphicData uri="http://schemas.openxmlformats.org/drawingml/2006/table">
            <a:tbl>
              <a:tblPr firstRow="1" bandRow="1">
                <a:noFill/>
                <a:tableStyleId>{7CD7A006-D356-41FD-AADC-869F02615059}</a:tableStyleId>
              </a:tblPr>
              <a:tblGrid>
                <a:gridCol w="1188275">
                  <a:extLst>
                    <a:ext uri="{9D8B030D-6E8A-4147-A177-3AD203B41FA5}">
                      <a16:colId xmlns:a16="http://schemas.microsoft.com/office/drawing/2014/main" val="20000"/>
                    </a:ext>
                  </a:extLst>
                </a:gridCol>
                <a:gridCol w="1188275">
                  <a:extLst>
                    <a:ext uri="{9D8B030D-6E8A-4147-A177-3AD203B41FA5}">
                      <a16:colId xmlns:a16="http://schemas.microsoft.com/office/drawing/2014/main" val="20001"/>
                    </a:ext>
                  </a:extLst>
                </a:gridCol>
              </a:tblGrid>
              <a:tr h="370850">
                <a:tc gridSpan="2">
                  <a:txBody>
                    <a:bodyPr/>
                    <a:lstStyle/>
                    <a:p>
                      <a:pPr marL="0" marR="0" lvl="0" indent="0" algn="l" rtl="0">
                        <a:spcBef>
                          <a:spcPts val="0"/>
                        </a:spcBef>
                        <a:spcAft>
                          <a:spcPts val="0"/>
                        </a:spcAft>
                        <a:buNone/>
                      </a:pPr>
                      <a:r>
                        <a:rPr lang="en-GB" sz="1800" u="none" strike="noStrike" cap="none"/>
                        <a:t>SWITCH 1</a:t>
                      </a:r>
                      <a:endParaRPr sz="1800"/>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Port</a:t>
                      </a:r>
                      <a:endParaRPr sz="1800" b="1">
                        <a:solidFill>
                          <a:schemeClr val="lt1"/>
                        </a:solidFill>
                        <a:latin typeface="Arial"/>
                        <a:ea typeface="Arial"/>
                        <a:cs typeface="Arial"/>
                        <a:sym typeface="Arial"/>
                      </a:endParaRPr>
                    </a:p>
                  </a:txBody>
                  <a:tcPr marL="91450" marR="91450" marT="45725" marB="45725">
                    <a:solidFill>
                      <a:schemeClr val="accent1"/>
                    </a:solidFill>
                  </a:tcPr>
                </a:tc>
                <a:tc>
                  <a:txBody>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VLAN</a:t>
                      </a:r>
                      <a:endParaRPr sz="1800" b="1">
                        <a:solidFill>
                          <a:schemeClr val="lt1"/>
                        </a:solidFill>
                        <a:latin typeface="Arial"/>
                        <a:ea typeface="Arial"/>
                        <a:cs typeface="Arial"/>
                        <a:sym typeface="Arial"/>
                      </a:endParaRPr>
                    </a:p>
                  </a:txBody>
                  <a:tcPr marL="91450" marR="91450" marT="45725" marB="45725">
                    <a:solidFill>
                      <a:schemeClr val="accent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t>01</a:t>
                      </a:r>
                      <a:endParaRPr sz="1800"/>
                    </a:p>
                  </a:txBody>
                  <a:tcPr marL="91450" marR="91450" marT="45725" marB="45725"/>
                </a:tc>
                <a:tc>
                  <a:txBody>
                    <a:bodyPr/>
                    <a:lstStyle/>
                    <a:p>
                      <a:pPr marL="0" marR="0" lvl="0" indent="0" algn="l" rtl="0">
                        <a:spcBef>
                          <a:spcPts val="0"/>
                        </a:spcBef>
                        <a:spcAft>
                          <a:spcPts val="0"/>
                        </a:spcAft>
                        <a:buNone/>
                      </a:pPr>
                      <a:r>
                        <a:rPr lang="en-GB" sz="1800"/>
                        <a:t>A</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800"/>
                        <a:t>02</a:t>
                      </a:r>
                      <a:endParaRPr sz="1800"/>
                    </a:p>
                  </a:txBody>
                  <a:tcPr marL="91450" marR="91450" marT="45725" marB="45725"/>
                </a:tc>
                <a:tc>
                  <a:txBody>
                    <a:bodyPr/>
                    <a:lstStyle/>
                    <a:p>
                      <a:pPr marL="0" marR="0" lvl="0" indent="0" algn="l" rtl="0">
                        <a:spcBef>
                          <a:spcPts val="0"/>
                        </a:spcBef>
                        <a:spcAft>
                          <a:spcPts val="0"/>
                        </a:spcAft>
                        <a:buNone/>
                      </a:pPr>
                      <a:r>
                        <a:rPr lang="en-GB" sz="1800"/>
                        <a:t>A</a:t>
                      </a: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800"/>
                        <a:t>03</a:t>
                      </a:r>
                      <a:endParaRPr sz="1800"/>
                    </a:p>
                  </a:txBody>
                  <a:tcPr marL="91450" marR="91450" marT="45725" marB="45725"/>
                </a:tc>
                <a:tc>
                  <a:txBody>
                    <a:bodyPr/>
                    <a:lstStyle/>
                    <a:p>
                      <a:pPr marL="0" marR="0" lvl="0" indent="0" algn="l" rtl="0">
                        <a:spcBef>
                          <a:spcPts val="0"/>
                        </a:spcBef>
                        <a:spcAft>
                          <a:spcPts val="0"/>
                        </a:spcAft>
                        <a:buNone/>
                      </a:pPr>
                      <a:r>
                        <a:rPr lang="en-GB" sz="1800"/>
                        <a:t>C</a:t>
                      </a: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1800"/>
                        <a:t>04</a:t>
                      </a:r>
                      <a:endParaRPr sz="1800"/>
                    </a:p>
                  </a:txBody>
                  <a:tcPr marL="91450" marR="91450" marT="45725" marB="45725"/>
                </a:tc>
                <a:tc>
                  <a:txBody>
                    <a:bodyPr/>
                    <a:lstStyle/>
                    <a:p>
                      <a:pPr marL="0" marR="0" lvl="0" indent="0" algn="l" rtl="0">
                        <a:spcBef>
                          <a:spcPts val="0"/>
                        </a:spcBef>
                        <a:spcAft>
                          <a:spcPts val="0"/>
                        </a:spcAft>
                        <a:buNone/>
                      </a:pPr>
                      <a:r>
                        <a:rPr lang="en-GB" sz="1800"/>
                        <a:t>C</a:t>
                      </a:r>
                      <a:endParaRPr sz="180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GB" sz="1800"/>
                        <a:t>05</a:t>
                      </a:r>
                      <a:endParaRPr sz="1800"/>
                    </a:p>
                  </a:txBody>
                  <a:tcPr marL="91450" marR="91450" marT="45725" marB="45725"/>
                </a:tc>
                <a:tc>
                  <a:txBody>
                    <a:bodyPr/>
                    <a:lstStyle/>
                    <a:p>
                      <a:pPr marL="0" marR="0" lvl="0" indent="0" algn="l" rtl="0">
                        <a:spcBef>
                          <a:spcPts val="0"/>
                        </a:spcBef>
                        <a:spcAft>
                          <a:spcPts val="0"/>
                        </a:spcAft>
                        <a:buNone/>
                      </a:pPr>
                      <a:r>
                        <a:rPr lang="en-GB" sz="1800"/>
                        <a:t>B</a:t>
                      </a:r>
                      <a:endParaRPr sz="1800"/>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GB" sz="1800"/>
                        <a:t>06</a:t>
                      </a:r>
                      <a:endParaRPr sz="1800"/>
                    </a:p>
                  </a:txBody>
                  <a:tcPr marL="91450" marR="91450" marT="45725" marB="45725"/>
                </a:tc>
                <a:tc>
                  <a:txBody>
                    <a:bodyPr/>
                    <a:lstStyle/>
                    <a:p>
                      <a:pPr marL="0" marR="0" lvl="0" indent="0" algn="l" rtl="0">
                        <a:spcBef>
                          <a:spcPts val="0"/>
                        </a:spcBef>
                        <a:spcAft>
                          <a:spcPts val="0"/>
                        </a:spcAft>
                        <a:buNone/>
                      </a:pPr>
                      <a:r>
                        <a:rPr lang="en-GB" sz="1800"/>
                        <a:t>E</a:t>
                      </a:r>
                      <a:endParaRPr sz="1800"/>
                    </a:p>
                  </a:txBody>
                  <a:tcPr marL="91450" marR="91450" marT="45725" marB="45725"/>
                </a:tc>
                <a:extLst>
                  <a:ext uri="{0D108BD9-81ED-4DB2-BD59-A6C34878D82A}">
                    <a16:rowId xmlns:a16="http://schemas.microsoft.com/office/drawing/2014/main" val="10007"/>
                  </a:ext>
                </a:extLst>
              </a:tr>
            </a:tbl>
          </a:graphicData>
        </a:graphic>
      </p:graphicFrame>
      <p:graphicFrame>
        <p:nvGraphicFramePr>
          <p:cNvPr id="174" name="Google Shape;174;p23"/>
          <p:cNvGraphicFramePr/>
          <p:nvPr/>
        </p:nvGraphicFramePr>
        <p:xfrm>
          <a:off x="3563888" y="1443355"/>
          <a:ext cx="3888450" cy="2225100"/>
        </p:xfrm>
        <a:graphic>
          <a:graphicData uri="http://schemas.openxmlformats.org/drawingml/2006/table">
            <a:tbl>
              <a:tblPr firstRow="1" bandRow="1">
                <a:noFill/>
                <a:tableStyleId>{7CD7A006-D356-41FD-AADC-869F02615059}</a:tableStyleId>
              </a:tblPr>
              <a:tblGrid>
                <a:gridCol w="864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1512175">
                  <a:extLst>
                    <a:ext uri="{9D8B030D-6E8A-4147-A177-3AD203B41FA5}">
                      <a16:colId xmlns:a16="http://schemas.microsoft.com/office/drawing/2014/main" val="20002"/>
                    </a:ext>
                  </a:extLst>
                </a:gridCol>
              </a:tblGrid>
              <a:tr h="370850">
                <a:tc>
                  <a:txBody>
                    <a:bodyPr/>
                    <a:lstStyle/>
                    <a:p>
                      <a:pPr marL="0" marR="0" lvl="0" indent="0" algn="l" rtl="0">
                        <a:spcBef>
                          <a:spcPts val="0"/>
                        </a:spcBef>
                        <a:spcAft>
                          <a:spcPts val="0"/>
                        </a:spcAft>
                        <a:buNone/>
                      </a:pPr>
                      <a:r>
                        <a:rPr lang="en-GB" sz="1800"/>
                        <a:t>VLAN</a:t>
                      </a:r>
                      <a:endParaRPr sz="1800"/>
                    </a:p>
                  </a:txBody>
                  <a:tcPr marL="91450" marR="91450" marT="45725" marB="45725"/>
                </a:tc>
                <a:tc>
                  <a:txBody>
                    <a:bodyPr/>
                    <a:lstStyle/>
                    <a:p>
                      <a:pPr marL="0" marR="0" lvl="0" indent="0" algn="l" rtl="0">
                        <a:spcBef>
                          <a:spcPts val="0"/>
                        </a:spcBef>
                        <a:spcAft>
                          <a:spcPts val="0"/>
                        </a:spcAft>
                        <a:buNone/>
                      </a:pPr>
                      <a:r>
                        <a:rPr lang="en-GB" sz="1800"/>
                        <a:t>Routes to</a:t>
                      </a:r>
                      <a:endParaRPr sz="1800"/>
                    </a:p>
                  </a:txBody>
                  <a:tcPr marL="91450" marR="91450" marT="45725" marB="45725"/>
                </a:tc>
                <a:tc>
                  <a:txBody>
                    <a:bodyPr/>
                    <a:lstStyle/>
                    <a:p>
                      <a:pPr marL="0" marR="0" lvl="0" indent="0" algn="l" rtl="0">
                        <a:spcBef>
                          <a:spcPts val="0"/>
                        </a:spcBef>
                        <a:spcAft>
                          <a:spcPts val="0"/>
                        </a:spcAft>
                        <a:buNone/>
                      </a:pPr>
                      <a:r>
                        <a:rPr lang="en-GB" sz="1800"/>
                        <a:t>Function</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a:t>A</a:t>
                      </a:r>
                      <a:endParaRPr sz="1800"/>
                    </a:p>
                  </a:txBody>
                  <a:tcPr marL="91450" marR="91450" marT="45725" marB="45725"/>
                </a:tc>
                <a:tc>
                  <a:txBody>
                    <a:bodyPr/>
                    <a:lstStyle/>
                    <a:p>
                      <a:pPr marL="0" marR="0" lvl="0" indent="0" algn="l" rtl="0">
                        <a:spcBef>
                          <a:spcPts val="0"/>
                        </a:spcBef>
                        <a:spcAft>
                          <a:spcPts val="0"/>
                        </a:spcAft>
                        <a:buNone/>
                      </a:pPr>
                      <a:r>
                        <a:rPr lang="en-GB" sz="1800"/>
                        <a:t>D</a:t>
                      </a:r>
                      <a:endParaRPr sz="1800"/>
                    </a:p>
                  </a:txBody>
                  <a:tcPr marL="91450" marR="91450" marT="45725" marB="45725"/>
                </a:tc>
                <a:tc>
                  <a:txBody>
                    <a:bodyPr/>
                    <a:lstStyle/>
                    <a:p>
                      <a:pPr marL="0" marR="0" lvl="0" indent="0" algn="l" rtl="0">
                        <a:spcBef>
                          <a:spcPts val="0"/>
                        </a:spcBef>
                        <a:spcAft>
                          <a:spcPts val="0"/>
                        </a:spcAft>
                        <a:buNone/>
                      </a:pPr>
                      <a:r>
                        <a:rPr lang="en-GB" sz="1800"/>
                        <a:t>1</a:t>
                      </a:r>
                      <a:r>
                        <a:rPr lang="en-GB" sz="1800" baseline="30000"/>
                        <a:t>st</a:t>
                      </a:r>
                      <a:r>
                        <a:rPr lang="en-GB" sz="1800"/>
                        <a:t> Floor</a:t>
                      </a: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t>B</a:t>
                      </a:r>
                      <a:endParaRPr sz="1800"/>
                    </a:p>
                  </a:txBody>
                  <a:tcPr marL="91450" marR="91450" marT="45725" marB="45725"/>
                </a:tc>
                <a:tc>
                  <a:txBody>
                    <a:bodyPr/>
                    <a:lstStyle/>
                    <a:p>
                      <a:pPr marL="0" marR="0" lvl="0" indent="0" algn="l" rtl="0">
                        <a:spcBef>
                          <a:spcPts val="0"/>
                        </a:spcBef>
                        <a:spcAft>
                          <a:spcPts val="0"/>
                        </a:spcAft>
                        <a:buNone/>
                      </a:pPr>
                      <a:r>
                        <a:rPr lang="en-GB" sz="1800"/>
                        <a:t>Internet only</a:t>
                      </a:r>
                      <a:endParaRPr sz="1800"/>
                    </a:p>
                  </a:txBody>
                  <a:tcPr marL="91450" marR="91450" marT="45725" marB="45725"/>
                </a:tc>
                <a:tc>
                  <a:txBody>
                    <a:bodyPr/>
                    <a:lstStyle/>
                    <a:p>
                      <a:pPr marL="0" marR="0" lvl="0" indent="0" algn="l" rtl="0">
                        <a:spcBef>
                          <a:spcPts val="0"/>
                        </a:spcBef>
                        <a:spcAft>
                          <a:spcPts val="0"/>
                        </a:spcAft>
                        <a:buNone/>
                      </a:pPr>
                      <a:r>
                        <a:rPr lang="en-GB" sz="1800"/>
                        <a:t>Guest Wi-Fi</a:t>
                      </a: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800"/>
                        <a:t>C</a:t>
                      </a:r>
                      <a:endParaRPr sz="1800"/>
                    </a:p>
                  </a:txBody>
                  <a:tcPr marL="91450" marR="91450" marT="45725" marB="45725"/>
                </a:tc>
                <a:tc>
                  <a:txBody>
                    <a:bodyPr/>
                    <a:lstStyle/>
                    <a:p>
                      <a:pPr marL="0" marR="0" lvl="0" indent="0" algn="l" rtl="0">
                        <a:spcBef>
                          <a:spcPts val="0"/>
                        </a:spcBef>
                        <a:spcAft>
                          <a:spcPts val="0"/>
                        </a:spcAft>
                        <a:buNone/>
                      </a:pPr>
                      <a:r>
                        <a:rPr lang="en-GB" sz="1800"/>
                        <a:t>D</a:t>
                      </a:r>
                      <a:endParaRPr sz="1800"/>
                    </a:p>
                  </a:txBody>
                  <a:tcPr marL="91450" marR="91450" marT="45725" marB="45725"/>
                </a:tc>
                <a:tc>
                  <a:txBody>
                    <a:bodyPr/>
                    <a:lstStyle/>
                    <a:p>
                      <a:pPr marL="0" marR="0" lvl="0" indent="0" algn="l" rtl="0">
                        <a:spcBef>
                          <a:spcPts val="0"/>
                        </a:spcBef>
                        <a:spcAft>
                          <a:spcPts val="0"/>
                        </a:spcAft>
                        <a:buNone/>
                      </a:pPr>
                      <a:r>
                        <a:rPr lang="en-GB" sz="1800"/>
                        <a:t>2</a:t>
                      </a:r>
                      <a:r>
                        <a:rPr lang="en-GB" sz="1800" baseline="30000"/>
                        <a:t>nd</a:t>
                      </a:r>
                      <a:r>
                        <a:rPr lang="en-GB" sz="1800"/>
                        <a:t> Floor</a:t>
                      </a: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800"/>
                        <a:t>D</a:t>
                      </a:r>
                      <a:endParaRPr sz="1800"/>
                    </a:p>
                  </a:txBody>
                  <a:tcPr marL="91450" marR="91450" marT="45725" marB="45725"/>
                </a:tc>
                <a:tc>
                  <a:txBody>
                    <a:bodyPr/>
                    <a:lstStyle/>
                    <a:p>
                      <a:pPr marL="0" marR="0" lvl="0" indent="0" algn="l" rtl="0">
                        <a:spcBef>
                          <a:spcPts val="0"/>
                        </a:spcBef>
                        <a:spcAft>
                          <a:spcPts val="0"/>
                        </a:spcAft>
                        <a:buNone/>
                      </a:pPr>
                      <a:r>
                        <a:rPr lang="en-GB" sz="1800"/>
                        <a:t>A C</a:t>
                      </a:r>
                      <a:endParaRPr sz="1800"/>
                    </a:p>
                  </a:txBody>
                  <a:tcPr marL="91450" marR="91450" marT="45725" marB="45725"/>
                </a:tc>
                <a:tc>
                  <a:txBody>
                    <a:bodyPr/>
                    <a:lstStyle/>
                    <a:p>
                      <a:pPr marL="0" marR="0" lvl="0" indent="0" algn="l" rtl="0">
                        <a:spcBef>
                          <a:spcPts val="0"/>
                        </a:spcBef>
                        <a:spcAft>
                          <a:spcPts val="0"/>
                        </a:spcAft>
                        <a:buNone/>
                      </a:pPr>
                      <a:r>
                        <a:rPr lang="en-GB" sz="1800"/>
                        <a:t>Servers</a:t>
                      </a: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1800"/>
                        <a:t>E</a:t>
                      </a:r>
                      <a:endParaRPr sz="1800"/>
                    </a:p>
                  </a:txBody>
                  <a:tcPr marL="91450" marR="91450" marT="45725" marB="45725"/>
                </a:tc>
                <a:tc>
                  <a:txBody>
                    <a:bodyPr/>
                    <a:lstStyle/>
                    <a:p>
                      <a:pPr marL="0" marR="0" lvl="0" indent="0" algn="l" rtl="0">
                        <a:spcBef>
                          <a:spcPts val="0"/>
                        </a:spcBef>
                        <a:spcAft>
                          <a:spcPts val="0"/>
                        </a:spcAft>
                        <a:buNone/>
                      </a:pPr>
                      <a:r>
                        <a:rPr lang="en-GB" sz="1800"/>
                        <a:t>E</a:t>
                      </a:r>
                      <a:endParaRPr sz="1800"/>
                    </a:p>
                  </a:txBody>
                  <a:tcPr marL="91450" marR="91450" marT="45725" marB="45725"/>
                </a:tc>
                <a:tc>
                  <a:txBody>
                    <a:bodyPr/>
                    <a:lstStyle/>
                    <a:p>
                      <a:pPr marL="0" marR="0" lvl="0" indent="0" algn="l" rtl="0">
                        <a:spcBef>
                          <a:spcPts val="0"/>
                        </a:spcBef>
                        <a:spcAft>
                          <a:spcPts val="0"/>
                        </a:spcAft>
                        <a:buNone/>
                      </a:pPr>
                      <a:r>
                        <a:rPr lang="en-GB" sz="1800"/>
                        <a:t>Phones</a:t>
                      </a:r>
                      <a:endParaRPr sz="1800"/>
                    </a:p>
                  </a:txBody>
                  <a:tcPr marL="91450" marR="91450" marT="45725" marB="45725"/>
                </a:tc>
                <a:extLst>
                  <a:ext uri="{0D108BD9-81ED-4DB2-BD59-A6C34878D82A}">
                    <a16:rowId xmlns:a16="http://schemas.microsoft.com/office/drawing/2014/main" val="10005"/>
                  </a:ext>
                </a:extLst>
              </a:tr>
            </a:tbl>
          </a:graphicData>
        </a:graphic>
      </p:graphicFrame>
      <p:sp>
        <p:nvSpPr>
          <p:cNvPr id="175" name="Google Shape;175;p23"/>
          <p:cNvSpPr txBox="1"/>
          <p:nvPr/>
        </p:nvSpPr>
        <p:spPr>
          <a:xfrm>
            <a:off x="151578" y="4609771"/>
            <a:ext cx="8992421" cy="1270521"/>
          </a:xfrm>
          <a:prstGeom prst="rect">
            <a:avLst/>
          </a:prstGeom>
          <a:noFill/>
          <a:ln>
            <a:noFill/>
          </a:ln>
        </p:spPr>
        <p:txBody>
          <a:bodyPr spcFirstLastPara="1" wrap="square" lIns="0" tIns="0" rIns="0" bIns="0" anchor="t" anchorCtr="0">
            <a:noAutofit/>
          </a:bodyPr>
          <a:lstStyle/>
          <a:p>
            <a:pPr marL="177800" marR="0" lvl="0" indent="-177800" algn="l" rtl="0">
              <a:lnSpc>
                <a:spcPct val="130000"/>
              </a:lnSpc>
              <a:spcBef>
                <a:spcPts val="0"/>
              </a:spcBef>
              <a:spcAft>
                <a:spcPts val="0"/>
              </a:spcAft>
              <a:buClr>
                <a:srgbClr val="7F7F7F"/>
              </a:buClr>
              <a:buSzPts val="2000"/>
              <a:buFont typeface="Arial"/>
              <a:buChar char="•"/>
            </a:pPr>
            <a:r>
              <a:rPr lang="en-GB" sz="2000" b="1" dirty="0">
                <a:solidFill>
                  <a:schemeClr val="tx1"/>
                </a:solidFill>
                <a:sym typeface="Arial"/>
              </a:rPr>
              <a:t>VLANs are software created walls between switch ports</a:t>
            </a:r>
            <a:endParaRPr dirty="0">
              <a:solidFill>
                <a:schemeClr val="tx1"/>
              </a:solidFill>
            </a:endParaRPr>
          </a:p>
          <a:p>
            <a:pPr marL="177800" marR="0" lvl="0" indent="-177800" algn="l" rtl="0">
              <a:lnSpc>
                <a:spcPct val="130000"/>
              </a:lnSpc>
              <a:spcBef>
                <a:spcPts val="0"/>
              </a:spcBef>
              <a:spcAft>
                <a:spcPts val="0"/>
              </a:spcAft>
              <a:buClr>
                <a:srgbClr val="7F7F7F"/>
              </a:buClr>
              <a:buSzPts val="2000"/>
              <a:buFont typeface="Arial"/>
              <a:buChar char="•"/>
            </a:pPr>
            <a:r>
              <a:rPr lang="en-GB" sz="2000" b="1" dirty="0">
                <a:solidFill>
                  <a:schemeClr val="tx1"/>
                </a:solidFill>
                <a:latin typeface="Arial"/>
                <a:ea typeface="Arial"/>
                <a:cs typeface="Arial"/>
                <a:sym typeface="Arial"/>
              </a:rPr>
              <a:t>VLANs are created across all switch stacks in a network</a:t>
            </a:r>
            <a:endParaRPr sz="2000" b="1"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56"/>
            <a:ext cx="9144000" cy="593080"/>
          </a:xfrm>
          <a:solidFill>
            <a:schemeClr val="accent1">
              <a:lumMod val="60000"/>
              <a:lumOff val="40000"/>
            </a:schemeClr>
          </a:solidFill>
          <a:ln>
            <a:solidFill>
              <a:schemeClr val="accent1">
                <a:lumMod val="60000"/>
                <a:lumOff val="40000"/>
              </a:schemeClr>
            </a:solidFill>
          </a:ln>
        </p:spPr>
        <p:txBody>
          <a:bodyPr/>
          <a:lstStyle/>
          <a:p>
            <a:pPr algn="ctr"/>
            <a:r>
              <a:rPr lang="en-GB" b="1" dirty="0" smtClean="0"/>
              <a:t>VLAN Example</a:t>
            </a:r>
            <a:endParaRPr lang="en-GB" b="1" dirty="0"/>
          </a:p>
        </p:txBody>
      </p:sp>
      <p:pic>
        <p:nvPicPr>
          <p:cNvPr id="5" name="Google Shape;148;p21"/>
          <p:cNvPicPr preferRelativeResize="0"/>
          <p:nvPr/>
        </p:nvPicPr>
        <p:blipFill rotWithShape="1">
          <a:blip r:embed="rId3">
            <a:alphaModFix/>
          </a:blip>
          <a:srcRect/>
          <a:stretch/>
        </p:blipFill>
        <p:spPr>
          <a:xfrm>
            <a:off x="4759954" y="4035141"/>
            <a:ext cx="1048607" cy="723692"/>
          </a:xfrm>
          <a:prstGeom prst="rect">
            <a:avLst/>
          </a:prstGeom>
          <a:noFill/>
          <a:ln>
            <a:noFill/>
          </a:ln>
        </p:spPr>
      </p:pic>
      <p:pic>
        <p:nvPicPr>
          <p:cNvPr id="6" name="Google Shape;149;p21"/>
          <p:cNvPicPr preferRelativeResize="0"/>
          <p:nvPr/>
        </p:nvPicPr>
        <p:blipFill rotWithShape="1">
          <a:blip r:embed="rId3">
            <a:alphaModFix/>
          </a:blip>
          <a:srcRect/>
          <a:stretch/>
        </p:blipFill>
        <p:spPr>
          <a:xfrm>
            <a:off x="6233508" y="4165700"/>
            <a:ext cx="1048607" cy="723692"/>
          </a:xfrm>
          <a:prstGeom prst="rect">
            <a:avLst/>
          </a:prstGeom>
          <a:noFill/>
          <a:ln>
            <a:noFill/>
          </a:ln>
        </p:spPr>
      </p:pic>
      <p:cxnSp>
        <p:nvCxnSpPr>
          <p:cNvPr id="7" name="Google Shape;150;p21"/>
          <p:cNvCxnSpPr>
            <a:stCxn id="5" idx="0"/>
            <a:endCxn id="4" idx="2"/>
          </p:cNvCxnSpPr>
          <p:nvPr/>
        </p:nvCxnSpPr>
        <p:spPr>
          <a:xfrm flipV="1">
            <a:off x="5284258" y="3252797"/>
            <a:ext cx="373697" cy="782344"/>
          </a:xfrm>
          <a:prstGeom prst="straightConnector1">
            <a:avLst/>
          </a:prstGeom>
          <a:noFill/>
          <a:ln w="9525" cap="flat" cmpd="sng">
            <a:solidFill>
              <a:srgbClr val="117F7C"/>
            </a:solidFill>
            <a:prstDash val="solid"/>
            <a:round/>
            <a:headEnd type="none" w="sm" len="sm"/>
            <a:tailEnd type="none" w="sm" len="sm"/>
          </a:ln>
        </p:spPr>
      </p:cxnSp>
      <p:cxnSp>
        <p:nvCxnSpPr>
          <p:cNvPr id="8" name="Google Shape;151;p21"/>
          <p:cNvCxnSpPr>
            <a:stCxn id="6" idx="0"/>
          </p:cNvCxnSpPr>
          <p:nvPr/>
        </p:nvCxnSpPr>
        <p:spPr>
          <a:xfrm flipH="1" flipV="1">
            <a:off x="6017801" y="3141608"/>
            <a:ext cx="740011" cy="1024092"/>
          </a:xfrm>
          <a:prstGeom prst="straightConnector1">
            <a:avLst/>
          </a:prstGeom>
          <a:noFill/>
          <a:ln w="9525" cap="flat" cmpd="sng">
            <a:solidFill>
              <a:srgbClr val="117F7C"/>
            </a:solidFill>
            <a:prstDash val="solid"/>
            <a:round/>
            <a:headEnd type="none" w="sm" len="sm"/>
            <a:tailEnd type="none" w="sm" len="sm"/>
          </a:ln>
        </p:spPr>
      </p:cxnSp>
      <p:pic>
        <p:nvPicPr>
          <p:cNvPr id="10" name="Google Shape;153;p21"/>
          <p:cNvPicPr preferRelativeResize="0"/>
          <p:nvPr/>
        </p:nvPicPr>
        <p:blipFill rotWithShape="1">
          <a:blip r:embed="rId3">
            <a:alphaModFix/>
          </a:blip>
          <a:srcRect/>
          <a:stretch/>
        </p:blipFill>
        <p:spPr>
          <a:xfrm>
            <a:off x="6980164" y="1302638"/>
            <a:ext cx="1048607" cy="723692"/>
          </a:xfrm>
          <a:prstGeom prst="rect">
            <a:avLst/>
          </a:prstGeom>
          <a:noFill/>
          <a:ln>
            <a:noFill/>
          </a:ln>
        </p:spPr>
      </p:pic>
      <p:pic>
        <p:nvPicPr>
          <p:cNvPr id="11" name="Google Shape;154;p21"/>
          <p:cNvPicPr preferRelativeResize="0"/>
          <p:nvPr/>
        </p:nvPicPr>
        <p:blipFill rotWithShape="1">
          <a:blip r:embed="rId3">
            <a:alphaModFix/>
          </a:blip>
          <a:srcRect/>
          <a:stretch/>
        </p:blipFill>
        <p:spPr>
          <a:xfrm>
            <a:off x="4043203" y="1168639"/>
            <a:ext cx="1048607" cy="723692"/>
          </a:xfrm>
          <a:prstGeom prst="rect">
            <a:avLst/>
          </a:prstGeom>
          <a:noFill/>
          <a:ln>
            <a:noFill/>
          </a:ln>
        </p:spPr>
      </p:pic>
      <p:cxnSp>
        <p:nvCxnSpPr>
          <p:cNvPr id="12" name="Google Shape;155;p21"/>
          <p:cNvCxnSpPr>
            <a:stCxn id="11" idx="2"/>
            <a:endCxn id="4" idx="0"/>
          </p:cNvCxnSpPr>
          <p:nvPr/>
        </p:nvCxnSpPr>
        <p:spPr>
          <a:xfrm>
            <a:off x="4567507" y="1892331"/>
            <a:ext cx="1090448" cy="505422"/>
          </a:xfrm>
          <a:prstGeom prst="straightConnector1">
            <a:avLst/>
          </a:prstGeom>
          <a:noFill/>
          <a:ln w="9525" cap="flat" cmpd="sng">
            <a:solidFill>
              <a:srgbClr val="117F7C"/>
            </a:solidFill>
            <a:prstDash val="solid"/>
            <a:round/>
            <a:headEnd type="none" w="sm" len="sm"/>
            <a:tailEnd type="none" w="sm" len="sm"/>
          </a:ln>
        </p:spPr>
      </p:cxnSp>
      <p:cxnSp>
        <p:nvCxnSpPr>
          <p:cNvPr id="13" name="Google Shape;156;p21"/>
          <p:cNvCxnSpPr>
            <a:stCxn id="10" idx="2"/>
          </p:cNvCxnSpPr>
          <p:nvPr/>
        </p:nvCxnSpPr>
        <p:spPr>
          <a:xfrm flipH="1">
            <a:off x="6383629" y="2026330"/>
            <a:ext cx="1120839" cy="545436"/>
          </a:xfrm>
          <a:prstGeom prst="straightConnector1">
            <a:avLst/>
          </a:prstGeom>
          <a:noFill/>
          <a:ln w="9525" cap="flat" cmpd="sng">
            <a:solidFill>
              <a:srgbClr val="117F7C"/>
            </a:solidFill>
            <a:prstDash val="solid"/>
            <a:round/>
            <a:headEnd type="none" w="sm" len="sm"/>
            <a:tailEnd type="none" w="sm" len="sm"/>
          </a:ln>
        </p:spPr>
      </p:cxnSp>
      <p:pic>
        <p:nvPicPr>
          <p:cNvPr id="17" name="Google Shape;154;p21"/>
          <p:cNvPicPr preferRelativeResize="0"/>
          <p:nvPr/>
        </p:nvPicPr>
        <p:blipFill rotWithShape="1">
          <a:blip r:embed="rId3">
            <a:alphaModFix/>
          </a:blip>
          <a:srcRect/>
          <a:stretch/>
        </p:blipFill>
        <p:spPr>
          <a:xfrm>
            <a:off x="7282115" y="3057253"/>
            <a:ext cx="1048607" cy="723692"/>
          </a:xfrm>
          <a:prstGeom prst="rect">
            <a:avLst/>
          </a:prstGeom>
          <a:noFill/>
          <a:ln>
            <a:noFill/>
          </a:ln>
        </p:spPr>
      </p:pic>
      <p:pic>
        <p:nvPicPr>
          <p:cNvPr id="18" name="Google Shape;154;p21"/>
          <p:cNvPicPr preferRelativeResize="0"/>
          <p:nvPr/>
        </p:nvPicPr>
        <p:blipFill rotWithShape="1">
          <a:blip r:embed="rId3">
            <a:alphaModFix/>
          </a:blip>
          <a:srcRect/>
          <a:stretch/>
        </p:blipFill>
        <p:spPr>
          <a:xfrm>
            <a:off x="5620026" y="1130238"/>
            <a:ext cx="1048607" cy="723692"/>
          </a:xfrm>
          <a:prstGeom prst="rect">
            <a:avLst/>
          </a:prstGeom>
          <a:noFill/>
          <a:ln>
            <a:noFill/>
          </a:ln>
        </p:spPr>
      </p:pic>
      <p:pic>
        <p:nvPicPr>
          <p:cNvPr id="19" name="Google Shape;154;p21"/>
          <p:cNvPicPr preferRelativeResize="0"/>
          <p:nvPr/>
        </p:nvPicPr>
        <p:blipFill rotWithShape="1">
          <a:blip r:embed="rId3">
            <a:alphaModFix/>
          </a:blip>
          <a:srcRect/>
          <a:stretch/>
        </p:blipFill>
        <p:spPr>
          <a:xfrm>
            <a:off x="3300736" y="2026330"/>
            <a:ext cx="1048607" cy="723692"/>
          </a:xfrm>
          <a:prstGeom prst="rect">
            <a:avLst/>
          </a:prstGeom>
          <a:noFill/>
          <a:ln>
            <a:noFill/>
          </a:ln>
        </p:spPr>
      </p:pic>
      <p:cxnSp>
        <p:nvCxnSpPr>
          <p:cNvPr id="25" name="Straight Connector 24"/>
          <p:cNvCxnSpPr>
            <a:stCxn id="4" idx="1"/>
            <a:endCxn id="19" idx="2"/>
          </p:cNvCxnSpPr>
          <p:nvPr/>
        </p:nvCxnSpPr>
        <p:spPr>
          <a:xfrm flipH="1" flipV="1">
            <a:off x="3825040" y="2750022"/>
            <a:ext cx="725674" cy="752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7" idx="1"/>
          </p:cNvCxnSpPr>
          <p:nvPr/>
        </p:nvCxnSpPr>
        <p:spPr>
          <a:xfrm flipH="1" flipV="1">
            <a:off x="6263883" y="2857585"/>
            <a:ext cx="1018232" cy="561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8" idx="2"/>
          </p:cNvCxnSpPr>
          <p:nvPr/>
        </p:nvCxnSpPr>
        <p:spPr>
          <a:xfrm flipH="1">
            <a:off x="5991979" y="1853930"/>
            <a:ext cx="152351" cy="482215"/>
          </a:xfrm>
          <a:prstGeom prst="line">
            <a:avLst/>
          </a:prstGeom>
        </p:spPr>
        <p:style>
          <a:lnRef idx="1">
            <a:schemeClr val="accent1"/>
          </a:lnRef>
          <a:fillRef idx="0">
            <a:schemeClr val="accent1"/>
          </a:fillRef>
          <a:effectRef idx="0">
            <a:schemeClr val="accent1"/>
          </a:effectRef>
          <a:fontRef idx="minor">
            <a:schemeClr val="tx1"/>
          </a:fontRef>
        </p:style>
      </p:cxnSp>
      <p:pic>
        <p:nvPicPr>
          <p:cNvPr id="4" name="Google Shape;147;p21"/>
          <p:cNvPicPr preferRelativeResize="0"/>
          <p:nvPr/>
        </p:nvPicPr>
        <p:blipFill rotWithShape="1">
          <a:blip r:embed="rId4">
            <a:alphaModFix/>
          </a:blip>
          <a:srcRect/>
          <a:stretch/>
        </p:blipFill>
        <p:spPr>
          <a:xfrm>
            <a:off x="4550714" y="2397753"/>
            <a:ext cx="2214482" cy="855044"/>
          </a:xfrm>
          <a:prstGeom prst="rect">
            <a:avLst/>
          </a:prstGeom>
          <a:noFill/>
          <a:ln>
            <a:noFill/>
          </a:ln>
        </p:spPr>
      </p:pic>
      <p:sp>
        <p:nvSpPr>
          <p:cNvPr id="42" name="Google Shape;158;p21"/>
          <p:cNvSpPr/>
          <p:nvPr/>
        </p:nvSpPr>
        <p:spPr>
          <a:xfrm>
            <a:off x="3258508" y="2721335"/>
            <a:ext cx="98693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smtClean="0">
                <a:solidFill>
                  <a:schemeClr val="tx1"/>
                </a:solidFill>
                <a:latin typeface="Arial"/>
                <a:ea typeface="Arial"/>
                <a:cs typeface="Arial"/>
                <a:sym typeface="Arial"/>
              </a:rPr>
              <a:t>PC A</a:t>
            </a:r>
            <a:endParaRPr sz="2000" b="1" dirty="0">
              <a:solidFill>
                <a:schemeClr val="tx1"/>
              </a:solidFill>
              <a:latin typeface="Arial"/>
              <a:ea typeface="Arial"/>
              <a:cs typeface="Arial"/>
              <a:sym typeface="Arial"/>
            </a:endParaRPr>
          </a:p>
        </p:txBody>
      </p:sp>
      <p:sp>
        <p:nvSpPr>
          <p:cNvPr id="44" name="Google Shape;158;p21"/>
          <p:cNvSpPr/>
          <p:nvPr/>
        </p:nvSpPr>
        <p:spPr>
          <a:xfrm>
            <a:off x="7288855" y="4327491"/>
            <a:ext cx="98693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smtClean="0">
                <a:solidFill>
                  <a:schemeClr val="tx1"/>
                </a:solidFill>
                <a:latin typeface="Arial"/>
                <a:ea typeface="Arial"/>
                <a:cs typeface="Arial"/>
                <a:sym typeface="Arial"/>
              </a:rPr>
              <a:t>PC F</a:t>
            </a:r>
            <a:endParaRPr sz="2000" b="1" dirty="0">
              <a:solidFill>
                <a:schemeClr val="tx1"/>
              </a:solidFill>
              <a:latin typeface="Arial"/>
              <a:ea typeface="Arial"/>
              <a:cs typeface="Arial"/>
              <a:sym typeface="Arial"/>
            </a:endParaRPr>
          </a:p>
        </p:txBody>
      </p:sp>
      <p:sp>
        <p:nvSpPr>
          <p:cNvPr id="45" name="Google Shape;158;p21"/>
          <p:cNvSpPr/>
          <p:nvPr/>
        </p:nvSpPr>
        <p:spPr>
          <a:xfrm>
            <a:off x="8315270" y="3243859"/>
            <a:ext cx="98693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smtClean="0">
                <a:solidFill>
                  <a:schemeClr val="tx1"/>
                </a:solidFill>
                <a:latin typeface="Arial"/>
                <a:ea typeface="Arial"/>
                <a:cs typeface="Arial"/>
                <a:sym typeface="Arial"/>
              </a:rPr>
              <a:t>PC E</a:t>
            </a:r>
            <a:endParaRPr sz="2000" b="1" dirty="0">
              <a:solidFill>
                <a:schemeClr val="tx1"/>
              </a:solidFill>
              <a:latin typeface="Arial"/>
              <a:ea typeface="Arial"/>
              <a:cs typeface="Arial"/>
              <a:sym typeface="Arial"/>
            </a:endParaRPr>
          </a:p>
        </p:txBody>
      </p:sp>
      <p:sp>
        <p:nvSpPr>
          <p:cNvPr id="46" name="Google Shape;158;p21"/>
          <p:cNvSpPr/>
          <p:nvPr/>
        </p:nvSpPr>
        <p:spPr>
          <a:xfrm>
            <a:off x="8024234" y="1410049"/>
            <a:ext cx="98693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smtClean="0">
                <a:solidFill>
                  <a:schemeClr val="tx1"/>
                </a:solidFill>
                <a:latin typeface="Arial"/>
                <a:ea typeface="Arial"/>
                <a:cs typeface="Arial"/>
                <a:sym typeface="Arial"/>
              </a:rPr>
              <a:t>PC D</a:t>
            </a:r>
            <a:endParaRPr sz="2000" b="1" dirty="0">
              <a:solidFill>
                <a:schemeClr val="tx1"/>
              </a:solidFill>
              <a:latin typeface="Arial"/>
              <a:ea typeface="Arial"/>
              <a:cs typeface="Arial"/>
              <a:sym typeface="Arial"/>
            </a:endParaRPr>
          </a:p>
        </p:txBody>
      </p:sp>
      <p:sp>
        <p:nvSpPr>
          <p:cNvPr id="47" name="Google Shape;158;p21"/>
          <p:cNvSpPr/>
          <p:nvPr/>
        </p:nvSpPr>
        <p:spPr>
          <a:xfrm>
            <a:off x="5890163" y="664435"/>
            <a:ext cx="98693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smtClean="0">
                <a:solidFill>
                  <a:schemeClr val="tx1"/>
                </a:solidFill>
                <a:latin typeface="Arial"/>
                <a:ea typeface="Arial"/>
                <a:cs typeface="Arial"/>
                <a:sym typeface="Arial"/>
              </a:rPr>
              <a:t>PC C</a:t>
            </a:r>
            <a:endParaRPr sz="2000" b="1" dirty="0">
              <a:solidFill>
                <a:schemeClr val="tx1"/>
              </a:solidFill>
              <a:latin typeface="Arial"/>
              <a:ea typeface="Arial"/>
              <a:cs typeface="Arial"/>
              <a:sym typeface="Arial"/>
            </a:endParaRPr>
          </a:p>
        </p:txBody>
      </p:sp>
      <p:sp>
        <p:nvSpPr>
          <p:cNvPr id="48" name="Google Shape;158;p21"/>
          <p:cNvSpPr/>
          <p:nvPr/>
        </p:nvSpPr>
        <p:spPr>
          <a:xfrm>
            <a:off x="4426886" y="751566"/>
            <a:ext cx="98693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smtClean="0">
                <a:solidFill>
                  <a:schemeClr val="tx1"/>
                </a:solidFill>
                <a:latin typeface="Arial"/>
                <a:ea typeface="Arial"/>
                <a:cs typeface="Arial"/>
                <a:sym typeface="Arial"/>
              </a:rPr>
              <a:t>PC B</a:t>
            </a:r>
            <a:endParaRPr sz="2000" b="1" dirty="0">
              <a:solidFill>
                <a:schemeClr val="tx1"/>
              </a:solidFill>
              <a:latin typeface="Arial"/>
              <a:ea typeface="Arial"/>
              <a:cs typeface="Arial"/>
              <a:sym typeface="Arial"/>
            </a:endParaRPr>
          </a:p>
        </p:txBody>
      </p:sp>
      <p:sp>
        <p:nvSpPr>
          <p:cNvPr id="49" name="Google Shape;158;p21"/>
          <p:cNvSpPr/>
          <p:nvPr/>
        </p:nvSpPr>
        <p:spPr>
          <a:xfrm>
            <a:off x="4920351" y="4689337"/>
            <a:ext cx="98693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smtClean="0">
                <a:solidFill>
                  <a:schemeClr val="tx1"/>
                </a:solidFill>
                <a:latin typeface="Arial"/>
                <a:ea typeface="Arial"/>
                <a:cs typeface="Arial"/>
                <a:sym typeface="Arial"/>
              </a:rPr>
              <a:t>PC G</a:t>
            </a:r>
            <a:endParaRPr sz="2000" b="1" dirty="0">
              <a:solidFill>
                <a:schemeClr val="tx1"/>
              </a:solidFill>
              <a:latin typeface="Arial"/>
              <a:ea typeface="Arial"/>
              <a:cs typeface="Arial"/>
              <a:sym typeface="Arial"/>
            </a:endParaRPr>
          </a:p>
        </p:txBody>
      </p:sp>
      <p:graphicFrame>
        <p:nvGraphicFramePr>
          <p:cNvPr id="51" name="Table 50"/>
          <p:cNvGraphicFramePr>
            <a:graphicFrameLocks noGrp="1"/>
          </p:cNvGraphicFramePr>
          <p:nvPr>
            <p:extLst>
              <p:ext uri="{D42A27DB-BD31-4B8C-83A1-F6EECF244321}">
                <p14:modId xmlns:p14="http://schemas.microsoft.com/office/powerpoint/2010/main" val="4060994315"/>
              </p:ext>
            </p:extLst>
          </p:nvPr>
        </p:nvGraphicFramePr>
        <p:xfrm>
          <a:off x="122909" y="1033601"/>
          <a:ext cx="2084802" cy="3474720"/>
        </p:xfrm>
        <a:graphic>
          <a:graphicData uri="http://schemas.openxmlformats.org/drawingml/2006/table">
            <a:tbl>
              <a:tblPr firstRow="1" bandRow="1">
                <a:tableStyleId>{7CD7A006-D356-41FD-AADC-869F02615059}</a:tableStyleId>
              </a:tblPr>
              <a:tblGrid>
                <a:gridCol w="983178">
                  <a:extLst>
                    <a:ext uri="{9D8B030D-6E8A-4147-A177-3AD203B41FA5}">
                      <a16:colId xmlns:a16="http://schemas.microsoft.com/office/drawing/2014/main" val="2411774830"/>
                    </a:ext>
                  </a:extLst>
                </a:gridCol>
                <a:gridCol w="1101624">
                  <a:extLst>
                    <a:ext uri="{9D8B030D-6E8A-4147-A177-3AD203B41FA5}">
                      <a16:colId xmlns:a16="http://schemas.microsoft.com/office/drawing/2014/main" val="2703018259"/>
                    </a:ext>
                  </a:extLst>
                </a:gridCol>
              </a:tblGrid>
              <a:tr h="370840">
                <a:tc>
                  <a:txBody>
                    <a:bodyPr/>
                    <a:lstStyle/>
                    <a:p>
                      <a:r>
                        <a:rPr lang="en-GB" sz="2000" dirty="0" smtClean="0"/>
                        <a:t>PC</a:t>
                      </a:r>
                      <a:endParaRPr lang="en-GB" sz="2000" dirty="0"/>
                    </a:p>
                  </a:txBody>
                  <a:tcPr/>
                </a:tc>
                <a:tc>
                  <a:txBody>
                    <a:bodyPr/>
                    <a:lstStyle/>
                    <a:p>
                      <a:r>
                        <a:rPr lang="en-GB" sz="2000" dirty="0" smtClean="0"/>
                        <a:t>VLAN Port</a:t>
                      </a:r>
                      <a:endParaRPr lang="en-GB" sz="2000" dirty="0"/>
                    </a:p>
                  </a:txBody>
                  <a:tcPr/>
                </a:tc>
                <a:extLst>
                  <a:ext uri="{0D108BD9-81ED-4DB2-BD59-A6C34878D82A}">
                    <a16:rowId xmlns:a16="http://schemas.microsoft.com/office/drawing/2014/main" val="2532360052"/>
                  </a:ext>
                </a:extLst>
              </a:tr>
              <a:tr h="370840">
                <a:tc>
                  <a:txBody>
                    <a:bodyPr/>
                    <a:lstStyle/>
                    <a:p>
                      <a:r>
                        <a:rPr lang="en-GB" sz="2000" dirty="0" smtClean="0"/>
                        <a:t>A</a:t>
                      </a:r>
                      <a:endParaRPr lang="en-GB" sz="2000" dirty="0"/>
                    </a:p>
                  </a:txBody>
                  <a:tcPr/>
                </a:tc>
                <a:tc>
                  <a:txBody>
                    <a:bodyPr/>
                    <a:lstStyle/>
                    <a:p>
                      <a:r>
                        <a:rPr lang="en-GB" sz="2000" dirty="0" smtClean="0"/>
                        <a:t>01</a:t>
                      </a:r>
                      <a:endParaRPr lang="en-GB" sz="2000" dirty="0"/>
                    </a:p>
                  </a:txBody>
                  <a:tcPr/>
                </a:tc>
                <a:extLst>
                  <a:ext uri="{0D108BD9-81ED-4DB2-BD59-A6C34878D82A}">
                    <a16:rowId xmlns:a16="http://schemas.microsoft.com/office/drawing/2014/main" val="85161801"/>
                  </a:ext>
                </a:extLst>
              </a:tr>
              <a:tr h="370840">
                <a:tc>
                  <a:txBody>
                    <a:bodyPr/>
                    <a:lstStyle/>
                    <a:p>
                      <a:r>
                        <a:rPr lang="en-GB" sz="2000" dirty="0" smtClean="0"/>
                        <a:t>B</a:t>
                      </a:r>
                      <a:endParaRPr lang="en-GB" sz="2000" dirty="0"/>
                    </a:p>
                  </a:txBody>
                  <a:tcPr/>
                </a:tc>
                <a:tc>
                  <a:txBody>
                    <a:bodyPr/>
                    <a:lstStyle/>
                    <a:p>
                      <a:r>
                        <a:rPr lang="en-GB" sz="2000" dirty="0" smtClean="0"/>
                        <a:t>02</a:t>
                      </a:r>
                      <a:endParaRPr lang="en-GB" sz="2000" dirty="0"/>
                    </a:p>
                  </a:txBody>
                  <a:tcPr/>
                </a:tc>
                <a:extLst>
                  <a:ext uri="{0D108BD9-81ED-4DB2-BD59-A6C34878D82A}">
                    <a16:rowId xmlns:a16="http://schemas.microsoft.com/office/drawing/2014/main" val="565068633"/>
                  </a:ext>
                </a:extLst>
              </a:tr>
              <a:tr h="370840">
                <a:tc>
                  <a:txBody>
                    <a:bodyPr/>
                    <a:lstStyle/>
                    <a:p>
                      <a:r>
                        <a:rPr lang="en-GB" sz="2000" dirty="0" smtClean="0"/>
                        <a:t>C</a:t>
                      </a:r>
                      <a:endParaRPr lang="en-GB" sz="2000" dirty="0"/>
                    </a:p>
                  </a:txBody>
                  <a:tcPr/>
                </a:tc>
                <a:tc>
                  <a:txBody>
                    <a:bodyPr/>
                    <a:lstStyle/>
                    <a:p>
                      <a:r>
                        <a:rPr lang="en-GB" sz="2000" dirty="0" smtClean="0"/>
                        <a:t>02</a:t>
                      </a:r>
                      <a:endParaRPr lang="en-GB" sz="2000" dirty="0"/>
                    </a:p>
                  </a:txBody>
                  <a:tcPr/>
                </a:tc>
                <a:extLst>
                  <a:ext uri="{0D108BD9-81ED-4DB2-BD59-A6C34878D82A}">
                    <a16:rowId xmlns:a16="http://schemas.microsoft.com/office/drawing/2014/main" val="648831664"/>
                  </a:ext>
                </a:extLst>
              </a:tr>
              <a:tr h="370840">
                <a:tc>
                  <a:txBody>
                    <a:bodyPr/>
                    <a:lstStyle/>
                    <a:p>
                      <a:r>
                        <a:rPr lang="en-GB" sz="2000" dirty="0" smtClean="0"/>
                        <a:t>D</a:t>
                      </a:r>
                      <a:endParaRPr lang="en-GB" sz="2000" dirty="0"/>
                    </a:p>
                  </a:txBody>
                  <a:tcPr/>
                </a:tc>
                <a:tc>
                  <a:txBody>
                    <a:bodyPr/>
                    <a:lstStyle/>
                    <a:p>
                      <a:r>
                        <a:rPr lang="en-GB" sz="2000" dirty="0" smtClean="0"/>
                        <a:t>02</a:t>
                      </a:r>
                      <a:endParaRPr lang="en-GB" sz="2000" dirty="0"/>
                    </a:p>
                  </a:txBody>
                  <a:tcPr/>
                </a:tc>
                <a:extLst>
                  <a:ext uri="{0D108BD9-81ED-4DB2-BD59-A6C34878D82A}">
                    <a16:rowId xmlns:a16="http://schemas.microsoft.com/office/drawing/2014/main" val="3841129537"/>
                  </a:ext>
                </a:extLst>
              </a:tr>
              <a:tr h="370840">
                <a:tc>
                  <a:txBody>
                    <a:bodyPr/>
                    <a:lstStyle/>
                    <a:p>
                      <a:r>
                        <a:rPr lang="en-GB" sz="2000" dirty="0" smtClean="0"/>
                        <a:t>E</a:t>
                      </a:r>
                      <a:endParaRPr lang="en-GB" sz="2000" dirty="0"/>
                    </a:p>
                  </a:txBody>
                  <a:tcPr/>
                </a:tc>
                <a:tc>
                  <a:txBody>
                    <a:bodyPr/>
                    <a:lstStyle/>
                    <a:p>
                      <a:r>
                        <a:rPr lang="en-GB" sz="2000" dirty="0" smtClean="0"/>
                        <a:t>03</a:t>
                      </a:r>
                      <a:endParaRPr lang="en-GB" sz="2000" dirty="0"/>
                    </a:p>
                  </a:txBody>
                  <a:tcPr/>
                </a:tc>
                <a:extLst>
                  <a:ext uri="{0D108BD9-81ED-4DB2-BD59-A6C34878D82A}">
                    <a16:rowId xmlns:a16="http://schemas.microsoft.com/office/drawing/2014/main" val="3824871522"/>
                  </a:ext>
                </a:extLst>
              </a:tr>
              <a:tr h="370840">
                <a:tc>
                  <a:txBody>
                    <a:bodyPr/>
                    <a:lstStyle/>
                    <a:p>
                      <a:r>
                        <a:rPr lang="en-GB" sz="2000" dirty="0" smtClean="0"/>
                        <a:t>F</a:t>
                      </a:r>
                      <a:endParaRPr lang="en-GB" sz="2000" dirty="0"/>
                    </a:p>
                  </a:txBody>
                  <a:tcPr/>
                </a:tc>
                <a:tc>
                  <a:txBody>
                    <a:bodyPr/>
                    <a:lstStyle/>
                    <a:p>
                      <a:r>
                        <a:rPr lang="en-GB" sz="2000" dirty="0" smtClean="0"/>
                        <a:t>01</a:t>
                      </a:r>
                      <a:endParaRPr lang="en-GB" sz="2000" dirty="0"/>
                    </a:p>
                  </a:txBody>
                  <a:tcPr/>
                </a:tc>
                <a:extLst>
                  <a:ext uri="{0D108BD9-81ED-4DB2-BD59-A6C34878D82A}">
                    <a16:rowId xmlns:a16="http://schemas.microsoft.com/office/drawing/2014/main" val="347994665"/>
                  </a:ext>
                </a:extLst>
              </a:tr>
              <a:tr h="370840">
                <a:tc>
                  <a:txBody>
                    <a:bodyPr/>
                    <a:lstStyle/>
                    <a:p>
                      <a:r>
                        <a:rPr lang="en-GB" sz="2000" dirty="0" smtClean="0"/>
                        <a:t>G</a:t>
                      </a:r>
                      <a:endParaRPr lang="en-GB" sz="2000" dirty="0"/>
                    </a:p>
                  </a:txBody>
                  <a:tcPr/>
                </a:tc>
                <a:tc>
                  <a:txBody>
                    <a:bodyPr/>
                    <a:lstStyle/>
                    <a:p>
                      <a:r>
                        <a:rPr lang="en-GB" sz="2000" dirty="0" smtClean="0"/>
                        <a:t>03</a:t>
                      </a:r>
                      <a:endParaRPr lang="en-GB" sz="2000" dirty="0"/>
                    </a:p>
                  </a:txBody>
                  <a:tcPr/>
                </a:tc>
                <a:extLst>
                  <a:ext uri="{0D108BD9-81ED-4DB2-BD59-A6C34878D82A}">
                    <a16:rowId xmlns:a16="http://schemas.microsoft.com/office/drawing/2014/main" val="3465596359"/>
                  </a:ext>
                </a:extLst>
              </a:tr>
            </a:tbl>
          </a:graphicData>
        </a:graphic>
      </p:graphicFrame>
      <p:sp>
        <p:nvSpPr>
          <p:cNvPr id="3" name="TextBox 2"/>
          <p:cNvSpPr txBox="1"/>
          <p:nvPr/>
        </p:nvSpPr>
        <p:spPr>
          <a:xfrm>
            <a:off x="72592" y="5350093"/>
            <a:ext cx="8938573" cy="1354217"/>
          </a:xfrm>
          <a:prstGeom prst="rect">
            <a:avLst/>
          </a:prstGeom>
          <a:solidFill>
            <a:schemeClr val="bg1"/>
          </a:solidFill>
        </p:spPr>
        <p:txBody>
          <a:bodyPr wrap="square" rtlCol="0">
            <a:spAutoFit/>
          </a:bodyPr>
          <a:lstStyle/>
          <a:p>
            <a:pPr marL="285750" lvl="0" indent="-285750">
              <a:spcAft>
                <a:spcPts val="1200"/>
              </a:spcAft>
              <a:buFont typeface="Arial" panose="020B0604020202020204" pitchFamily="34" charset="0"/>
              <a:buChar char="•"/>
            </a:pPr>
            <a:r>
              <a:rPr lang="en-US" sz="2400" dirty="0"/>
              <a:t>In this example all the PCs in VLAN 01 can send and receive data from each other but none of the </a:t>
            </a:r>
            <a:r>
              <a:rPr lang="en-US" sz="2400" dirty="0" smtClean="0"/>
              <a:t>others</a:t>
            </a:r>
          </a:p>
          <a:p>
            <a:pPr marL="285750" lvl="0" indent="-285750">
              <a:spcAft>
                <a:spcPts val="1200"/>
              </a:spcAft>
              <a:buFont typeface="Arial" panose="020B0604020202020204" pitchFamily="34" charset="0"/>
              <a:buChar char="•"/>
            </a:pPr>
            <a:r>
              <a:rPr lang="en-US" sz="2400" b="1" dirty="0" smtClean="0">
                <a:effectLst>
                  <a:outerShdw blurRad="38100" dist="38100" dir="2700000" algn="tl">
                    <a:srgbClr val="000000">
                      <a:alpha val="43137"/>
                    </a:srgbClr>
                  </a:outerShdw>
                </a:effectLst>
              </a:rPr>
              <a:t>Activity</a:t>
            </a:r>
            <a:r>
              <a:rPr lang="en-US" sz="2400" dirty="0" smtClean="0"/>
              <a:t>: List the PCs in VLANs </a:t>
            </a:r>
            <a:r>
              <a:rPr lang="en-US" sz="2400" b="1" dirty="0" smtClean="0"/>
              <a:t>01, 02, </a:t>
            </a:r>
            <a:r>
              <a:rPr lang="en-US" sz="2400" dirty="0" smtClean="0"/>
              <a:t>and</a:t>
            </a:r>
            <a:r>
              <a:rPr lang="en-US" sz="2400" b="1" dirty="0" smtClean="0"/>
              <a:t> 03</a:t>
            </a:r>
            <a:endParaRPr lang="en-US" sz="2400" b="1" dirty="0"/>
          </a:p>
        </p:txBody>
      </p:sp>
    </p:spTree>
    <p:extLst>
      <p:ext uri="{BB962C8B-B14F-4D97-AF65-F5344CB8AC3E}">
        <p14:creationId xmlns:p14="http://schemas.microsoft.com/office/powerpoint/2010/main" val="58473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6234"/>
          </a:xfrm>
          <a:solidFill>
            <a:schemeClr val="accent1">
              <a:lumMod val="60000"/>
              <a:lumOff val="40000"/>
            </a:schemeClr>
          </a:solidFill>
          <a:ln>
            <a:solidFill>
              <a:schemeClr val="accent1">
                <a:lumMod val="60000"/>
                <a:lumOff val="40000"/>
              </a:schemeClr>
            </a:solidFill>
          </a:ln>
        </p:spPr>
        <p:txBody>
          <a:bodyPr/>
          <a:lstStyle/>
          <a:p>
            <a:pPr algn="ctr"/>
            <a:r>
              <a:rPr lang="en-GB" dirty="0" smtClean="0"/>
              <a:t>VLAN Problem</a:t>
            </a:r>
            <a:endParaRPr lang="en-GB" dirty="0"/>
          </a:p>
        </p:txBody>
      </p:sp>
      <p:sp>
        <p:nvSpPr>
          <p:cNvPr id="3" name="Text Placeholder 2"/>
          <p:cNvSpPr>
            <a:spLocks noGrp="1"/>
          </p:cNvSpPr>
          <p:nvPr>
            <p:ph type="body" idx="1"/>
          </p:nvPr>
        </p:nvSpPr>
        <p:spPr>
          <a:xfrm>
            <a:off x="151580" y="746234"/>
            <a:ext cx="7813302" cy="4006825"/>
          </a:xfrm>
        </p:spPr>
        <p:txBody>
          <a:bodyPr/>
          <a:lstStyle/>
          <a:p>
            <a:r>
              <a:rPr lang="en-GB" sz="2400" dirty="0" smtClean="0">
                <a:solidFill>
                  <a:schemeClr val="tx1"/>
                </a:solidFill>
              </a:rPr>
              <a:t>In groups</a:t>
            </a:r>
          </a:p>
          <a:p>
            <a:pPr lvl="1"/>
            <a:r>
              <a:rPr lang="en-GB" sz="2400" dirty="0" smtClean="0">
                <a:solidFill>
                  <a:schemeClr val="tx1"/>
                </a:solidFill>
              </a:rPr>
              <a:t>You have the network shown in the document VLAN Problem</a:t>
            </a:r>
          </a:p>
          <a:p>
            <a:pPr lvl="1"/>
            <a:r>
              <a:rPr lang="en-GB" sz="2400" dirty="0" smtClean="0">
                <a:solidFill>
                  <a:schemeClr val="tx1"/>
                </a:solidFill>
              </a:rPr>
              <a:t>How would you set up VLANs to allow the connections described?</a:t>
            </a:r>
          </a:p>
          <a:p>
            <a:pPr lvl="1"/>
            <a:r>
              <a:rPr lang="en-GB" sz="2400" dirty="0" smtClean="0">
                <a:solidFill>
                  <a:schemeClr val="tx1"/>
                </a:solidFill>
              </a:rPr>
              <a:t>You have 5 minutes</a:t>
            </a:r>
            <a:endParaRPr lang="en-GB" sz="24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74316340"/>
              </p:ext>
            </p:extLst>
          </p:nvPr>
        </p:nvGraphicFramePr>
        <p:xfrm>
          <a:off x="378372" y="4164533"/>
          <a:ext cx="8124498" cy="1707262"/>
        </p:xfrm>
        <a:graphic>
          <a:graphicData uri="http://schemas.openxmlformats.org/drawingml/2006/table">
            <a:tbl>
              <a:tblPr firstRow="1" firstCol="1" bandRow="1">
                <a:tableStyleId>{61F2AA62-58B9-438B-BA69-491BD665D7A3}</a:tableStyleId>
              </a:tblPr>
              <a:tblGrid>
                <a:gridCol w="1189301">
                  <a:extLst>
                    <a:ext uri="{9D8B030D-6E8A-4147-A177-3AD203B41FA5}">
                      <a16:colId xmlns:a16="http://schemas.microsoft.com/office/drawing/2014/main" val="3548437929"/>
                    </a:ext>
                  </a:extLst>
                </a:gridCol>
                <a:gridCol w="1189301">
                  <a:extLst>
                    <a:ext uri="{9D8B030D-6E8A-4147-A177-3AD203B41FA5}">
                      <a16:colId xmlns:a16="http://schemas.microsoft.com/office/drawing/2014/main" val="653096645"/>
                    </a:ext>
                  </a:extLst>
                </a:gridCol>
                <a:gridCol w="235651">
                  <a:extLst>
                    <a:ext uri="{9D8B030D-6E8A-4147-A177-3AD203B41FA5}">
                      <a16:colId xmlns:a16="http://schemas.microsoft.com/office/drawing/2014/main" val="563090966"/>
                    </a:ext>
                  </a:extLst>
                </a:gridCol>
                <a:gridCol w="1413016">
                  <a:extLst>
                    <a:ext uri="{9D8B030D-6E8A-4147-A177-3AD203B41FA5}">
                      <a16:colId xmlns:a16="http://schemas.microsoft.com/office/drawing/2014/main" val="2027284834"/>
                    </a:ext>
                  </a:extLst>
                </a:gridCol>
                <a:gridCol w="1312650">
                  <a:extLst>
                    <a:ext uri="{9D8B030D-6E8A-4147-A177-3AD203B41FA5}">
                      <a16:colId xmlns:a16="http://schemas.microsoft.com/office/drawing/2014/main" val="409670268"/>
                    </a:ext>
                  </a:extLst>
                </a:gridCol>
                <a:gridCol w="336938">
                  <a:extLst>
                    <a:ext uri="{9D8B030D-6E8A-4147-A177-3AD203B41FA5}">
                      <a16:colId xmlns:a16="http://schemas.microsoft.com/office/drawing/2014/main" val="3835643899"/>
                    </a:ext>
                  </a:extLst>
                </a:gridCol>
                <a:gridCol w="1223360">
                  <a:extLst>
                    <a:ext uri="{9D8B030D-6E8A-4147-A177-3AD203B41FA5}">
                      <a16:colId xmlns:a16="http://schemas.microsoft.com/office/drawing/2014/main" val="3450273341"/>
                    </a:ext>
                  </a:extLst>
                </a:gridCol>
                <a:gridCol w="1224281">
                  <a:extLst>
                    <a:ext uri="{9D8B030D-6E8A-4147-A177-3AD203B41FA5}">
                      <a16:colId xmlns:a16="http://schemas.microsoft.com/office/drawing/2014/main" val="3942818742"/>
                    </a:ext>
                  </a:extLst>
                </a:gridCol>
              </a:tblGrid>
              <a:tr h="45085">
                <a:tc gridSpan="2">
                  <a:txBody>
                    <a:bodyPr/>
                    <a:lstStyle/>
                    <a:p>
                      <a:pPr>
                        <a:lnSpc>
                          <a:spcPct val="107000"/>
                        </a:lnSpc>
                        <a:spcAft>
                          <a:spcPts val="0"/>
                        </a:spcAft>
                        <a:tabLst>
                          <a:tab pos="2013585" algn="l"/>
                        </a:tabLst>
                      </a:pPr>
                      <a:r>
                        <a:rPr lang="en-GB" sz="2400" b="1" dirty="0">
                          <a:effectLst/>
                        </a:rPr>
                        <a:t>Switch 01</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hMerge="1">
                  <a:txBody>
                    <a:bodyPr/>
                    <a:lstStyle/>
                    <a:p>
                      <a:endParaRPr lang="en-GB"/>
                    </a:p>
                  </a:txBody>
                  <a:tcPr/>
                </a:tc>
                <a:tc>
                  <a:txBody>
                    <a:bodyPr/>
                    <a:lstStyle/>
                    <a:p>
                      <a:pPr>
                        <a:lnSpc>
                          <a:spcPct val="107000"/>
                        </a:lnSpc>
                        <a:spcAft>
                          <a:spcPts val="0"/>
                        </a:spcAft>
                        <a:tabLst>
                          <a:tab pos="2013585" algn="l"/>
                        </a:tabLs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gridSpan="2">
                  <a:txBody>
                    <a:bodyPr/>
                    <a:lstStyle/>
                    <a:p>
                      <a:pPr>
                        <a:lnSpc>
                          <a:spcPct val="107000"/>
                        </a:lnSpc>
                        <a:spcAft>
                          <a:spcPts val="0"/>
                        </a:spcAft>
                        <a:tabLst>
                          <a:tab pos="2013585" algn="l"/>
                        </a:tabLst>
                      </a:pPr>
                      <a:r>
                        <a:rPr lang="en-GB" sz="2400" b="1" dirty="0">
                          <a:effectLst/>
                        </a:rPr>
                        <a:t>Switch 02</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GB"/>
                    </a:p>
                  </a:txBody>
                  <a:tcPr/>
                </a:tc>
                <a:tc>
                  <a:txBody>
                    <a:bodyPr/>
                    <a:lstStyle/>
                    <a:p>
                      <a:pPr>
                        <a:lnSpc>
                          <a:spcPct val="107000"/>
                        </a:lnSpc>
                        <a:spcAft>
                          <a:spcPts val="0"/>
                        </a:spcAft>
                        <a:tabLst>
                          <a:tab pos="2013585" algn="l"/>
                        </a:tabLs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gridSpan="2">
                  <a:txBody>
                    <a:bodyPr/>
                    <a:lstStyle/>
                    <a:p>
                      <a:pPr>
                        <a:lnSpc>
                          <a:spcPct val="107000"/>
                        </a:lnSpc>
                        <a:spcAft>
                          <a:spcPts val="0"/>
                        </a:spcAft>
                        <a:tabLst>
                          <a:tab pos="2013585" algn="l"/>
                        </a:tabLst>
                      </a:pPr>
                      <a:r>
                        <a:rPr lang="en-GB" sz="2400" b="1" dirty="0">
                          <a:effectLst/>
                        </a:rPr>
                        <a:t>Switch 03</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508573705"/>
                  </a:ext>
                </a:extLst>
              </a:tr>
              <a:tr h="45085">
                <a:tc>
                  <a:txBody>
                    <a:bodyPr/>
                    <a:lstStyle/>
                    <a:p>
                      <a:pPr>
                        <a:lnSpc>
                          <a:spcPct val="107000"/>
                        </a:lnSpc>
                        <a:spcAft>
                          <a:spcPts val="0"/>
                        </a:spcAft>
                        <a:tabLst>
                          <a:tab pos="2013585" algn="l"/>
                        </a:tabLst>
                      </a:pPr>
                      <a:r>
                        <a:rPr lang="en-GB" sz="2400" dirty="0">
                          <a:effectLst/>
                        </a:rPr>
                        <a:t>Port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2013585" algn="l"/>
                        </a:tabLst>
                      </a:pPr>
                      <a:r>
                        <a:rPr lang="en-GB" sz="2400">
                          <a:effectLst/>
                        </a:rPr>
                        <a:t>VLAN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tabLst>
                          <a:tab pos="2013585" algn="l"/>
                        </a:tabLs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7000"/>
                        </a:lnSpc>
                        <a:spcAft>
                          <a:spcPts val="0"/>
                        </a:spcAft>
                        <a:tabLst>
                          <a:tab pos="2013585" algn="l"/>
                        </a:tabLst>
                      </a:pPr>
                      <a:r>
                        <a:rPr lang="en-GB" sz="2400">
                          <a:effectLst/>
                        </a:rPr>
                        <a:t>Port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tabLst>
                          <a:tab pos="2013585" algn="l"/>
                        </a:tabLst>
                      </a:pPr>
                      <a:r>
                        <a:rPr lang="en-GB" sz="2400">
                          <a:effectLst/>
                        </a:rPr>
                        <a:t>VLAN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tabLst>
                          <a:tab pos="2013585" algn="l"/>
                        </a:tabLs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7000"/>
                        </a:lnSpc>
                        <a:spcAft>
                          <a:spcPts val="0"/>
                        </a:spcAft>
                        <a:tabLst>
                          <a:tab pos="2013585" algn="l"/>
                        </a:tabLst>
                      </a:pPr>
                      <a:r>
                        <a:rPr lang="en-GB" sz="2400">
                          <a:effectLst/>
                        </a:rPr>
                        <a:t>Port</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tabLst>
                          <a:tab pos="2013585" algn="l"/>
                        </a:tabLst>
                      </a:pPr>
                      <a:r>
                        <a:rPr lang="en-GB" sz="2400">
                          <a:effectLst/>
                        </a:rPr>
                        <a:t>VLAN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7064794"/>
                  </a:ext>
                </a:extLst>
              </a:tr>
              <a:tr h="462280">
                <a:tc>
                  <a:txBody>
                    <a:bodyPr/>
                    <a:lstStyle/>
                    <a:p>
                      <a:pPr>
                        <a:lnSpc>
                          <a:spcPct val="107000"/>
                        </a:lnSpc>
                        <a:spcAft>
                          <a:spcPts val="0"/>
                        </a:spcAft>
                        <a:tabLst>
                          <a:tab pos="2013585" algn="l"/>
                        </a:tabLst>
                      </a:pPr>
                      <a:r>
                        <a:rPr lang="en-GB" sz="2400">
                          <a:effectLst/>
                        </a:rPr>
                        <a:t>01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2013585" algn="l"/>
                        </a:tabLst>
                      </a:pPr>
                      <a:r>
                        <a:rPr lang="en-GB" sz="2400" dirty="0">
                          <a:effectLst/>
                        </a:rPr>
                        <a:t> </a:t>
                      </a:r>
                      <a:r>
                        <a:rPr lang="en-GB" sz="2400" dirty="0" smtClean="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tabLst>
                          <a:tab pos="2013585" algn="l"/>
                        </a:tabLs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7000"/>
                        </a:lnSpc>
                        <a:spcAft>
                          <a:spcPts val="0"/>
                        </a:spcAft>
                        <a:tabLst>
                          <a:tab pos="2013585" algn="l"/>
                        </a:tabLst>
                      </a:pPr>
                      <a:r>
                        <a:rPr lang="en-GB" sz="2400">
                          <a:effectLst/>
                        </a:rPr>
                        <a:t>01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tabLst>
                          <a:tab pos="2013585" algn="l"/>
                        </a:tabLst>
                      </a:pPr>
                      <a:r>
                        <a:rPr lang="en-GB" sz="2400" dirty="0">
                          <a:effectLst/>
                        </a:rPr>
                        <a:t> </a:t>
                      </a:r>
                      <a:r>
                        <a:rPr lang="en-GB" sz="2400" dirty="0" smtClean="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tabLst>
                          <a:tab pos="2013585" algn="l"/>
                        </a:tabLs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7000"/>
                        </a:lnSpc>
                        <a:spcAft>
                          <a:spcPts val="0"/>
                        </a:spcAft>
                        <a:tabLst>
                          <a:tab pos="2013585" algn="l"/>
                        </a:tabLst>
                      </a:pPr>
                      <a:r>
                        <a:rPr lang="en-GB" sz="2400">
                          <a:effectLst/>
                        </a:rPr>
                        <a:t>01</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tabLst>
                          <a:tab pos="2013585" algn="l"/>
                        </a:tabLst>
                      </a:pPr>
                      <a:r>
                        <a:rPr lang="en-GB" sz="2400" dirty="0">
                          <a:effectLst/>
                        </a:rPr>
                        <a:t> </a:t>
                      </a:r>
                      <a:r>
                        <a:rPr lang="en-GB" sz="2400" dirty="0" smtClean="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0546942"/>
                  </a:ext>
                </a:extLst>
              </a:tr>
              <a:tr h="462280">
                <a:tc>
                  <a:txBody>
                    <a:bodyPr/>
                    <a:lstStyle/>
                    <a:p>
                      <a:pPr>
                        <a:lnSpc>
                          <a:spcPct val="107000"/>
                        </a:lnSpc>
                        <a:spcAft>
                          <a:spcPts val="0"/>
                        </a:spcAft>
                        <a:tabLst>
                          <a:tab pos="2013585" algn="l"/>
                        </a:tabLst>
                      </a:pPr>
                      <a:r>
                        <a:rPr lang="en-GB" sz="2400">
                          <a:effectLst/>
                        </a:rPr>
                        <a:t>02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2013585" algn="l"/>
                        </a:tabLst>
                      </a:pPr>
                      <a:r>
                        <a:rPr lang="en-GB" sz="2400" dirty="0">
                          <a:effectLst/>
                        </a:rPr>
                        <a:t> </a:t>
                      </a:r>
                      <a:r>
                        <a:rPr lang="en-GB" sz="2400" dirty="0" smtClean="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tabLst>
                          <a:tab pos="2013585" algn="l"/>
                        </a:tabLs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7000"/>
                        </a:lnSpc>
                        <a:spcAft>
                          <a:spcPts val="0"/>
                        </a:spcAft>
                        <a:tabLst>
                          <a:tab pos="2013585" algn="l"/>
                        </a:tabLst>
                      </a:pPr>
                      <a:r>
                        <a:rPr lang="en-GB" sz="2400" dirty="0">
                          <a:effectLst/>
                        </a:rPr>
                        <a:t>02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tabLst>
                          <a:tab pos="2013585" algn="l"/>
                        </a:tabLst>
                      </a:pPr>
                      <a:r>
                        <a:rPr lang="en-GB" sz="2400" dirty="0">
                          <a:effectLst/>
                        </a:rPr>
                        <a:t> </a:t>
                      </a:r>
                      <a:r>
                        <a:rPr lang="en-GB" sz="2400" dirty="0" smtClean="0">
                          <a:effectLst/>
                        </a:rPr>
                        <a:t>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tabLst>
                          <a:tab pos="2013585" algn="l"/>
                        </a:tabLs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nSpc>
                          <a:spcPct val="107000"/>
                        </a:lnSpc>
                        <a:spcAft>
                          <a:spcPts val="0"/>
                        </a:spcAft>
                        <a:tabLst>
                          <a:tab pos="2013585" algn="l"/>
                        </a:tabLst>
                      </a:pPr>
                      <a:r>
                        <a:rPr lang="en-GB" sz="2400">
                          <a:effectLst/>
                        </a:rPr>
                        <a:t>02</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tabLst>
                          <a:tab pos="2013585" algn="l"/>
                        </a:tabLst>
                      </a:pPr>
                      <a:r>
                        <a:rPr lang="en-GB" sz="2400" dirty="0">
                          <a:effectLst/>
                        </a:rPr>
                        <a:t> </a:t>
                      </a:r>
                      <a:r>
                        <a:rPr lang="en-GB" sz="2400" dirty="0" smtClean="0">
                          <a:effectLst/>
                        </a:rPr>
                        <a:t>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7278941"/>
                  </a:ext>
                </a:extLst>
              </a:tr>
            </a:tbl>
          </a:graphicData>
        </a:graphic>
      </p:graphicFrame>
    </p:spTree>
    <p:extLst>
      <p:ext uri="{BB962C8B-B14F-4D97-AF65-F5344CB8AC3E}">
        <p14:creationId xmlns:p14="http://schemas.microsoft.com/office/powerpoint/2010/main" val="14383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2695"/>
            <a:ext cx="9144000" cy="777875"/>
          </a:xfrm>
          <a:solidFill>
            <a:schemeClr val="accent1">
              <a:lumMod val="40000"/>
              <a:lumOff val="60000"/>
            </a:schemeClr>
          </a:solidFill>
        </p:spPr>
        <p:txBody>
          <a:bodyPr/>
          <a:lstStyle/>
          <a:p>
            <a:pPr algn="ctr" eaLnBrk="1" hangingPunct="1"/>
            <a:r>
              <a:rPr lang="en-GB" altLang="en-US" sz="4400" b="1" dirty="0" smtClean="0">
                <a:effectLst>
                  <a:outerShdw blurRad="38100" dist="38100" dir="2700000" algn="tl">
                    <a:srgbClr val="000000">
                      <a:alpha val="43137"/>
                    </a:srgbClr>
                  </a:outerShdw>
                </a:effectLst>
                <a:latin typeface="Arial" charset="0"/>
                <a:cs typeface="Arial" charset="0"/>
              </a:rPr>
              <a:t>Protocols</a:t>
            </a:r>
          </a:p>
        </p:txBody>
      </p:sp>
      <p:sp>
        <p:nvSpPr>
          <p:cNvPr id="28675" name="Text Placeholder 2"/>
          <p:cNvSpPr txBox="1">
            <a:spLocks/>
          </p:cNvSpPr>
          <p:nvPr/>
        </p:nvSpPr>
        <p:spPr bwMode="auto">
          <a:xfrm>
            <a:off x="189186" y="1019701"/>
            <a:ext cx="8775426"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r>
              <a:rPr lang="en-GB" altLang="en-US" sz="2800" dirty="0">
                <a:solidFill>
                  <a:srgbClr val="000000"/>
                </a:solidFill>
              </a:rPr>
              <a:t>Network protocols are a set of rules or conventions which control the communication between devices on a </a:t>
            </a:r>
            <a:r>
              <a:rPr lang="en-GB" altLang="en-US" sz="2800" dirty="0" smtClean="0">
                <a:solidFill>
                  <a:srgbClr val="000000"/>
                </a:solidFill>
              </a:rPr>
              <a:t>network</a:t>
            </a:r>
          </a:p>
          <a:p>
            <a:pPr eaLnBrk="1" hangingPunct="1"/>
            <a:r>
              <a:rPr lang="en-GB" sz="2800" dirty="0" smtClean="0"/>
              <a:t>In </a:t>
            </a:r>
            <a:r>
              <a:rPr lang="en-GB" sz="2800" dirty="0"/>
              <a:t>order for computers to understand each other they must speak the </a:t>
            </a:r>
            <a:r>
              <a:rPr lang="en-GB" sz="2800" b="1" dirty="0">
                <a:solidFill>
                  <a:srgbClr val="FF0000"/>
                </a:solidFill>
              </a:rPr>
              <a:t>same</a:t>
            </a:r>
            <a:r>
              <a:rPr lang="en-GB" sz="2800" dirty="0"/>
              <a:t> </a:t>
            </a:r>
            <a:r>
              <a:rPr lang="en-GB" sz="2800" b="1" dirty="0">
                <a:solidFill>
                  <a:srgbClr val="FF0000"/>
                </a:solidFill>
              </a:rPr>
              <a:t>language</a:t>
            </a:r>
            <a:r>
              <a:rPr lang="en-GB" sz="2800" dirty="0"/>
              <a:t>. </a:t>
            </a:r>
          </a:p>
          <a:p>
            <a:pPr marL="285750" indent="-285750">
              <a:spcAft>
                <a:spcPts val="600"/>
              </a:spcAft>
              <a:buFont typeface="Arial" panose="020B0604020202020204" pitchFamily="34" charset="0"/>
              <a:buChar char="•"/>
            </a:pPr>
            <a:r>
              <a:rPr lang="en-GB" sz="2800" dirty="0"/>
              <a:t>Exactly the same as humans! In networking this means they must choose the same protocol.</a:t>
            </a:r>
          </a:p>
          <a:p>
            <a:pPr eaLnBrk="1" hangingPunct="1"/>
            <a:endParaRPr lang="en-GB" altLang="en-US" sz="2800" dirty="0">
              <a:solidFill>
                <a:srgbClr val="000000"/>
              </a:solidFill>
            </a:endParaRPr>
          </a:p>
        </p:txBody>
      </p:sp>
      <p:pic>
        <p:nvPicPr>
          <p:cNvPr id="4" name="Picture 2" descr="https://www.cia.gov/library/publications/the-world-factbook/graphics/flags/large/fs-lgflag.gif"/>
          <p:cNvPicPr>
            <a:picLocks noChangeAspect="1" noChangeArrowheads="1"/>
          </p:cNvPicPr>
          <p:nvPr/>
        </p:nvPicPr>
        <p:blipFill>
          <a:blip r:embed="rId2" cstate="print"/>
          <a:srcRect/>
          <a:stretch>
            <a:fillRect/>
          </a:stretch>
        </p:blipFill>
        <p:spPr bwMode="auto">
          <a:xfrm>
            <a:off x="838200" y="4708525"/>
            <a:ext cx="2130425" cy="1426582"/>
          </a:xfrm>
          <a:prstGeom prst="rect">
            <a:avLst/>
          </a:prstGeom>
          <a:noFill/>
        </p:spPr>
      </p:pic>
      <p:pic>
        <p:nvPicPr>
          <p:cNvPr id="5" name="Picture 4" descr="http://www.british-flag.org/british-640.gif"/>
          <p:cNvPicPr>
            <a:picLocks noChangeAspect="1" noChangeArrowheads="1"/>
          </p:cNvPicPr>
          <p:nvPr/>
        </p:nvPicPr>
        <p:blipFill>
          <a:blip r:embed="rId3" cstate="print"/>
          <a:srcRect/>
          <a:stretch>
            <a:fillRect/>
          </a:stretch>
        </p:blipFill>
        <p:spPr bwMode="auto">
          <a:xfrm>
            <a:off x="3429000" y="4860925"/>
            <a:ext cx="2449794" cy="1228725"/>
          </a:xfrm>
          <a:prstGeom prst="rect">
            <a:avLst/>
          </a:prstGeom>
          <a:noFill/>
        </p:spPr>
      </p:pic>
      <p:pic>
        <p:nvPicPr>
          <p:cNvPr id="6" name="Picture 6" descr="http://flagspot.net/images/c/cn.gif"/>
          <p:cNvPicPr>
            <a:picLocks noChangeAspect="1" noChangeArrowheads="1"/>
          </p:cNvPicPr>
          <p:nvPr/>
        </p:nvPicPr>
        <p:blipFill>
          <a:blip r:embed="rId4" cstate="print"/>
          <a:srcRect/>
          <a:stretch>
            <a:fillRect/>
          </a:stretch>
        </p:blipFill>
        <p:spPr bwMode="auto">
          <a:xfrm>
            <a:off x="6248400" y="4708525"/>
            <a:ext cx="2195513" cy="1463675"/>
          </a:xfrm>
          <a:prstGeom prst="rect">
            <a:avLst/>
          </a:prstGeom>
          <a:noFill/>
        </p:spPr>
      </p:pic>
    </p:spTree>
    <p:extLst>
      <p:ext uri="{BB962C8B-B14F-4D97-AF65-F5344CB8AC3E}">
        <p14:creationId xmlns:p14="http://schemas.microsoft.com/office/powerpoint/2010/main" val="372573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arn(inVertical)">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arn(inVertical)">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arn(inVertical)">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0101"/>
            <a:ext cx="9144000" cy="639316"/>
          </a:xfrm>
          <a:solidFill>
            <a:schemeClr val="accent1">
              <a:lumMod val="40000"/>
              <a:lumOff val="60000"/>
            </a:schemeClr>
          </a:solidFill>
        </p:spPr>
        <p:txBody>
          <a:bodyPr/>
          <a:lstStyle/>
          <a:p>
            <a:pPr algn="ctr" eaLnBrk="1" hangingPunct="1"/>
            <a:r>
              <a:rPr lang="en-GB" altLang="en-US" sz="4400" b="1" dirty="0" smtClean="0">
                <a:effectLst>
                  <a:outerShdw blurRad="38100" dist="38100" dir="2700000" algn="tl">
                    <a:srgbClr val="000000">
                      <a:alpha val="43137"/>
                    </a:srgbClr>
                  </a:outerShdw>
                </a:effectLst>
                <a:latin typeface="Arial" charset="0"/>
                <a:cs typeface="Arial" charset="0"/>
              </a:rPr>
              <a:t>Protocols Explain</a:t>
            </a:r>
          </a:p>
        </p:txBody>
      </p:sp>
      <p:pic>
        <p:nvPicPr>
          <p:cNvPr id="1026" name="Picture 2" descr="Image result for gu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9" y="929182"/>
            <a:ext cx="2455170" cy="21569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866" y="929182"/>
            <a:ext cx="2214068" cy="221406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1263" y="3506281"/>
            <a:ext cx="9116971" cy="3077766"/>
          </a:xfrm>
          <a:prstGeom prst="rect">
            <a:avLst/>
          </a:prstGeom>
          <a:noFill/>
        </p:spPr>
        <p:txBody>
          <a:bodyPr wrap="square" rtlCol="0">
            <a:spAutoFit/>
          </a:bodyPr>
          <a:lstStyle/>
          <a:p>
            <a:pPr>
              <a:spcBef>
                <a:spcPts val="1200"/>
              </a:spcBef>
            </a:pPr>
            <a:r>
              <a:rPr lang="en-GB" sz="2200" b="1" dirty="0" smtClean="0"/>
              <a:t>Basic Rules of this Communication are</a:t>
            </a:r>
          </a:p>
          <a:p>
            <a:pPr marL="342900" indent="-342900">
              <a:spcBef>
                <a:spcPts val="1200"/>
              </a:spcBef>
              <a:buFont typeface="+mj-lt"/>
              <a:buAutoNum type="arabicPeriod"/>
            </a:pPr>
            <a:r>
              <a:rPr lang="en-GB" sz="2200" dirty="0" smtClean="0"/>
              <a:t>Only one person is speaking a time – otherwise they will not be able to hear each other</a:t>
            </a:r>
          </a:p>
          <a:p>
            <a:pPr marL="342900" indent="-342900">
              <a:spcBef>
                <a:spcPts val="1200"/>
              </a:spcBef>
              <a:buFont typeface="+mj-lt"/>
              <a:buAutoNum type="arabicPeriod"/>
            </a:pPr>
            <a:r>
              <a:rPr lang="en-GB" sz="2200" dirty="0" smtClean="0"/>
              <a:t>Whenever the guy speaks, a response from the girl is expected</a:t>
            </a:r>
          </a:p>
          <a:p>
            <a:pPr marL="342900" indent="-342900">
              <a:spcBef>
                <a:spcPts val="1200"/>
              </a:spcBef>
              <a:buFont typeface="+mj-lt"/>
              <a:buAutoNum type="arabicPeriod"/>
            </a:pPr>
            <a:r>
              <a:rPr lang="en-GB" sz="2200" dirty="0" smtClean="0"/>
              <a:t>Whenever the guys sends a message, a specific response is expected from the girl</a:t>
            </a:r>
          </a:p>
          <a:p>
            <a:pPr marL="800100" lvl="1" indent="-342900">
              <a:spcBef>
                <a:spcPts val="1200"/>
              </a:spcBef>
              <a:buFont typeface="Arial" panose="020B0604020202020204" pitchFamily="34" charset="0"/>
              <a:buChar char="•"/>
            </a:pPr>
            <a:r>
              <a:rPr lang="en-GB" sz="2200" dirty="0" smtClean="0"/>
              <a:t>Example, Guy said “</a:t>
            </a:r>
            <a:r>
              <a:rPr lang="en-GB" sz="2200" b="1" dirty="0" smtClean="0">
                <a:solidFill>
                  <a:srgbClr val="002060"/>
                </a:solidFill>
                <a:effectLst>
                  <a:outerShdw blurRad="38100" dist="38100" dir="2700000" algn="tl">
                    <a:srgbClr val="000000">
                      <a:alpha val="43137"/>
                    </a:srgbClr>
                  </a:outerShdw>
                </a:effectLst>
              </a:rPr>
              <a:t>Hey</a:t>
            </a:r>
            <a:r>
              <a:rPr lang="en-GB" sz="2200" dirty="0" smtClean="0"/>
              <a:t>” Girl response “</a:t>
            </a:r>
            <a:r>
              <a:rPr lang="en-GB" sz="2200" b="1" dirty="0" smtClean="0">
                <a:solidFill>
                  <a:srgbClr val="E02CD3"/>
                </a:solidFill>
                <a:effectLst>
                  <a:outerShdw blurRad="38100" dist="38100" dir="2700000" algn="tl">
                    <a:srgbClr val="000000">
                      <a:alpha val="43137"/>
                    </a:srgbClr>
                  </a:outerShdw>
                </a:effectLst>
              </a:rPr>
              <a:t>Hello</a:t>
            </a:r>
            <a:r>
              <a:rPr lang="en-GB" sz="2200" dirty="0" smtClean="0"/>
              <a:t>” and not “</a:t>
            </a:r>
            <a:r>
              <a:rPr lang="en-GB" sz="2200" b="1" dirty="0" smtClean="0">
                <a:solidFill>
                  <a:srgbClr val="E02CD3"/>
                </a:solidFill>
                <a:effectLst>
                  <a:outerShdw blurRad="38100" dist="38100" dir="2700000" algn="tl">
                    <a:srgbClr val="000000">
                      <a:alpha val="43137"/>
                    </a:srgbClr>
                  </a:outerShdw>
                </a:effectLst>
              </a:rPr>
              <a:t>fish</a:t>
            </a:r>
            <a:r>
              <a:rPr lang="en-GB" sz="2200" dirty="0" smtClean="0"/>
              <a:t>”</a:t>
            </a:r>
          </a:p>
        </p:txBody>
      </p:sp>
      <p:grpSp>
        <p:nvGrpSpPr>
          <p:cNvPr id="27" name="Group 26"/>
          <p:cNvGrpSpPr/>
          <p:nvPr/>
        </p:nvGrpSpPr>
        <p:grpSpPr>
          <a:xfrm>
            <a:off x="2027687" y="965844"/>
            <a:ext cx="4503742" cy="461665"/>
            <a:chOff x="2027687" y="1014828"/>
            <a:chExt cx="4503742" cy="461665"/>
          </a:xfrm>
        </p:grpSpPr>
        <p:sp>
          <p:nvSpPr>
            <p:cNvPr id="7" name="TextBox 6"/>
            <p:cNvSpPr txBox="1"/>
            <p:nvPr/>
          </p:nvSpPr>
          <p:spPr>
            <a:xfrm>
              <a:off x="3208564" y="1014828"/>
              <a:ext cx="1649186" cy="461665"/>
            </a:xfrm>
            <a:prstGeom prst="rect">
              <a:avLst/>
            </a:prstGeom>
            <a:noFill/>
          </p:spPr>
          <p:txBody>
            <a:bodyPr wrap="square" rtlCol="0">
              <a:spAutoFit/>
            </a:bodyPr>
            <a:lstStyle/>
            <a:p>
              <a:r>
                <a:rPr lang="en-GB" sz="2400" b="1" dirty="0" smtClean="0">
                  <a:solidFill>
                    <a:srgbClr val="002060"/>
                  </a:solidFill>
                </a:rPr>
                <a:t>Hey!</a:t>
              </a:r>
              <a:endParaRPr lang="en-GB" sz="2400" b="1" dirty="0">
                <a:solidFill>
                  <a:srgbClr val="002060"/>
                </a:solidFill>
              </a:endParaRPr>
            </a:p>
          </p:txBody>
        </p:sp>
        <p:cxnSp>
          <p:nvCxnSpPr>
            <p:cNvPr id="22" name="Straight Arrow Connector 21"/>
            <p:cNvCxnSpPr/>
            <p:nvPr/>
          </p:nvCxnSpPr>
          <p:spPr>
            <a:xfrm>
              <a:off x="2027687" y="1428749"/>
              <a:ext cx="4503742" cy="0"/>
            </a:xfrm>
            <a:prstGeom prst="straightConnector1">
              <a:avLst/>
            </a:prstGeom>
            <a:ln w="38100">
              <a:solidFill>
                <a:srgbClr val="00206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2027687" y="1541603"/>
            <a:ext cx="4503742" cy="461665"/>
            <a:chOff x="2027687" y="1541603"/>
            <a:chExt cx="4503742" cy="461665"/>
          </a:xfrm>
        </p:grpSpPr>
        <p:sp>
          <p:nvSpPr>
            <p:cNvPr id="12" name="TextBox 11"/>
            <p:cNvSpPr txBox="1"/>
            <p:nvPr/>
          </p:nvSpPr>
          <p:spPr>
            <a:xfrm>
              <a:off x="3101936" y="1541603"/>
              <a:ext cx="1649186" cy="461665"/>
            </a:xfrm>
            <a:prstGeom prst="rect">
              <a:avLst/>
            </a:prstGeom>
            <a:noFill/>
          </p:spPr>
          <p:txBody>
            <a:bodyPr wrap="square" rtlCol="0">
              <a:spAutoFit/>
            </a:bodyPr>
            <a:lstStyle/>
            <a:p>
              <a:r>
                <a:rPr lang="en-GB" sz="2400" b="1" dirty="0" smtClean="0">
                  <a:solidFill>
                    <a:srgbClr val="E02CD3"/>
                  </a:solidFill>
                </a:rPr>
                <a:t>Hello!</a:t>
              </a:r>
              <a:endParaRPr lang="en-GB" sz="2400" b="1" dirty="0">
                <a:solidFill>
                  <a:srgbClr val="E02CD3"/>
                </a:solidFill>
              </a:endParaRPr>
            </a:p>
          </p:txBody>
        </p:sp>
        <p:cxnSp>
          <p:nvCxnSpPr>
            <p:cNvPr id="26" name="Straight Arrow Connector 25"/>
            <p:cNvCxnSpPr/>
            <p:nvPr/>
          </p:nvCxnSpPr>
          <p:spPr>
            <a:xfrm flipH="1">
              <a:off x="2027687" y="2003268"/>
              <a:ext cx="4503742" cy="0"/>
            </a:xfrm>
            <a:prstGeom prst="straightConnector1">
              <a:avLst/>
            </a:prstGeom>
            <a:ln w="38100">
              <a:solidFill>
                <a:srgbClr val="E02CD3"/>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2101164" y="2114124"/>
            <a:ext cx="4541877" cy="461665"/>
            <a:chOff x="2101164" y="2114124"/>
            <a:chExt cx="4541877" cy="461665"/>
          </a:xfrm>
        </p:grpSpPr>
        <p:sp>
          <p:nvSpPr>
            <p:cNvPr id="18" name="TextBox 17"/>
            <p:cNvSpPr txBox="1"/>
            <p:nvPr/>
          </p:nvSpPr>
          <p:spPr>
            <a:xfrm>
              <a:off x="2138187" y="2114124"/>
              <a:ext cx="4504854" cy="461665"/>
            </a:xfrm>
            <a:prstGeom prst="rect">
              <a:avLst/>
            </a:prstGeom>
            <a:noFill/>
          </p:spPr>
          <p:txBody>
            <a:bodyPr wrap="square" rtlCol="0">
              <a:spAutoFit/>
            </a:bodyPr>
            <a:lstStyle/>
            <a:p>
              <a:r>
                <a:rPr lang="en-GB" sz="2400" b="1" dirty="0" smtClean="0">
                  <a:solidFill>
                    <a:srgbClr val="002060"/>
                  </a:solidFill>
                </a:rPr>
                <a:t>Can I have your number?</a:t>
              </a:r>
              <a:endParaRPr lang="en-GB" sz="2400" b="1" dirty="0">
                <a:solidFill>
                  <a:srgbClr val="002060"/>
                </a:solidFill>
              </a:endParaRPr>
            </a:p>
          </p:txBody>
        </p:sp>
        <p:cxnSp>
          <p:nvCxnSpPr>
            <p:cNvPr id="31" name="Straight Arrow Connector 30"/>
            <p:cNvCxnSpPr/>
            <p:nvPr/>
          </p:nvCxnSpPr>
          <p:spPr>
            <a:xfrm>
              <a:off x="2101164" y="2540411"/>
              <a:ext cx="4503742" cy="0"/>
            </a:xfrm>
            <a:prstGeom prst="straightConnector1">
              <a:avLst/>
            </a:prstGeom>
            <a:ln w="38100">
              <a:solidFill>
                <a:srgbClr val="00206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2180087" y="2668996"/>
            <a:ext cx="4503742" cy="461665"/>
            <a:chOff x="2180087" y="2668996"/>
            <a:chExt cx="4503742" cy="461665"/>
          </a:xfrm>
        </p:grpSpPr>
        <p:sp>
          <p:nvSpPr>
            <p:cNvPr id="23" name="TextBox 22"/>
            <p:cNvSpPr txBox="1"/>
            <p:nvPr/>
          </p:nvSpPr>
          <p:spPr>
            <a:xfrm>
              <a:off x="2672665" y="2668996"/>
              <a:ext cx="3907749" cy="461665"/>
            </a:xfrm>
            <a:prstGeom prst="rect">
              <a:avLst/>
            </a:prstGeom>
            <a:noFill/>
          </p:spPr>
          <p:txBody>
            <a:bodyPr wrap="square" rtlCol="0">
              <a:spAutoFit/>
            </a:bodyPr>
            <a:lstStyle/>
            <a:p>
              <a:r>
                <a:rPr lang="en-GB" sz="2400" b="1" dirty="0" smtClean="0">
                  <a:solidFill>
                    <a:srgbClr val="E02CD3"/>
                  </a:solidFill>
                </a:rPr>
                <a:t>Yes, it is 07123456789</a:t>
              </a:r>
              <a:endParaRPr lang="en-GB" sz="2400" b="1" dirty="0">
                <a:solidFill>
                  <a:srgbClr val="E02CD3"/>
                </a:solidFill>
              </a:endParaRPr>
            </a:p>
          </p:txBody>
        </p:sp>
        <p:cxnSp>
          <p:nvCxnSpPr>
            <p:cNvPr id="32" name="Straight Arrow Connector 31"/>
            <p:cNvCxnSpPr/>
            <p:nvPr/>
          </p:nvCxnSpPr>
          <p:spPr>
            <a:xfrm flipH="1">
              <a:off x="2180087" y="3070068"/>
              <a:ext cx="4503742" cy="0"/>
            </a:xfrm>
            <a:prstGeom prst="straightConnector1">
              <a:avLst/>
            </a:prstGeom>
            <a:ln w="38100">
              <a:solidFill>
                <a:srgbClr val="E02CD3"/>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699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inVertic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barn(inVertical)">
                                      <p:cBhvr>
                                        <p:cTn id="37" dur="500"/>
                                        <p:tgtEl>
                                          <p:spTgt spid="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xEl>
                                              <p:pRg st="1" end="1"/>
                                            </p:txEl>
                                          </p:spTgt>
                                        </p:tgtEl>
                                        <p:attrNameLst>
                                          <p:attrName>style.visibility</p:attrName>
                                        </p:attrNameLst>
                                      </p:cBhvr>
                                      <p:to>
                                        <p:strVal val="visible"/>
                                      </p:to>
                                    </p:set>
                                    <p:animEffect transition="in" filter="barn(inVertical)">
                                      <p:cBhvr>
                                        <p:cTn id="42" dur="500"/>
                                        <p:tgtEl>
                                          <p:spTgt spid="2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
                                            <p:txEl>
                                              <p:pRg st="2" end="2"/>
                                            </p:txEl>
                                          </p:spTgt>
                                        </p:tgtEl>
                                        <p:attrNameLst>
                                          <p:attrName>style.visibility</p:attrName>
                                        </p:attrNameLst>
                                      </p:cBhvr>
                                      <p:to>
                                        <p:strVal val="visible"/>
                                      </p:to>
                                    </p:set>
                                    <p:animEffect transition="in" filter="barn(inVertical)">
                                      <p:cBhvr>
                                        <p:cTn id="47" dur="500"/>
                                        <p:tgtEl>
                                          <p:spTgt spid="2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0">
                                            <p:txEl>
                                              <p:pRg st="3" end="3"/>
                                            </p:txEl>
                                          </p:spTgt>
                                        </p:tgtEl>
                                        <p:attrNameLst>
                                          <p:attrName>style.visibility</p:attrName>
                                        </p:attrNameLst>
                                      </p:cBhvr>
                                      <p:to>
                                        <p:strVal val="visible"/>
                                      </p:to>
                                    </p:set>
                                    <p:animEffect transition="in" filter="barn(inVertical)">
                                      <p:cBhvr>
                                        <p:cTn id="52" dur="500"/>
                                        <p:tgtEl>
                                          <p:spTgt spid="20">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0">
                                            <p:txEl>
                                              <p:pRg st="4" end="4"/>
                                            </p:txEl>
                                          </p:spTgt>
                                        </p:tgtEl>
                                        <p:attrNameLst>
                                          <p:attrName>style.visibility</p:attrName>
                                        </p:attrNameLst>
                                      </p:cBhvr>
                                      <p:to>
                                        <p:strVal val="visible"/>
                                      </p:to>
                                    </p:set>
                                    <p:animEffect transition="in" filter="barn(inVertical)">
                                      <p:cBhvr>
                                        <p:cTn id="5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0" y="0"/>
            <a:ext cx="9144000" cy="920750"/>
          </a:xfrm>
          <a:solidFill>
            <a:schemeClr val="accent1">
              <a:lumMod val="60000"/>
              <a:lumOff val="40000"/>
            </a:schemeClr>
          </a:solidFill>
          <a:ln>
            <a:solidFill>
              <a:schemeClr val="accent1">
                <a:lumMod val="60000"/>
                <a:lumOff val="40000"/>
              </a:schemeClr>
            </a:solidFill>
          </a:ln>
        </p:spPr>
        <p:txBody>
          <a:bodyPr/>
          <a:lstStyle/>
          <a:p>
            <a:pPr algn="ctr" eaLnBrk="1" hangingPunct="1"/>
            <a:r>
              <a:rPr lang="en-US" altLang="en-US" sz="4400" b="1" dirty="0" smtClean="0">
                <a:effectLst>
                  <a:outerShdw blurRad="38100" dist="38100" dir="2700000" algn="tl">
                    <a:srgbClr val="000000">
                      <a:alpha val="43137"/>
                    </a:srgbClr>
                  </a:outerShdw>
                </a:effectLst>
              </a:rPr>
              <a:t>Hardware Needed</a:t>
            </a:r>
          </a:p>
        </p:txBody>
      </p:sp>
      <p:sp>
        <p:nvSpPr>
          <p:cNvPr id="3" name="Content Placeholder 2"/>
          <p:cNvSpPr>
            <a:spLocks noGrp="1"/>
          </p:cNvSpPr>
          <p:nvPr>
            <p:ph idx="4294967295"/>
          </p:nvPr>
        </p:nvSpPr>
        <p:spPr>
          <a:xfrm>
            <a:off x="457200" y="3298056"/>
            <a:ext cx="8496944" cy="2506290"/>
          </a:xfrm>
        </p:spPr>
        <p:txBody>
          <a:bodyPr>
            <a:normAutofit/>
          </a:bodyPr>
          <a:lstStyle/>
          <a:p>
            <a:pPr eaLnBrk="1" hangingPunct="1">
              <a:lnSpc>
                <a:spcPct val="90000"/>
              </a:lnSpc>
              <a:spcAft>
                <a:spcPts val="120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b="1" dirty="0" smtClean="0">
                <a:solidFill>
                  <a:srgbClr val="000000"/>
                </a:solidFill>
                <a:ea typeface="ＭＳ Ｐゴシック" pitchFamily="34" charset="-128"/>
              </a:rPr>
              <a:t>At least two computers (Nodes)</a:t>
            </a:r>
          </a:p>
          <a:p>
            <a:pPr eaLnBrk="1" hangingPunct="1">
              <a:lnSpc>
                <a:spcPct val="90000"/>
              </a:lnSpc>
              <a:spcAft>
                <a:spcPts val="120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b="1" dirty="0" smtClean="0">
                <a:solidFill>
                  <a:srgbClr val="000000"/>
                </a:solidFill>
                <a:ea typeface="ＭＳ Ｐゴシック" pitchFamily="34" charset="-128"/>
              </a:rPr>
              <a:t>Each having a NIC</a:t>
            </a:r>
            <a:r>
              <a:rPr lang="en-GB" altLang="en-US" sz="2400" dirty="0" smtClean="0">
                <a:solidFill>
                  <a:srgbClr val="000000"/>
                </a:solidFill>
                <a:ea typeface="ＭＳ Ｐゴシック" pitchFamily="34" charset="-128"/>
              </a:rPr>
              <a:t> – </a:t>
            </a:r>
            <a:r>
              <a:rPr lang="en-GB" altLang="en-US" sz="2400" b="1" dirty="0" smtClean="0">
                <a:solidFill>
                  <a:srgbClr val="000000"/>
                </a:solidFill>
                <a:ea typeface="ＭＳ Ｐゴシック" pitchFamily="34" charset="-128"/>
              </a:rPr>
              <a:t>network interface card (either wired or wireless)</a:t>
            </a:r>
          </a:p>
          <a:p>
            <a:pPr marL="889000" lvl="1" indent="-500063" eaLnBrk="1" hangingPunct="1">
              <a:lnSpc>
                <a:spcPct val="90000"/>
              </a:lnSpc>
              <a:spcAft>
                <a:spcPts val="120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The NICs convert the data signals from the nodes into data signals that can be transferred across the network. </a:t>
            </a:r>
            <a:endParaRPr lang="en-GB" altLang="en-US" sz="2400" b="1" dirty="0" smtClean="0">
              <a:solidFill>
                <a:srgbClr val="000000"/>
              </a:solidFill>
              <a:latin typeface="Arial" pitchFamily="34" charset="0"/>
              <a:ea typeface="ＭＳ Ｐゴシック" pitchFamily="34" charset="-128"/>
            </a:endParaRPr>
          </a:p>
        </p:txBody>
      </p:sp>
      <p:sp>
        <p:nvSpPr>
          <p:cNvPr id="2" name="TextBox 1"/>
          <p:cNvSpPr txBox="1"/>
          <p:nvPr/>
        </p:nvSpPr>
        <p:spPr>
          <a:xfrm>
            <a:off x="4863390" y="1786332"/>
            <a:ext cx="651140" cy="1015663"/>
          </a:xfrm>
          <a:prstGeom prst="rect">
            <a:avLst/>
          </a:prstGeom>
          <a:noFill/>
        </p:spPr>
        <p:txBody>
          <a:bodyPr wrap="none" rtlCol="0">
            <a:spAutoFit/>
          </a:bodyPr>
          <a:lstStyle/>
          <a:p>
            <a:r>
              <a:rPr lang="en-GB" sz="6000" b="1" dirty="0" smtClean="0"/>
              <a:t>+</a:t>
            </a:r>
            <a:endParaRPr lang="en-US" sz="6000" b="1"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97999"/>
            <a:ext cx="1888234" cy="127750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654" y="1405103"/>
            <a:ext cx="1888234" cy="127750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6867" y="1239209"/>
            <a:ext cx="2185987" cy="1595088"/>
          </a:xfrm>
          <a:prstGeom prst="rect">
            <a:avLst/>
          </a:prstGeom>
        </p:spPr>
      </p:pic>
    </p:spTree>
    <p:extLst>
      <p:ext uri="{BB962C8B-B14F-4D97-AF65-F5344CB8AC3E}">
        <p14:creationId xmlns:p14="http://schemas.microsoft.com/office/powerpoint/2010/main" val="179223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1043"/>
            <a:ext cx="9144000" cy="639316"/>
          </a:xfrm>
          <a:solidFill>
            <a:schemeClr val="accent1">
              <a:lumMod val="40000"/>
              <a:lumOff val="60000"/>
            </a:schemeClr>
          </a:solidFill>
        </p:spPr>
        <p:txBody>
          <a:bodyPr/>
          <a:lstStyle/>
          <a:p>
            <a:pPr algn="ctr" eaLnBrk="1" hangingPunct="1"/>
            <a:r>
              <a:rPr lang="en-GB" altLang="en-US" sz="4400" b="1" dirty="0" smtClean="0">
                <a:effectLst>
                  <a:outerShdw blurRad="38100" dist="38100" dir="2700000" algn="tl">
                    <a:srgbClr val="000000">
                      <a:alpha val="43137"/>
                    </a:srgbClr>
                  </a:outerShdw>
                </a:effectLst>
                <a:latin typeface="Arial" charset="0"/>
                <a:cs typeface="Arial" charset="0"/>
              </a:rPr>
              <a:t>Protocols Explain</a:t>
            </a:r>
          </a:p>
        </p:txBody>
      </p:sp>
      <p:sp>
        <p:nvSpPr>
          <p:cNvPr id="20" name="TextBox 19"/>
          <p:cNvSpPr txBox="1"/>
          <p:nvPr/>
        </p:nvSpPr>
        <p:spPr>
          <a:xfrm>
            <a:off x="400050" y="3443217"/>
            <a:ext cx="8743950" cy="2246769"/>
          </a:xfrm>
          <a:prstGeom prst="rect">
            <a:avLst/>
          </a:prstGeom>
          <a:noFill/>
        </p:spPr>
        <p:txBody>
          <a:bodyPr wrap="square" rtlCol="0">
            <a:spAutoFit/>
          </a:bodyPr>
          <a:lstStyle/>
          <a:p>
            <a:pPr>
              <a:spcBef>
                <a:spcPts val="1200"/>
              </a:spcBef>
            </a:pPr>
            <a:r>
              <a:rPr lang="en-GB" sz="2200" b="1" dirty="0" smtClean="0"/>
              <a:t>Basic Rules of this Communication are</a:t>
            </a:r>
          </a:p>
          <a:p>
            <a:pPr marL="342900" indent="-342900">
              <a:spcBef>
                <a:spcPts val="1200"/>
              </a:spcBef>
              <a:buFont typeface="+mj-lt"/>
              <a:buAutoNum type="arabicPeriod"/>
            </a:pPr>
            <a:r>
              <a:rPr lang="en-GB" sz="2200" dirty="0" smtClean="0"/>
              <a:t>The server cannot send a file to PC without the asking</a:t>
            </a:r>
          </a:p>
          <a:p>
            <a:pPr marL="342900" indent="-342900">
              <a:spcBef>
                <a:spcPts val="1200"/>
              </a:spcBef>
              <a:buFont typeface="+mj-lt"/>
              <a:buAutoNum type="arabicPeriod"/>
            </a:pPr>
            <a:r>
              <a:rPr lang="en-GB" sz="2200" dirty="0" smtClean="0"/>
              <a:t>Whenever the PC speaks, a response from the Server is expected</a:t>
            </a:r>
          </a:p>
          <a:p>
            <a:pPr marL="342900" indent="-342900">
              <a:spcBef>
                <a:spcPts val="1200"/>
              </a:spcBef>
              <a:buFont typeface="+mj-lt"/>
              <a:buAutoNum type="arabicPeriod"/>
            </a:pPr>
            <a:r>
              <a:rPr lang="en-GB" sz="2200" dirty="0" smtClean="0"/>
              <a:t>Whenever the PC sends a message, a specific response is expected from the server</a:t>
            </a:r>
          </a:p>
        </p:txBody>
      </p:sp>
      <p:grpSp>
        <p:nvGrpSpPr>
          <p:cNvPr id="27" name="Group 26"/>
          <p:cNvGrpSpPr/>
          <p:nvPr/>
        </p:nvGrpSpPr>
        <p:grpSpPr>
          <a:xfrm>
            <a:off x="2027687" y="965844"/>
            <a:ext cx="4503742" cy="461665"/>
            <a:chOff x="2027687" y="1014828"/>
            <a:chExt cx="4503742" cy="461665"/>
          </a:xfrm>
        </p:grpSpPr>
        <p:sp>
          <p:nvSpPr>
            <p:cNvPr id="7" name="TextBox 6"/>
            <p:cNvSpPr txBox="1"/>
            <p:nvPr/>
          </p:nvSpPr>
          <p:spPr>
            <a:xfrm>
              <a:off x="2277836" y="1014828"/>
              <a:ext cx="4188278" cy="461665"/>
            </a:xfrm>
            <a:prstGeom prst="rect">
              <a:avLst/>
            </a:prstGeom>
            <a:noFill/>
          </p:spPr>
          <p:txBody>
            <a:bodyPr wrap="square" rtlCol="0">
              <a:spAutoFit/>
            </a:bodyPr>
            <a:lstStyle/>
            <a:p>
              <a:r>
                <a:rPr lang="en-GB" sz="2400" b="1" dirty="0" smtClean="0">
                  <a:solidFill>
                    <a:srgbClr val="002060"/>
                  </a:solidFill>
                </a:rPr>
                <a:t>Can I connect to you? </a:t>
              </a:r>
              <a:endParaRPr lang="en-GB" sz="2400" b="1" dirty="0">
                <a:solidFill>
                  <a:srgbClr val="002060"/>
                </a:solidFill>
              </a:endParaRPr>
            </a:p>
          </p:txBody>
        </p:sp>
        <p:cxnSp>
          <p:nvCxnSpPr>
            <p:cNvPr id="22" name="Straight Arrow Connector 21"/>
            <p:cNvCxnSpPr/>
            <p:nvPr/>
          </p:nvCxnSpPr>
          <p:spPr>
            <a:xfrm>
              <a:off x="2027687" y="1428749"/>
              <a:ext cx="4503742" cy="0"/>
            </a:xfrm>
            <a:prstGeom prst="straightConnector1">
              <a:avLst/>
            </a:prstGeom>
            <a:ln w="38100">
              <a:solidFill>
                <a:srgbClr val="00206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2027687" y="1541603"/>
            <a:ext cx="4652377" cy="461665"/>
            <a:chOff x="2027687" y="1541603"/>
            <a:chExt cx="4652377" cy="461665"/>
          </a:xfrm>
        </p:grpSpPr>
        <p:sp>
          <p:nvSpPr>
            <p:cNvPr id="12" name="TextBox 11"/>
            <p:cNvSpPr txBox="1"/>
            <p:nvPr/>
          </p:nvSpPr>
          <p:spPr>
            <a:xfrm>
              <a:off x="2027687" y="1541603"/>
              <a:ext cx="4652377" cy="461665"/>
            </a:xfrm>
            <a:prstGeom prst="rect">
              <a:avLst/>
            </a:prstGeom>
            <a:noFill/>
          </p:spPr>
          <p:txBody>
            <a:bodyPr wrap="square" rtlCol="0">
              <a:spAutoFit/>
            </a:bodyPr>
            <a:lstStyle/>
            <a:p>
              <a:r>
                <a:rPr lang="en-GB" sz="2400" b="1" dirty="0" smtClean="0">
                  <a:solidFill>
                    <a:srgbClr val="E02CD3"/>
                  </a:solidFill>
                </a:rPr>
                <a:t>Yes, you have my permission!</a:t>
              </a:r>
              <a:endParaRPr lang="en-GB" sz="2400" b="1" dirty="0">
                <a:solidFill>
                  <a:srgbClr val="E02CD3"/>
                </a:solidFill>
              </a:endParaRPr>
            </a:p>
          </p:txBody>
        </p:sp>
        <p:cxnSp>
          <p:nvCxnSpPr>
            <p:cNvPr id="26" name="Straight Arrow Connector 25"/>
            <p:cNvCxnSpPr/>
            <p:nvPr/>
          </p:nvCxnSpPr>
          <p:spPr>
            <a:xfrm flipH="1">
              <a:off x="2027687" y="2003268"/>
              <a:ext cx="4503742" cy="0"/>
            </a:xfrm>
            <a:prstGeom prst="straightConnector1">
              <a:avLst/>
            </a:prstGeom>
            <a:ln w="38100">
              <a:solidFill>
                <a:srgbClr val="E02CD3"/>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2101164" y="2114124"/>
            <a:ext cx="4541877" cy="461665"/>
            <a:chOff x="2101164" y="2114124"/>
            <a:chExt cx="4541877" cy="461665"/>
          </a:xfrm>
        </p:grpSpPr>
        <p:sp>
          <p:nvSpPr>
            <p:cNvPr id="18" name="TextBox 17"/>
            <p:cNvSpPr txBox="1"/>
            <p:nvPr/>
          </p:nvSpPr>
          <p:spPr>
            <a:xfrm>
              <a:off x="2138187" y="2114124"/>
              <a:ext cx="4504854" cy="461665"/>
            </a:xfrm>
            <a:prstGeom prst="rect">
              <a:avLst/>
            </a:prstGeom>
            <a:noFill/>
          </p:spPr>
          <p:txBody>
            <a:bodyPr wrap="square" rtlCol="0">
              <a:spAutoFit/>
            </a:bodyPr>
            <a:lstStyle/>
            <a:p>
              <a:r>
                <a:rPr lang="en-GB" sz="2400" b="1" dirty="0" smtClean="0">
                  <a:solidFill>
                    <a:srgbClr val="002060"/>
                  </a:solidFill>
                </a:rPr>
                <a:t>GET file bbc.co.uk/</a:t>
              </a:r>
              <a:r>
                <a:rPr lang="en-GB" sz="2400" b="1" dirty="0" err="1" smtClean="0">
                  <a:solidFill>
                    <a:srgbClr val="002060"/>
                  </a:solidFill>
                </a:rPr>
                <a:t>index.php</a:t>
              </a:r>
              <a:endParaRPr lang="en-GB" sz="2400" b="1" dirty="0">
                <a:solidFill>
                  <a:srgbClr val="002060"/>
                </a:solidFill>
              </a:endParaRPr>
            </a:p>
          </p:txBody>
        </p:sp>
        <p:cxnSp>
          <p:nvCxnSpPr>
            <p:cNvPr id="31" name="Straight Arrow Connector 30"/>
            <p:cNvCxnSpPr/>
            <p:nvPr/>
          </p:nvCxnSpPr>
          <p:spPr>
            <a:xfrm>
              <a:off x="2101164" y="2540411"/>
              <a:ext cx="4503742" cy="0"/>
            </a:xfrm>
            <a:prstGeom prst="straightConnector1">
              <a:avLst/>
            </a:prstGeom>
            <a:ln w="38100">
              <a:solidFill>
                <a:srgbClr val="00206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2180087" y="2668996"/>
            <a:ext cx="4604434" cy="461665"/>
            <a:chOff x="2180087" y="2668996"/>
            <a:chExt cx="4604434" cy="461665"/>
          </a:xfrm>
        </p:grpSpPr>
        <p:sp>
          <p:nvSpPr>
            <p:cNvPr id="23" name="TextBox 22"/>
            <p:cNvSpPr txBox="1"/>
            <p:nvPr/>
          </p:nvSpPr>
          <p:spPr>
            <a:xfrm>
              <a:off x="2180087" y="2668996"/>
              <a:ext cx="4604434" cy="461665"/>
            </a:xfrm>
            <a:prstGeom prst="rect">
              <a:avLst/>
            </a:prstGeom>
            <a:noFill/>
          </p:spPr>
          <p:txBody>
            <a:bodyPr wrap="square" rtlCol="0">
              <a:spAutoFit/>
            </a:bodyPr>
            <a:lstStyle/>
            <a:p>
              <a:r>
                <a:rPr lang="en-GB" sz="2400" b="1" dirty="0" smtClean="0">
                  <a:solidFill>
                    <a:srgbClr val="E02CD3"/>
                  </a:solidFill>
                </a:rPr>
                <a:t>Send file bbc.co.uk/</a:t>
              </a:r>
              <a:r>
                <a:rPr lang="en-GB" sz="2400" b="1" dirty="0" err="1" smtClean="0">
                  <a:solidFill>
                    <a:srgbClr val="E02CD3"/>
                  </a:solidFill>
                </a:rPr>
                <a:t>index.php</a:t>
              </a:r>
              <a:endParaRPr lang="en-GB" sz="2400" b="1" dirty="0">
                <a:solidFill>
                  <a:srgbClr val="E02CD3"/>
                </a:solidFill>
              </a:endParaRPr>
            </a:p>
          </p:txBody>
        </p:sp>
        <p:cxnSp>
          <p:nvCxnSpPr>
            <p:cNvPr id="32" name="Straight Arrow Connector 31"/>
            <p:cNvCxnSpPr/>
            <p:nvPr/>
          </p:nvCxnSpPr>
          <p:spPr>
            <a:xfrm flipH="1">
              <a:off x="2180087" y="3070068"/>
              <a:ext cx="4503742" cy="0"/>
            </a:xfrm>
            <a:prstGeom prst="straightConnector1">
              <a:avLst/>
            </a:prstGeom>
            <a:ln w="38100">
              <a:solidFill>
                <a:srgbClr val="E02CD3"/>
              </a:solidFill>
              <a:tailEnd type="triangle"/>
            </a:ln>
          </p:spPr>
          <p:style>
            <a:lnRef idx="2">
              <a:schemeClr val="accent1"/>
            </a:lnRef>
            <a:fillRef idx="0">
              <a:schemeClr val="accent1"/>
            </a:fillRef>
            <a:effectRef idx="1">
              <a:schemeClr val="accent1"/>
            </a:effectRef>
            <a:fontRef idx="minor">
              <a:schemeClr val="tx1"/>
            </a:fontRef>
          </p:style>
        </p:cxnSp>
      </p:grpSp>
      <p:pic>
        <p:nvPicPr>
          <p:cNvPr id="19" name="Picture 2" descr="http://www.amitbhawani.com/blog/Images/C/compaq-desktop-computers.jpg"/>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89807" y="1272807"/>
            <a:ext cx="1583772" cy="1228304"/>
          </a:xfrm>
          <a:prstGeom prst="rect">
            <a:avLst/>
          </a:prstGeom>
          <a:noFill/>
        </p:spPr>
      </p:pic>
      <p:pic>
        <p:nvPicPr>
          <p:cNvPr id="2050" name="Picture 2" descr="Image result for server"/>
          <p:cNvPicPr>
            <a:picLocks noChangeAspect="1" noChangeArrowheads="1"/>
          </p:cNvPicPr>
          <p:nvPr/>
        </p:nvPicPr>
        <p:blipFill rotWithShape="1">
          <a:blip r:embed="rId3">
            <a:extLst>
              <a:ext uri="{28A0092B-C50C-407E-A947-70E740481C1C}">
                <a14:useLocalDpi xmlns:a14="http://schemas.microsoft.com/office/drawing/2010/main" val="0"/>
              </a:ext>
            </a:extLst>
          </a:blip>
          <a:srcRect l="34804" t="3933" r="32923"/>
          <a:stretch/>
        </p:blipFill>
        <p:spPr bwMode="auto">
          <a:xfrm>
            <a:off x="7460646" y="712694"/>
            <a:ext cx="1518557" cy="23096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69864" y="5849266"/>
            <a:ext cx="4881951" cy="523220"/>
          </a:xfrm>
          <a:prstGeom prst="rect">
            <a:avLst/>
          </a:prstGeom>
        </p:spPr>
        <p:txBody>
          <a:bodyPr wrap="square">
            <a:spAutoFit/>
          </a:bodyPr>
          <a:lstStyle/>
          <a:p>
            <a:r>
              <a:rPr lang="en-GB" sz="2800" b="1" dirty="0" smtClean="0">
                <a:solidFill>
                  <a:srgbClr val="E02CD3"/>
                </a:solidFill>
              </a:rPr>
              <a:t>https://bbc.co.uk/index.php</a:t>
            </a:r>
            <a:endParaRPr lang="en-GB" sz="2800" b="1" dirty="0">
              <a:solidFill>
                <a:srgbClr val="E02CD3"/>
              </a:solidFill>
            </a:endParaRPr>
          </a:p>
        </p:txBody>
      </p:sp>
      <p:grpSp>
        <p:nvGrpSpPr>
          <p:cNvPr id="9" name="Group 8"/>
          <p:cNvGrpSpPr/>
          <p:nvPr/>
        </p:nvGrpSpPr>
        <p:grpSpPr>
          <a:xfrm>
            <a:off x="1184045" y="5849266"/>
            <a:ext cx="1575484" cy="923592"/>
            <a:chOff x="1184045" y="5849266"/>
            <a:chExt cx="1575484" cy="923592"/>
          </a:xfrm>
        </p:grpSpPr>
        <p:sp>
          <p:nvSpPr>
            <p:cNvPr id="3" name="Rectangle 2"/>
            <p:cNvSpPr/>
            <p:nvPr/>
          </p:nvSpPr>
          <p:spPr>
            <a:xfrm>
              <a:off x="1191987" y="5849266"/>
              <a:ext cx="1567542" cy="523220"/>
            </a:xfrm>
            <a:prstGeom prst="rect">
              <a:avLst/>
            </a:prstGeom>
            <a:no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1184045" y="6372748"/>
              <a:ext cx="1511861" cy="400110"/>
            </a:xfrm>
            <a:prstGeom prst="rect">
              <a:avLst/>
            </a:prstGeom>
            <a:noFill/>
          </p:spPr>
          <p:txBody>
            <a:bodyPr wrap="square" rtlCol="0">
              <a:spAutoFit/>
            </a:bodyPr>
            <a:lstStyle/>
            <a:p>
              <a:r>
                <a:rPr lang="en-GB" sz="2000" b="1" dirty="0" smtClean="0">
                  <a:solidFill>
                    <a:srgbClr val="002060"/>
                  </a:solidFill>
                </a:rPr>
                <a:t>Protocol</a:t>
              </a:r>
              <a:endParaRPr lang="en-GB" sz="2000" b="1" dirty="0">
                <a:solidFill>
                  <a:srgbClr val="002060"/>
                </a:solidFill>
              </a:endParaRPr>
            </a:p>
          </p:txBody>
        </p:sp>
      </p:grpSp>
      <p:grpSp>
        <p:nvGrpSpPr>
          <p:cNvPr id="10" name="Group 9"/>
          <p:cNvGrpSpPr/>
          <p:nvPr/>
        </p:nvGrpSpPr>
        <p:grpSpPr>
          <a:xfrm>
            <a:off x="2736397" y="5849266"/>
            <a:ext cx="1745906" cy="875937"/>
            <a:chOff x="2736397" y="5849266"/>
            <a:chExt cx="1745906" cy="875937"/>
          </a:xfrm>
        </p:grpSpPr>
        <p:sp>
          <p:nvSpPr>
            <p:cNvPr id="24" name="Rectangle 23"/>
            <p:cNvSpPr/>
            <p:nvPr/>
          </p:nvSpPr>
          <p:spPr>
            <a:xfrm>
              <a:off x="2785493" y="5849266"/>
              <a:ext cx="1647714" cy="52322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TextBox 32"/>
            <p:cNvSpPr txBox="1"/>
            <p:nvPr/>
          </p:nvSpPr>
          <p:spPr>
            <a:xfrm>
              <a:off x="2736397" y="6325093"/>
              <a:ext cx="1745906" cy="400110"/>
            </a:xfrm>
            <a:prstGeom prst="rect">
              <a:avLst/>
            </a:prstGeom>
            <a:noFill/>
          </p:spPr>
          <p:txBody>
            <a:bodyPr wrap="square" rtlCol="0">
              <a:spAutoFit/>
            </a:bodyPr>
            <a:lstStyle/>
            <a:p>
              <a:r>
                <a:rPr lang="en-GB" sz="2000" b="1" dirty="0" smtClean="0">
                  <a:solidFill>
                    <a:srgbClr val="FF0000"/>
                  </a:solidFill>
                </a:rPr>
                <a:t>Server Name</a:t>
              </a:r>
              <a:endParaRPr lang="en-GB" sz="2000" b="1" dirty="0">
                <a:solidFill>
                  <a:srgbClr val="FF0000"/>
                </a:solidFill>
              </a:endParaRPr>
            </a:p>
          </p:txBody>
        </p:sp>
      </p:grpSp>
      <p:grpSp>
        <p:nvGrpSpPr>
          <p:cNvPr id="11" name="Group 10"/>
          <p:cNvGrpSpPr/>
          <p:nvPr/>
        </p:nvGrpSpPr>
        <p:grpSpPr>
          <a:xfrm>
            <a:off x="4482303" y="5849266"/>
            <a:ext cx="1787867" cy="886432"/>
            <a:chOff x="4482303" y="5849266"/>
            <a:chExt cx="1787867" cy="886432"/>
          </a:xfrm>
        </p:grpSpPr>
        <p:sp>
          <p:nvSpPr>
            <p:cNvPr id="25" name="Rectangle 24"/>
            <p:cNvSpPr/>
            <p:nvPr/>
          </p:nvSpPr>
          <p:spPr>
            <a:xfrm>
              <a:off x="4482303" y="5849266"/>
              <a:ext cx="1787867" cy="523220"/>
            </a:xfrm>
            <a:prstGeom prst="rect">
              <a:avLst/>
            </a:prstGeom>
            <a:noFill/>
            <a:ln w="28575">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Box 33"/>
            <p:cNvSpPr txBox="1"/>
            <p:nvPr/>
          </p:nvSpPr>
          <p:spPr>
            <a:xfrm>
              <a:off x="4758309" y="6335588"/>
              <a:ext cx="1511861" cy="400110"/>
            </a:xfrm>
            <a:prstGeom prst="rect">
              <a:avLst/>
            </a:prstGeom>
            <a:noFill/>
          </p:spPr>
          <p:txBody>
            <a:bodyPr wrap="square" rtlCol="0">
              <a:spAutoFit/>
            </a:bodyPr>
            <a:lstStyle/>
            <a:p>
              <a:r>
                <a:rPr lang="en-GB" sz="2000" b="1" dirty="0" smtClean="0">
                  <a:solidFill>
                    <a:schemeClr val="accent2">
                      <a:lumMod val="50000"/>
                    </a:schemeClr>
                  </a:solidFill>
                </a:rPr>
                <a:t>File</a:t>
              </a:r>
              <a:endParaRPr lang="en-GB" sz="2000" b="1" dirty="0">
                <a:solidFill>
                  <a:schemeClr val="accent2">
                    <a:lumMod val="50000"/>
                  </a:schemeClr>
                </a:solidFill>
              </a:endParaRPr>
            </a:p>
          </p:txBody>
        </p:sp>
      </p:grpSp>
      <p:sp>
        <p:nvSpPr>
          <p:cNvPr id="35" name="TextBox 34"/>
          <p:cNvSpPr txBox="1"/>
          <p:nvPr/>
        </p:nvSpPr>
        <p:spPr>
          <a:xfrm>
            <a:off x="7460646" y="2822272"/>
            <a:ext cx="1511861" cy="400110"/>
          </a:xfrm>
          <a:prstGeom prst="rect">
            <a:avLst/>
          </a:prstGeom>
          <a:noFill/>
        </p:spPr>
        <p:txBody>
          <a:bodyPr wrap="square" rtlCol="0">
            <a:spAutoFit/>
          </a:bodyPr>
          <a:lstStyle/>
          <a:p>
            <a:r>
              <a:rPr lang="en-GB" sz="2000" b="1" dirty="0" smtClean="0">
                <a:solidFill>
                  <a:srgbClr val="E02CD3"/>
                </a:solidFill>
              </a:rPr>
              <a:t>Server</a:t>
            </a:r>
            <a:endParaRPr lang="en-GB" sz="2000" b="1" dirty="0">
              <a:solidFill>
                <a:srgbClr val="E02CD3"/>
              </a:solidFill>
            </a:endParaRPr>
          </a:p>
        </p:txBody>
      </p:sp>
      <p:sp>
        <p:nvSpPr>
          <p:cNvPr id="36" name="TextBox 35"/>
          <p:cNvSpPr txBox="1"/>
          <p:nvPr/>
        </p:nvSpPr>
        <p:spPr>
          <a:xfrm>
            <a:off x="404223" y="2442382"/>
            <a:ext cx="895782" cy="400110"/>
          </a:xfrm>
          <a:prstGeom prst="rect">
            <a:avLst/>
          </a:prstGeom>
          <a:noFill/>
        </p:spPr>
        <p:txBody>
          <a:bodyPr wrap="square" rtlCol="0">
            <a:spAutoFit/>
          </a:bodyPr>
          <a:lstStyle/>
          <a:p>
            <a:r>
              <a:rPr lang="en-GB" sz="2000" b="1" dirty="0" smtClean="0">
                <a:solidFill>
                  <a:srgbClr val="002060"/>
                </a:solidFill>
              </a:rPr>
              <a:t>PC</a:t>
            </a:r>
            <a:endParaRPr lang="en-GB" sz="2000" b="1" dirty="0">
              <a:solidFill>
                <a:srgbClr val="002060"/>
              </a:solidFill>
            </a:endParaRPr>
          </a:p>
        </p:txBody>
      </p:sp>
    </p:spTree>
    <p:extLst>
      <p:ext uri="{BB962C8B-B14F-4D97-AF65-F5344CB8AC3E}">
        <p14:creationId xmlns:p14="http://schemas.microsoft.com/office/powerpoint/2010/main" val="319861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barn(inVertic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barn(inVertic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
                                            <p:txEl>
                                              <p:pRg st="2" end="2"/>
                                            </p:txEl>
                                          </p:spTgt>
                                        </p:tgtEl>
                                        <p:attrNameLst>
                                          <p:attrName>style.visibility</p:attrName>
                                        </p:attrNameLst>
                                      </p:cBhvr>
                                      <p:to>
                                        <p:strVal val="visible"/>
                                      </p:to>
                                    </p:set>
                                    <p:animEffect transition="in" filter="barn(inVertical)">
                                      <p:cBhvr>
                                        <p:cTn id="37" dur="500"/>
                                        <p:tgtEl>
                                          <p:spTgt spid="2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xEl>
                                              <p:pRg st="3" end="3"/>
                                            </p:txEl>
                                          </p:spTgt>
                                        </p:tgtEl>
                                        <p:attrNameLst>
                                          <p:attrName>style.visibility</p:attrName>
                                        </p:attrNameLst>
                                      </p:cBhvr>
                                      <p:to>
                                        <p:strVal val="visible"/>
                                      </p:to>
                                    </p:set>
                                    <p:animEffect transition="in" filter="barn(inVertical)">
                                      <p:cBhvr>
                                        <p:cTn id="42" dur="500"/>
                                        <p:tgtEl>
                                          <p:spTgt spid="2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0750"/>
          </a:xfrm>
          <a:solidFill>
            <a:schemeClr val="accent1">
              <a:lumMod val="40000"/>
              <a:lumOff val="60000"/>
            </a:schemeClr>
          </a:solidFill>
        </p:spPr>
        <p:txBody>
          <a:bodyPr>
            <a:normAutofit/>
          </a:bodyPr>
          <a:lstStyle/>
          <a:p>
            <a:pPr algn="ctr"/>
            <a:r>
              <a:rPr lang="en-GB" sz="4400" b="1" dirty="0" smtClean="0">
                <a:effectLst>
                  <a:outerShdw blurRad="38100" dist="38100" dir="2700000" algn="tl">
                    <a:srgbClr val="000000">
                      <a:alpha val="43137"/>
                    </a:srgbClr>
                  </a:outerShdw>
                </a:effectLst>
              </a:rPr>
              <a:t>Using the Same </a:t>
            </a:r>
            <a:r>
              <a:rPr lang="en-GB" sz="4400" b="1" dirty="0">
                <a:effectLst>
                  <a:outerShdw blurRad="38100" dist="38100" dir="2700000" algn="tl">
                    <a:srgbClr val="000000">
                      <a:alpha val="43137"/>
                    </a:srgbClr>
                  </a:outerShdw>
                </a:effectLst>
              </a:rPr>
              <a:t>P</a:t>
            </a:r>
            <a:r>
              <a:rPr lang="en-GB" sz="4400" b="1" dirty="0" smtClean="0">
                <a:effectLst>
                  <a:outerShdw blurRad="38100" dist="38100" dir="2700000" algn="tl">
                    <a:srgbClr val="000000">
                      <a:alpha val="43137"/>
                    </a:srgbClr>
                  </a:outerShdw>
                </a:effectLst>
              </a:rPr>
              <a:t>rotocol</a:t>
            </a:r>
            <a:endParaRPr lang="en-GB" sz="4400" b="1" dirty="0">
              <a:effectLst>
                <a:outerShdw blurRad="38100" dist="38100" dir="2700000" algn="tl">
                  <a:srgbClr val="000000">
                    <a:alpha val="43137"/>
                  </a:srgbClr>
                </a:outerShdw>
              </a:effectLst>
            </a:endParaRPr>
          </a:p>
        </p:txBody>
      </p:sp>
      <p:pic>
        <p:nvPicPr>
          <p:cNvPr id="1026" name="Picture 2" descr="http://8portswitch.org/wp-content/uploads/8-port-switch.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0" y="2819400"/>
            <a:ext cx="1905000" cy="1905000"/>
          </a:xfrm>
          <a:prstGeom prst="rect">
            <a:avLst/>
          </a:prstGeom>
          <a:noFill/>
        </p:spPr>
      </p:pic>
      <p:pic>
        <p:nvPicPr>
          <p:cNvPr id="20482"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4953000"/>
            <a:ext cx="1384300" cy="1073602"/>
          </a:xfrm>
          <a:prstGeom prst="rect">
            <a:avLst/>
          </a:prstGeom>
          <a:noFill/>
        </p:spPr>
      </p:pic>
      <p:pic>
        <p:nvPicPr>
          <p:cNvPr id="6"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3124200"/>
            <a:ext cx="1384300" cy="1073602"/>
          </a:xfrm>
          <a:prstGeom prst="rect">
            <a:avLst/>
          </a:prstGeom>
          <a:noFill/>
        </p:spPr>
      </p:pic>
      <p:pic>
        <p:nvPicPr>
          <p:cNvPr id="8"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4953000"/>
            <a:ext cx="1384300" cy="1073602"/>
          </a:xfrm>
          <a:prstGeom prst="rect">
            <a:avLst/>
          </a:prstGeom>
          <a:noFill/>
        </p:spPr>
      </p:pic>
      <p:pic>
        <p:nvPicPr>
          <p:cNvPr id="9"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3124200"/>
            <a:ext cx="1384300" cy="1073602"/>
          </a:xfrm>
          <a:prstGeom prst="rect">
            <a:avLst/>
          </a:prstGeom>
          <a:noFill/>
        </p:spPr>
      </p:pic>
      <p:cxnSp>
        <p:nvCxnSpPr>
          <p:cNvPr id="18" name="Straight Connector 17"/>
          <p:cNvCxnSpPr/>
          <p:nvPr/>
        </p:nvCxnSpPr>
        <p:spPr>
          <a:xfrm>
            <a:off x="2133600" y="36576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91200" y="37338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86000" y="4419600"/>
            <a:ext cx="1905000" cy="9940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57800" y="4495800"/>
            <a:ext cx="2044700" cy="987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447800" y="3200400"/>
            <a:ext cx="838200" cy="6858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Packet</a:t>
            </a:r>
            <a:endParaRPr lang="en-GB" dirty="0"/>
          </a:p>
        </p:txBody>
      </p:sp>
      <p:sp>
        <p:nvSpPr>
          <p:cNvPr id="30" name="TextBox 29"/>
          <p:cNvSpPr txBox="1"/>
          <p:nvPr/>
        </p:nvSpPr>
        <p:spPr>
          <a:xfrm>
            <a:off x="2362200" y="5410200"/>
            <a:ext cx="48006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smtClean="0"/>
              <a:t>A protocol must be selected by each PC. When a packet is created the protocol will add some information to the packet. </a:t>
            </a:r>
          </a:p>
          <a:p>
            <a:r>
              <a:rPr lang="en-GB" sz="2000" dirty="0" smtClean="0"/>
              <a:t>This is known as a header.</a:t>
            </a:r>
          </a:p>
        </p:txBody>
      </p:sp>
      <p:sp>
        <p:nvSpPr>
          <p:cNvPr id="19" name="Rounded Rectangle 18"/>
          <p:cNvSpPr/>
          <p:nvPr/>
        </p:nvSpPr>
        <p:spPr>
          <a:xfrm>
            <a:off x="2590800" y="1295400"/>
            <a:ext cx="2209800" cy="762000"/>
          </a:xfrm>
          <a:prstGeom prst="roundRect">
            <a:avLst/>
          </a:prstGeom>
          <a:solidFill>
            <a:srgbClr val="00B050"/>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b="1" dirty="0" smtClean="0"/>
              <a:t>TCP</a:t>
            </a:r>
            <a:endParaRPr lang="en-GB" sz="2800" b="1" dirty="0"/>
          </a:p>
        </p:txBody>
      </p:sp>
      <p:sp>
        <p:nvSpPr>
          <p:cNvPr id="21" name="Rounded Rectangle 20"/>
          <p:cNvSpPr/>
          <p:nvPr/>
        </p:nvSpPr>
        <p:spPr>
          <a:xfrm>
            <a:off x="4800600" y="1295400"/>
            <a:ext cx="2209800" cy="762000"/>
          </a:xfrm>
          <a:prstGeom prst="roundRect">
            <a:avLst/>
          </a:prstGeom>
          <a:solidFill>
            <a:srgbClr val="00B050"/>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b="1" dirty="0" smtClean="0"/>
              <a:t>UDP</a:t>
            </a:r>
            <a:endParaRPr lang="en-GB" sz="2800" b="1" dirty="0"/>
          </a:p>
        </p:txBody>
      </p:sp>
      <p:sp>
        <p:nvSpPr>
          <p:cNvPr id="23" name="Rounded Rectangle 22"/>
          <p:cNvSpPr/>
          <p:nvPr/>
        </p:nvSpPr>
        <p:spPr>
          <a:xfrm>
            <a:off x="838200" y="3200400"/>
            <a:ext cx="609600"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TCP</a:t>
            </a:r>
            <a:endParaRPr lang="en-GB" dirty="0"/>
          </a:p>
        </p:txBody>
      </p:sp>
    </p:spTree>
    <p:extLst>
      <p:ext uri="{BB962C8B-B14F-4D97-AF65-F5344CB8AC3E}">
        <p14:creationId xmlns:p14="http://schemas.microsoft.com/office/powerpoint/2010/main" val="169073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3.33333E-6 -4.44444E-6 L -0.24584 0.24445 " pathEditMode="relative" rAng="0" ptsTypes="AA">
                                      <p:cBhvr>
                                        <p:cTn id="6" dur="2000" fill="hold"/>
                                        <p:tgtEl>
                                          <p:spTgt spid="19"/>
                                        </p:tgtEl>
                                        <p:attrNameLst>
                                          <p:attrName>ppt_x</p:attrName>
                                          <p:attrName>ppt_y</p:attrName>
                                        </p:attrNameLst>
                                      </p:cBhvr>
                                      <p:rCtr x="-12300" y="12200"/>
                                    </p:animMotion>
                                  </p:childTnLst>
                                </p:cTn>
                              </p:par>
                              <p:par>
                                <p:cTn id="7" presetID="56" presetClass="path" presetSubtype="0" accel="50000" decel="50000" fill="hold" grpId="0" nodeType="withEffect">
                                  <p:stCondLst>
                                    <p:cond delay="0"/>
                                  </p:stCondLst>
                                  <p:childTnLst>
                                    <p:animMotion origin="layout" path="M -3.33333E-6 -4.44444E-6 L 0.22917 0.26667 " pathEditMode="relative" rAng="0" ptsTypes="AA">
                                      <p:cBhvr>
                                        <p:cTn id="8" dur="2000" fill="hold"/>
                                        <p:tgtEl>
                                          <p:spTgt spid="21"/>
                                        </p:tgtEl>
                                        <p:attrNameLst>
                                          <p:attrName>ppt_x</p:attrName>
                                          <p:attrName>ppt_y</p:attrName>
                                        </p:attrNameLst>
                                      </p:cBhvr>
                                      <p:rCtr x="11500" y="13300"/>
                                    </p:animMotion>
                                  </p:childTnLst>
                                </p:cTn>
                              </p:par>
                            </p:childTnLst>
                          </p:cTn>
                        </p:par>
                        <p:par>
                          <p:cTn id="9" fill="hold">
                            <p:stCondLst>
                              <p:cond delay="2000"/>
                            </p:stCondLst>
                            <p:childTnLst>
                              <p:par>
                                <p:cTn id="10" presetID="3" presetClass="exit" presetSubtype="10" fill="hold" grpId="1" nodeType="afterEffect">
                                  <p:stCondLst>
                                    <p:cond delay="0"/>
                                  </p:stCondLst>
                                  <p:childTnLst>
                                    <p:animEffect transition="out" filter="blinds(horizontal)">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par>
                          <p:cTn id="13" fill="hold">
                            <p:stCondLst>
                              <p:cond delay="2500"/>
                            </p:stCondLst>
                            <p:childTnLst>
                              <p:par>
                                <p:cTn id="14" presetID="3" presetClass="entr" presetSubtype="1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1" grpId="0" animBg="1"/>
      <p:bldP spid="2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 y="-6124"/>
            <a:ext cx="9133490" cy="920750"/>
          </a:xfrm>
          <a:solidFill>
            <a:schemeClr val="accent1">
              <a:lumMod val="40000"/>
              <a:lumOff val="60000"/>
            </a:schemeClr>
          </a:solidFill>
        </p:spPr>
        <p:txBody>
          <a:bodyPr>
            <a:normAutofit/>
          </a:bodyPr>
          <a:lstStyle/>
          <a:p>
            <a:pPr algn="ctr"/>
            <a:r>
              <a:rPr lang="en-GB" sz="4400" b="1" dirty="0">
                <a:effectLst>
                  <a:outerShdw blurRad="38100" dist="38100" dir="2700000" algn="tl">
                    <a:srgbClr val="000000">
                      <a:alpha val="43137"/>
                    </a:srgbClr>
                  </a:outerShdw>
                </a:effectLst>
              </a:rPr>
              <a:t>Using the Same Protocol</a:t>
            </a:r>
          </a:p>
        </p:txBody>
      </p:sp>
      <p:pic>
        <p:nvPicPr>
          <p:cNvPr id="1026" name="Picture 2" descr="http://8portswitch.org/wp-content/uploads/8-port-switch.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0" y="2819400"/>
            <a:ext cx="1905000" cy="1905000"/>
          </a:xfrm>
          <a:prstGeom prst="rect">
            <a:avLst/>
          </a:prstGeom>
          <a:noFill/>
        </p:spPr>
      </p:pic>
      <p:pic>
        <p:nvPicPr>
          <p:cNvPr id="20482"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4953000"/>
            <a:ext cx="1384300" cy="1073602"/>
          </a:xfrm>
          <a:prstGeom prst="rect">
            <a:avLst/>
          </a:prstGeom>
          <a:noFill/>
        </p:spPr>
      </p:pic>
      <p:pic>
        <p:nvPicPr>
          <p:cNvPr id="6"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3124200"/>
            <a:ext cx="1384300" cy="1073602"/>
          </a:xfrm>
          <a:prstGeom prst="rect">
            <a:avLst/>
          </a:prstGeom>
          <a:noFill/>
        </p:spPr>
      </p:pic>
      <p:pic>
        <p:nvPicPr>
          <p:cNvPr id="8"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4953000"/>
            <a:ext cx="1384300" cy="1073602"/>
          </a:xfrm>
          <a:prstGeom prst="rect">
            <a:avLst/>
          </a:prstGeom>
          <a:noFill/>
        </p:spPr>
      </p:pic>
      <p:pic>
        <p:nvPicPr>
          <p:cNvPr id="9"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3124200"/>
            <a:ext cx="1384300" cy="1073602"/>
          </a:xfrm>
          <a:prstGeom prst="rect">
            <a:avLst/>
          </a:prstGeom>
          <a:noFill/>
        </p:spPr>
      </p:pic>
      <p:cxnSp>
        <p:nvCxnSpPr>
          <p:cNvPr id="18" name="Straight Connector 17"/>
          <p:cNvCxnSpPr/>
          <p:nvPr/>
        </p:nvCxnSpPr>
        <p:spPr>
          <a:xfrm>
            <a:off x="2133600" y="36576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91200" y="37338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86000" y="4419600"/>
            <a:ext cx="1905000" cy="9940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57800" y="4495800"/>
            <a:ext cx="2044700" cy="987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447800" y="3200400"/>
            <a:ext cx="838200" cy="6858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Packet</a:t>
            </a:r>
            <a:endParaRPr lang="en-GB" dirty="0"/>
          </a:p>
        </p:txBody>
      </p:sp>
      <p:sp>
        <p:nvSpPr>
          <p:cNvPr id="30" name="TextBox 29"/>
          <p:cNvSpPr txBox="1"/>
          <p:nvPr/>
        </p:nvSpPr>
        <p:spPr>
          <a:xfrm>
            <a:off x="2590800" y="5410200"/>
            <a:ext cx="45720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t>If the </a:t>
            </a:r>
            <a:r>
              <a:rPr lang="en-GB" sz="2000" dirty="0" smtClean="0"/>
              <a:t>destination</a:t>
            </a:r>
            <a:r>
              <a:rPr lang="en-GB" sz="2400" dirty="0" smtClean="0"/>
              <a:t> PC is using a different protocol then it will not understand the packet!</a:t>
            </a:r>
          </a:p>
        </p:txBody>
      </p:sp>
      <p:sp>
        <p:nvSpPr>
          <p:cNvPr id="19" name="Rounded Rectangle 18"/>
          <p:cNvSpPr/>
          <p:nvPr/>
        </p:nvSpPr>
        <p:spPr>
          <a:xfrm>
            <a:off x="685800" y="1219200"/>
            <a:ext cx="2209800" cy="762000"/>
          </a:xfrm>
          <a:prstGeom prst="roundRect">
            <a:avLst/>
          </a:prstGeom>
          <a:solidFill>
            <a:srgbClr val="00B050"/>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b="1" dirty="0" smtClean="0"/>
              <a:t>TCP</a:t>
            </a:r>
            <a:endParaRPr lang="en-GB" sz="2800" b="1" dirty="0"/>
          </a:p>
        </p:txBody>
      </p:sp>
      <p:sp>
        <p:nvSpPr>
          <p:cNvPr id="21" name="Rounded Rectangle 20"/>
          <p:cNvSpPr/>
          <p:nvPr/>
        </p:nvSpPr>
        <p:spPr>
          <a:xfrm>
            <a:off x="6553200" y="1371600"/>
            <a:ext cx="2209800" cy="762000"/>
          </a:xfrm>
          <a:prstGeom prst="roundRect">
            <a:avLst/>
          </a:prstGeom>
          <a:solidFill>
            <a:srgbClr val="00B050"/>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b="1" dirty="0" smtClean="0"/>
              <a:t>UDP</a:t>
            </a:r>
            <a:endParaRPr lang="en-GB" sz="2800" b="1" dirty="0"/>
          </a:p>
        </p:txBody>
      </p:sp>
      <p:sp>
        <p:nvSpPr>
          <p:cNvPr id="23" name="Rounded Rectangle 22"/>
          <p:cNvSpPr/>
          <p:nvPr/>
        </p:nvSpPr>
        <p:spPr>
          <a:xfrm>
            <a:off x="838200" y="3200400"/>
            <a:ext cx="609600"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TCP</a:t>
            </a:r>
            <a:endParaRPr lang="en-GB" dirty="0"/>
          </a:p>
        </p:txBody>
      </p:sp>
      <p:sp>
        <p:nvSpPr>
          <p:cNvPr id="17" name="Rectangle 16"/>
          <p:cNvSpPr/>
          <p:nvPr/>
        </p:nvSpPr>
        <p:spPr>
          <a:xfrm>
            <a:off x="6781800" y="1752600"/>
            <a:ext cx="2081434" cy="1569660"/>
          </a:xfrm>
          <a:prstGeom prst="rect">
            <a:avLst/>
          </a:prstGeom>
          <a:noFill/>
        </p:spPr>
        <p:txBody>
          <a:bodyPr wrap="square" lIns="91440" tIns="45720" rIns="91440" bIns="45720">
            <a:spAutoFit/>
          </a:bodyPr>
          <a:lstStyle/>
          <a:p>
            <a:pPr algn="ct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8328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2.22222E-6 L 0.65 0.01111 " pathEditMode="relative" rAng="0" ptsTypes="AA">
                                      <p:cBhvr>
                                        <p:cTn id="6" dur="2000" fill="hold"/>
                                        <p:tgtEl>
                                          <p:spTgt spid="23"/>
                                        </p:tgtEl>
                                        <p:attrNameLst>
                                          <p:attrName>ppt_x</p:attrName>
                                          <p:attrName>ppt_y</p:attrName>
                                        </p:attrNameLst>
                                      </p:cBhvr>
                                      <p:rCtr x="32500" y="600"/>
                                    </p:animMotion>
                                  </p:childTnLst>
                                </p:cTn>
                              </p:par>
                              <p:par>
                                <p:cTn id="7" presetID="63" presetClass="path" presetSubtype="0" accel="50000" decel="50000" fill="hold" grpId="0" nodeType="withEffect">
                                  <p:stCondLst>
                                    <p:cond delay="0"/>
                                  </p:stCondLst>
                                  <p:childTnLst>
                                    <p:animMotion origin="layout" path="M 3.33333E-6 3.33333E-6 L 0.64583 0.01666 " pathEditMode="relative" rAng="0" ptsTypes="AA">
                                      <p:cBhvr>
                                        <p:cTn id="8" dur="2000" fill="hold"/>
                                        <p:tgtEl>
                                          <p:spTgt spid="29"/>
                                        </p:tgtEl>
                                        <p:attrNameLst>
                                          <p:attrName>ppt_x</p:attrName>
                                          <p:attrName>ppt_y</p:attrName>
                                        </p:attrNameLst>
                                      </p:cBhvr>
                                      <p:rCtr x="32300" y="800"/>
                                    </p:animMotion>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P spid="1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0" y="3627"/>
            <a:ext cx="9122979" cy="920750"/>
          </a:xfrm>
          <a:solidFill>
            <a:schemeClr val="accent1">
              <a:lumMod val="40000"/>
              <a:lumOff val="60000"/>
            </a:schemeClr>
          </a:solidFill>
        </p:spPr>
        <p:txBody>
          <a:bodyPr>
            <a:normAutofit/>
          </a:bodyPr>
          <a:lstStyle/>
          <a:p>
            <a:pPr algn="ctr"/>
            <a:r>
              <a:rPr lang="en-GB" sz="4400" b="1" dirty="0">
                <a:effectLst>
                  <a:outerShdw blurRad="38100" dist="38100" dir="2700000" algn="tl">
                    <a:srgbClr val="000000">
                      <a:alpha val="43137"/>
                    </a:srgbClr>
                  </a:outerShdw>
                </a:effectLst>
              </a:rPr>
              <a:t>Using the Same Protocol</a:t>
            </a:r>
          </a:p>
        </p:txBody>
      </p:sp>
      <p:pic>
        <p:nvPicPr>
          <p:cNvPr id="1026" name="Picture 2" descr="http://8portswitch.org/wp-content/uploads/8-port-switch.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0" y="2819400"/>
            <a:ext cx="1905000" cy="1905000"/>
          </a:xfrm>
          <a:prstGeom prst="rect">
            <a:avLst/>
          </a:prstGeom>
          <a:noFill/>
        </p:spPr>
      </p:pic>
      <p:pic>
        <p:nvPicPr>
          <p:cNvPr id="20482"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4953000"/>
            <a:ext cx="1384300" cy="1073602"/>
          </a:xfrm>
          <a:prstGeom prst="rect">
            <a:avLst/>
          </a:prstGeom>
          <a:noFill/>
        </p:spPr>
      </p:pic>
      <p:pic>
        <p:nvPicPr>
          <p:cNvPr id="6"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3124200"/>
            <a:ext cx="1384300" cy="1073602"/>
          </a:xfrm>
          <a:prstGeom prst="rect">
            <a:avLst/>
          </a:prstGeom>
          <a:noFill/>
        </p:spPr>
      </p:pic>
      <p:pic>
        <p:nvPicPr>
          <p:cNvPr id="8"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4953000"/>
            <a:ext cx="1384300" cy="1073602"/>
          </a:xfrm>
          <a:prstGeom prst="rect">
            <a:avLst/>
          </a:prstGeom>
          <a:noFill/>
        </p:spPr>
      </p:pic>
      <p:pic>
        <p:nvPicPr>
          <p:cNvPr id="9"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3124200"/>
            <a:ext cx="1384300" cy="1073602"/>
          </a:xfrm>
          <a:prstGeom prst="rect">
            <a:avLst/>
          </a:prstGeom>
          <a:noFill/>
        </p:spPr>
      </p:pic>
      <p:cxnSp>
        <p:nvCxnSpPr>
          <p:cNvPr id="18" name="Straight Connector 17"/>
          <p:cNvCxnSpPr/>
          <p:nvPr/>
        </p:nvCxnSpPr>
        <p:spPr>
          <a:xfrm>
            <a:off x="2133600" y="36576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91200" y="37338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86000" y="4419600"/>
            <a:ext cx="1905000" cy="9940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57800" y="4495800"/>
            <a:ext cx="2044700" cy="987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447800" y="3200400"/>
            <a:ext cx="838200" cy="6858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Packet</a:t>
            </a:r>
            <a:endParaRPr lang="en-GB" dirty="0"/>
          </a:p>
        </p:txBody>
      </p:sp>
      <p:sp>
        <p:nvSpPr>
          <p:cNvPr id="30" name="TextBox 29"/>
          <p:cNvSpPr txBox="1"/>
          <p:nvPr/>
        </p:nvSpPr>
        <p:spPr>
          <a:xfrm>
            <a:off x="2590800" y="5410200"/>
            <a:ext cx="45720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smtClean="0"/>
              <a:t>In order for packets to be understood the same protocol must be used. In this case both PC’s are using “TCP”.  </a:t>
            </a:r>
          </a:p>
        </p:txBody>
      </p:sp>
      <p:sp>
        <p:nvSpPr>
          <p:cNvPr id="19" name="Rounded Rectangle 18"/>
          <p:cNvSpPr/>
          <p:nvPr/>
        </p:nvSpPr>
        <p:spPr>
          <a:xfrm>
            <a:off x="685800" y="1219200"/>
            <a:ext cx="2209800" cy="762000"/>
          </a:xfrm>
          <a:prstGeom prst="roundRect">
            <a:avLst/>
          </a:prstGeom>
          <a:solidFill>
            <a:srgbClr val="00B050"/>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b="1" dirty="0" smtClean="0"/>
              <a:t>TCP</a:t>
            </a:r>
            <a:endParaRPr lang="en-GB" sz="2800" b="1" dirty="0"/>
          </a:p>
        </p:txBody>
      </p:sp>
      <p:sp>
        <p:nvSpPr>
          <p:cNvPr id="21" name="Rounded Rectangle 20"/>
          <p:cNvSpPr/>
          <p:nvPr/>
        </p:nvSpPr>
        <p:spPr>
          <a:xfrm>
            <a:off x="6553200" y="1219200"/>
            <a:ext cx="2209800" cy="762000"/>
          </a:xfrm>
          <a:prstGeom prst="roundRect">
            <a:avLst/>
          </a:prstGeom>
          <a:solidFill>
            <a:srgbClr val="00B050"/>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800" b="1" dirty="0" smtClean="0"/>
              <a:t>TCP</a:t>
            </a:r>
            <a:endParaRPr lang="en-GB" sz="2800" b="1" dirty="0"/>
          </a:p>
        </p:txBody>
      </p:sp>
      <p:sp>
        <p:nvSpPr>
          <p:cNvPr id="23" name="Rounded Rectangle 22"/>
          <p:cNvSpPr/>
          <p:nvPr/>
        </p:nvSpPr>
        <p:spPr>
          <a:xfrm>
            <a:off x="838200" y="3200400"/>
            <a:ext cx="609600"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TCP</a:t>
            </a:r>
            <a:endParaRPr lang="en-GB" dirty="0"/>
          </a:p>
        </p:txBody>
      </p:sp>
      <p:pic>
        <p:nvPicPr>
          <p:cNvPr id="31746" name="Picture 2" descr="http://www.computertrainingpattaya.com/images/big-tick.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391400" y="1828800"/>
            <a:ext cx="1077686" cy="1047750"/>
          </a:xfrm>
          <a:prstGeom prst="rect">
            <a:avLst/>
          </a:prstGeom>
          <a:noFill/>
        </p:spPr>
      </p:pic>
    </p:spTree>
    <p:extLst>
      <p:ext uri="{BB962C8B-B14F-4D97-AF65-F5344CB8AC3E}">
        <p14:creationId xmlns:p14="http://schemas.microsoft.com/office/powerpoint/2010/main" val="26032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2.22222E-6 L 0.65 0.01111 " pathEditMode="relative" rAng="0" ptsTypes="AA">
                                      <p:cBhvr>
                                        <p:cTn id="6" dur="2000" fill="hold"/>
                                        <p:tgtEl>
                                          <p:spTgt spid="23"/>
                                        </p:tgtEl>
                                        <p:attrNameLst>
                                          <p:attrName>ppt_x</p:attrName>
                                          <p:attrName>ppt_y</p:attrName>
                                        </p:attrNameLst>
                                      </p:cBhvr>
                                      <p:rCtr x="32500" y="600"/>
                                    </p:animMotion>
                                  </p:childTnLst>
                                </p:cTn>
                              </p:par>
                              <p:par>
                                <p:cTn id="7" presetID="63" presetClass="path" presetSubtype="0" accel="50000" decel="50000" fill="hold" grpId="0" nodeType="withEffect">
                                  <p:stCondLst>
                                    <p:cond delay="0"/>
                                  </p:stCondLst>
                                  <p:childTnLst>
                                    <p:animMotion origin="layout" path="M 3.33333E-6 3.33333E-6 L 0.64583 0.01666 " pathEditMode="relative" rAng="0" ptsTypes="AA">
                                      <p:cBhvr>
                                        <p:cTn id="8" dur="2000" fill="hold"/>
                                        <p:tgtEl>
                                          <p:spTgt spid="29"/>
                                        </p:tgtEl>
                                        <p:attrNameLst>
                                          <p:attrName>ppt_x</p:attrName>
                                          <p:attrName>ppt_y</p:attrName>
                                        </p:attrNameLst>
                                      </p:cBhvr>
                                      <p:rCtr x="32300" y="800"/>
                                    </p:animMotion>
                                  </p:childTnLst>
                                </p:cTn>
                              </p:par>
                            </p:childTnLst>
                          </p:cTn>
                        </p:par>
                        <p:par>
                          <p:cTn id="9" fill="hold">
                            <p:stCondLst>
                              <p:cond delay="2000"/>
                            </p:stCondLst>
                            <p:childTnLst>
                              <p:par>
                                <p:cTn id="10" presetID="12" presetClass="entr" presetSubtype="4" fill="hold" nodeType="after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slide(fromBottom)">
                                      <p:cBhvr>
                                        <p:cTn id="12"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777875"/>
          </a:xfrm>
          <a:solidFill>
            <a:schemeClr val="accent1">
              <a:lumMod val="40000"/>
              <a:lumOff val="6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Key Protocols You Need to Know</a:t>
            </a:r>
          </a:p>
        </p:txBody>
      </p:sp>
      <p:sp>
        <p:nvSpPr>
          <p:cNvPr id="29699" name="Text Placeholder 2"/>
          <p:cNvSpPr txBox="1">
            <a:spLocks/>
          </p:cNvSpPr>
          <p:nvPr/>
        </p:nvSpPr>
        <p:spPr bwMode="auto">
          <a:xfrm>
            <a:off x="369049" y="1142672"/>
            <a:ext cx="84963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r>
              <a:rPr lang="en-US" altLang="en-US" sz="2800" b="1" dirty="0">
                <a:solidFill>
                  <a:srgbClr val="000000"/>
                </a:solidFill>
                <a:effectLst>
                  <a:outerShdw blurRad="38100" dist="38100" dir="2700000" algn="tl">
                    <a:srgbClr val="000000">
                      <a:alpha val="43137"/>
                    </a:srgbClr>
                  </a:outerShdw>
                </a:effectLst>
              </a:rPr>
              <a:t>TCP/IP</a:t>
            </a:r>
            <a:r>
              <a:rPr lang="en-US" altLang="en-US" sz="2800" dirty="0">
                <a:solidFill>
                  <a:srgbClr val="000000"/>
                </a:solidFill>
                <a:effectLst>
                  <a:outerShdw blurRad="38100" dist="38100" dir="2700000" algn="tl">
                    <a:srgbClr val="000000">
                      <a:alpha val="43137"/>
                    </a:srgbClr>
                  </a:outerShdw>
                </a:effectLst>
              </a:rPr>
              <a:t> </a:t>
            </a:r>
            <a:r>
              <a:rPr lang="en-US" altLang="en-US" sz="2800" dirty="0">
                <a:solidFill>
                  <a:srgbClr val="000000"/>
                </a:solidFill>
              </a:rPr>
              <a:t>(Transmission Control Protocol/Internet Protocol) </a:t>
            </a:r>
            <a:endParaRPr lang="en-US" altLang="en-US" sz="2800" dirty="0" smtClean="0">
              <a:solidFill>
                <a:srgbClr val="000000"/>
              </a:solidFill>
            </a:endParaRPr>
          </a:p>
          <a:p>
            <a:pPr eaLnBrk="1" hangingPunct="1"/>
            <a:r>
              <a:rPr lang="en-US" altLang="en-US" sz="2800" b="1" dirty="0" smtClean="0">
                <a:solidFill>
                  <a:srgbClr val="000000"/>
                </a:solidFill>
                <a:effectLst>
                  <a:outerShdw blurRad="38100" dist="38100" dir="2700000" algn="tl">
                    <a:srgbClr val="000000">
                      <a:alpha val="43137"/>
                    </a:srgbClr>
                  </a:outerShdw>
                </a:effectLst>
              </a:rPr>
              <a:t>HTTP</a:t>
            </a:r>
            <a:r>
              <a:rPr lang="en-US" altLang="en-US" sz="2800" dirty="0" smtClean="0">
                <a:solidFill>
                  <a:srgbClr val="000000"/>
                </a:solidFill>
              </a:rPr>
              <a:t> </a:t>
            </a:r>
            <a:r>
              <a:rPr lang="en-US" altLang="en-US" sz="2800" dirty="0">
                <a:solidFill>
                  <a:srgbClr val="000000"/>
                </a:solidFill>
              </a:rPr>
              <a:t>(Hyper Text Transfer Protocol) </a:t>
            </a:r>
            <a:endParaRPr lang="en-US" altLang="en-US" sz="2800" dirty="0" smtClean="0">
              <a:solidFill>
                <a:srgbClr val="000000"/>
              </a:solidFill>
            </a:endParaRPr>
          </a:p>
          <a:p>
            <a:pPr eaLnBrk="1" hangingPunct="1"/>
            <a:r>
              <a:rPr lang="en-US" altLang="en-US" sz="2800" b="1" dirty="0" smtClean="0">
                <a:solidFill>
                  <a:srgbClr val="000000"/>
                </a:solidFill>
                <a:effectLst>
                  <a:outerShdw blurRad="38100" dist="38100" dir="2700000" algn="tl">
                    <a:srgbClr val="000000">
                      <a:alpha val="43137"/>
                    </a:srgbClr>
                  </a:outerShdw>
                </a:effectLst>
              </a:rPr>
              <a:t>HTTPS</a:t>
            </a:r>
            <a:r>
              <a:rPr lang="en-US" altLang="en-US" sz="2800" dirty="0" smtClean="0">
                <a:solidFill>
                  <a:srgbClr val="000000"/>
                </a:solidFill>
                <a:effectLst>
                  <a:outerShdw blurRad="38100" dist="38100" dir="2700000" algn="tl">
                    <a:srgbClr val="000000">
                      <a:alpha val="43137"/>
                    </a:srgbClr>
                  </a:outerShdw>
                </a:effectLst>
              </a:rPr>
              <a:t> </a:t>
            </a:r>
            <a:r>
              <a:rPr lang="en-US" altLang="en-US" sz="2800" dirty="0">
                <a:solidFill>
                  <a:srgbClr val="000000"/>
                </a:solidFill>
              </a:rPr>
              <a:t>(Hyper Text Transfer Protocol Secure) </a:t>
            </a:r>
            <a:endParaRPr lang="en-US" altLang="en-US" sz="2800" dirty="0" smtClean="0">
              <a:solidFill>
                <a:srgbClr val="000000"/>
              </a:solidFill>
            </a:endParaRPr>
          </a:p>
          <a:p>
            <a:pPr eaLnBrk="1" hangingPunct="1"/>
            <a:r>
              <a:rPr lang="en-US" altLang="en-US" sz="2800" b="1" dirty="0" smtClean="0">
                <a:solidFill>
                  <a:srgbClr val="000000"/>
                </a:solidFill>
                <a:effectLst>
                  <a:outerShdw blurRad="38100" dist="38100" dir="2700000" algn="tl">
                    <a:srgbClr val="000000">
                      <a:alpha val="43137"/>
                    </a:srgbClr>
                  </a:outerShdw>
                </a:effectLst>
              </a:rPr>
              <a:t>FTP</a:t>
            </a:r>
            <a:r>
              <a:rPr lang="en-US" altLang="en-US" sz="2800" dirty="0" smtClean="0">
                <a:solidFill>
                  <a:srgbClr val="000000"/>
                </a:solidFill>
              </a:rPr>
              <a:t> </a:t>
            </a:r>
            <a:r>
              <a:rPr lang="en-US" altLang="en-US" sz="2800" dirty="0">
                <a:solidFill>
                  <a:srgbClr val="000000"/>
                </a:solidFill>
              </a:rPr>
              <a:t>(File Transfer Protocol) </a:t>
            </a:r>
            <a:endParaRPr lang="en-US" altLang="en-US" sz="2800" dirty="0" smtClean="0">
              <a:solidFill>
                <a:srgbClr val="000000"/>
              </a:solidFill>
            </a:endParaRPr>
          </a:p>
          <a:p>
            <a:pPr eaLnBrk="1" hangingPunct="1"/>
            <a:r>
              <a:rPr lang="en-US" altLang="en-US" sz="2800" b="1" dirty="0" smtClean="0">
                <a:solidFill>
                  <a:srgbClr val="000000"/>
                </a:solidFill>
                <a:effectLst>
                  <a:outerShdw blurRad="38100" dist="38100" dir="2700000" algn="tl">
                    <a:srgbClr val="000000">
                      <a:alpha val="43137"/>
                    </a:srgbClr>
                  </a:outerShdw>
                </a:effectLst>
              </a:rPr>
              <a:t>POP3</a:t>
            </a:r>
            <a:r>
              <a:rPr lang="en-US" altLang="en-US" sz="2800" dirty="0" smtClean="0">
                <a:solidFill>
                  <a:srgbClr val="000000"/>
                </a:solidFill>
              </a:rPr>
              <a:t> </a:t>
            </a:r>
            <a:r>
              <a:rPr lang="en-US" altLang="en-US" sz="2800" dirty="0">
                <a:solidFill>
                  <a:srgbClr val="000000"/>
                </a:solidFill>
              </a:rPr>
              <a:t>(Post Office </a:t>
            </a:r>
            <a:r>
              <a:rPr lang="en-US" altLang="en-US" sz="2800" dirty="0" smtClean="0">
                <a:solidFill>
                  <a:srgbClr val="000000"/>
                </a:solidFill>
              </a:rPr>
              <a:t>Protocol version 3) </a:t>
            </a:r>
            <a:endParaRPr lang="en-US" altLang="en-US" sz="2800" dirty="0">
              <a:solidFill>
                <a:srgbClr val="000000"/>
              </a:solidFill>
            </a:endParaRPr>
          </a:p>
          <a:p>
            <a:pPr eaLnBrk="1" hangingPunct="1"/>
            <a:r>
              <a:rPr lang="en-US" altLang="en-US" sz="2800" b="1" dirty="0">
                <a:solidFill>
                  <a:srgbClr val="000000"/>
                </a:solidFill>
                <a:effectLst>
                  <a:outerShdw blurRad="38100" dist="38100" dir="2700000" algn="tl">
                    <a:srgbClr val="000000">
                      <a:alpha val="43137"/>
                    </a:srgbClr>
                  </a:outerShdw>
                </a:effectLst>
              </a:rPr>
              <a:t>IMAP</a:t>
            </a:r>
            <a:r>
              <a:rPr lang="en-US" altLang="en-US" sz="2800" dirty="0">
                <a:solidFill>
                  <a:srgbClr val="000000"/>
                </a:solidFill>
              </a:rPr>
              <a:t> (Internet Message Access Protocol) </a:t>
            </a:r>
            <a:endParaRPr lang="en-US" altLang="en-US" sz="2800" dirty="0" smtClean="0">
              <a:solidFill>
                <a:srgbClr val="000000"/>
              </a:solidFill>
            </a:endParaRPr>
          </a:p>
          <a:p>
            <a:pPr eaLnBrk="1" hangingPunct="1"/>
            <a:r>
              <a:rPr lang="en-US" altLang="en-US" sz="2800" b="1" dirty="0" smtClean="0">
                <a:solidFill>
                  <a:srgbClr val="000000"/>
                </a:solidFill>
                <a:effectLst>
                  <a:outerShdw blurRad="38100" dist="38100" dir="2700000" algn="tl">
                    <a:srgbClr val="000000">
                      <a:alpha val="43137"/>
                    </a:srgbClr>
                  </a:outerShdw>
                </a:effectLst>
              </a:rPr>
              <a:t>SMTP</a:t>
            </a:r>
            <a:r>
              <a:rPr lang="en-US" altLang="en-US" sz="2800" dirty="0" smtClean="0">
                <a:solidFill>
                  <a:srgbClr val="000000"/>
                </a:solidFill>
                <a:effectLst>
                  <a:outerShdw blurRad="38100" dist="38100" dir="2700000" algn="tl">
                    <a:srgbClr val="000000">
                      <a:alpha val="43137"/>
                    </a:srgbClr>
                  </a:outerShdw>
                </a:effectLst>
              </a:rPr>
              <a:t> </a:t>
            </a:r>
            <a:r>
              <a:rPr lang="en-US" altLang="en-US" sz="2800" dirty="0">
                <a:solidFill>
                  <a:srgbClr val="000000"/>
                </a:solidFill>
              </a:rPr>
              <a:t>(Simple Mail Transfer Protocol) </a:t>
            </a:r>
          </a:p>
        </p:txBody>
      </p:sp>
    </p:spTree>
    <p:extLst>
      <p:ext uri="{BB962C8B-B14F-4D97-AF65-F5344CB8AC3E}">
        <p14:creationId xmlns:p14="http://schemas.microsoft.com/office/powerpoint/2010/main" val="349857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arn(inVertical)">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arn(inVertical)">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arn(inVertical)">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arn(inVertical)">
                                      <p:cBhvr>
                                        <p:cTn id="22" dur="5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barn(inVertical)">
                                      <p:cBhvr>
                                        <p:cTn id="2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777875"/>
          </a:xfrm>
          <a:solidFill>
            <a:schemeClr val="accent1">
              <a:lumMod val="40000"/>
              <a:lumOff val="60000"/>
            </a:schemeClr>
          </a:solidFill>
        </p:spPr>
        <p:txBody>
          <a:bodyPr/>
          <a:lstStyle/>
          <a:p>
            <a:pPr algn="ctr" eaLnBrk="1" hangingPunct="1"/>
            <a:r>
              <a:rPr lang="en-GB" altLang="en-US" sz="4000" b="1" dirty="0" smtClean="0">
                <a:effectLst>
                  <a:outerShdw blurRad="38100" dist="38100" dir="2700000" algn="tl">
                    <a:srgbClr val="000000">
                      <a:alpha val="43137"/>
                    </a:srgbClr>
                  </a:outerShdw>
                </a:effectLst>
                <a:latin typeface="Arial" charset="0"/>
                <a:cs typeface="Arial" charset="0"/>
              </a:rPr>
              <a:t>Do you know your Protocols?</a:t>
            </a:r>
          </a:p>
        </p:txBody>
      </p:sp>
      <p:sp>
        <p:nvSpPr>
          <p:cNvPr id="32771" name="Text Placeholder 2"/>
          <p:cNvSpPr txBox="1">
            <a:spLocks/>
          </p:cNvSpPr>
          <p:nvPr/>
        </p:nvSpPr>
        <p:spPr bwMode="auto">
          <a:xfrm>
            <a:off x="263361" y="2465387"/>
            <a:ext cx="1880749"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Aft>
                <a:spcPts val="600"/>
              </a:spcAft>
            </a:pPr>
            <a:r>
              <a:rPr lang="en-US" altLang="en-US" sz="2800" dirty="0">
                <a:solidFill>
                  <a:srgbClr val="000000"/>
                </a:solidFill>
              </a:rPr>
              <a:t>TCP/IP </a:t>
            </a:r>
          </a:p>
          <a:p>
            <a:pPr eaLnBrk="1" hangingPunct="1">
              <a:spcAft>
                <a:spcPts val="600"/>
              </a:spcAft>
            </a:pPr>
            <a:r>
              <a:rPr lang="en-US" altLang="en-US" sz="2800" dirty="0">
                <a:solidFill>
                  <a:srgbClr val="000000"/>
                </a:solidFill>
              </a:rPr>
              <a:t>HTTP </a:t>
            </a:r>
          </a:p>
          <a:p>
            <a:pPr eaLnBrk="1" hangingPunct="1">
              <a:spcAft>
                <a:spcPts val="600"/>
              </a:spcAft>
            </a:pPr>
            <a:r>
              <a:rPr lang="en-US" altLang="en-US" sz="2800" dirty="0">
                <a:solidFill>
                  <a:srgbClr val="000000"/>
                </a:solidFill>
              </a:rPr>
              <a:t>HTTPS </a:t>
            </a:r>
          </a:p>
          <a:p>
            <a:pPr eaLnBrk="1" hangingPunct="1">
              <a:spcAft>
                <a:spcPts val="600"/>
              </a:spcAft>
            </a:pPr>
            <a:r>
              <a:rPr lang="en-US" altLang="en-US" sz="2800" dirty="0">
                <a:solidFill>
                  <a:srgbClr val="000000"/>
                </a:solidFill>
              </a:rPr>
              <a:t>FTP </a:t>
            </a:r>
          </a:p>
          <a:p>
            <a:pPr eaLnBrk="1" hangingPunct="1">
              <a:spcAft>
                <a:spcPts val="600"/>
              </a:spcAft>
            </a:pPr>
            <a:r>
              <a:rPr lang="en-US" altLang="en-US" sz="2800" dirty="0" smtClean="0">
                <a:solidFill>
                  <a:srgbClr val="000000"/>
                </a:solidFill>
              </a:rPr>
              <a:t>POP3 </a:t>
            </a:r>
            <a:endParaRPr lang="en-US" altLang="en-US" sz="2800" dirty="0">
              <a:solidFill>
                <a:srgbClr val="000000"/>
              </a:solidFill>
            </a:endParaRPr>
          </a:p>
          <a:p>
            <a:pPr eaLnBrk="1" hangingPunct="1">
              <a:spcAft>
                <a:spcPts val="600"/>
              </a:spcAft>
            </a:pPr>
            <a:r>
              <a:rPr lang="en-US" altLang="en-US" sz="2800" dirty="0">
                <a:solidFill>
                  <a:srgbClr val="000000"/>
                </a:solidFill>
              </a:rPr>
              <a:t>IMAP </a:t>
            </a:r>
          </a:p>
          <a:p>
            <a:pPr eaLnBrk="1" hangingPunct="1">
              <a:spcAft>
                <a:spcPts val="600"/>
              </a:spcAft>
            </a:pPr>
            <a:r>
              <a:rPr lang="en-US" altLang="en-US" sz="2800" dirty="0">
                <a:solidFill>
                  <a:srgbClr val="000000"/>
                </a:solidFill>
              </a:rPr>
              <a:t>SMTP</a:t>
            </a:r>
          </a:p>
        </p:txBody>
      </p:sp>
      <p:sp>
        <p:nvSpPr>
          <p:cNvPr id="4" name="Text Placeholder 2"/>
          <p:cNvSpPr txBox="1">
            <a:spLocks/>
          </p:cNvSpPr>
          <p:nvPr/>
        </p:nvSpPr>
        <p:spPr bwMode="auto">
          <a:xfrm>
            <a:off x="3547242" y="2465386"/>
            <a:ext cx="5076496" cy="3115607"/>
          </a:xfrm>
          <a:prstGeom prst="rect">
            <a:avLst/>
          </a:prstGeom>
          <a:solidFill>
            <a:schemeClr val="accent1">
              <a:lumMod val="20000"/>
              <a:lumOff val="80000"/>
            </a:schemeClr>
          </a:solidFill>
          <a:ln>
            <a:noFill/>
          </a:ln>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marL="0" indent="0" eaLnBrk="1" hangingPunct="1">
              <a:spcAft>
                <a:spcPts val="1200"/>
              </a:spcAft>
              <a:buNone/>
            </a:pPr>
            <a:r>
              <a:rPr lang="en-GB" altLang="en-US" sz="2800" b="1" dirty="0" smtClean="0">
                <a:solidFill>
                  <a:srgbClr val="000000"/>
                </a:solidFill>
              </a:rPr>
              <a:t>Task </a:t>
            </a:r>
          </a:p>
          <a:p>
            <a:pPr eaLnBrk="1" hangingPunct="1">
              <a:spcAft>
                <a:spcPts val="1200"/>
              </a:spcAft>
            </a:pPr>
            <a:r>
              <a:rPr lang="en-GB" altLang="en-US" sz="2800" dirty="0" smtClean="0">
                <a:solidFill>
                  <a:srgbClr val="000000"/>
                </a:solidFill>
              </a:rPr>
              <a:t>Briefly </a:t>
            </a:r>
            <a:r>
              <a:rPr lang="en-GB" altLang="en-US" sz="2800" dirty="0">
                <a:solidFill>
                  <a:srgbClr val="000000"/>
                </a:solidFill>
              </a:rPr>
              <a:t>research the purpose of each Protocol</a:t>
            </a:r>
          </a:p>
          <a:p>
            <a:pPr eaLnBrk="1" hangingPunct="1">
              <a:spcAft>
                <a:spcPts val="1200"/>
              </a:spcAft>
            </a:pPr>
            <a:r>
              <a:rPr lang="en-GB" altLang="en-US" sz="2800" dirty="0" smtClean="0">
                <a:solidFill>
                  <a:srgbClr val="000000"/>
                </a:solidFill>
              </a:rPr>
              <a:t>Find out their meaning and description of what they do</a:t>
            </a:r>
          </a:p>
        </p:txBody>
      </p:sp>
      <p:sp>
        <p:nvSpPr>
          <p:cNvPr id="2" name="TextBox 1"/>
          <p:cNvSpPr txBox="1"/>
          <p:nvPr/>
        </p:nvSpPr>
        <p:spPr>
          <a:xfrm>
            <a:off x="0" y="920889"/>
            <a:ext cx="8964612" cy="954107"/>
          </a:xfrm>
          <a:prstGeom prst="rect">
            <a:avLst/>
          </a:prstGeom>
          <a:noFill/>
        </p:spPr>
        <p:txBody>
          <a:bodyPr wrap="square" rtlCol="0">
            <a:spAutoFit/>
          </a:bodyPr>
          <a:lstStyle/>
          <a:p>
            <a:pPr marL="342900" indent="-342900">
              <a:buFont typeface="Arial" panose="020B0604020202020204" pitchFamily="34" charset="0"/>
              <a:buChar char="•"/>
            </a:pPr>
            <a:r>
              <a:rPr lang="en-GB" sz="2800" dirty="0" smtClean="0"/>
              <a:t>For the exam you need to know the meaning and the role of the following protocol  </a:t>
            </a:r>
            <a:endParaRPr lang="en-GB" sz="2800" dirty="0"/>
          </a:p>
        </p:txBody>
      </p:sp>
    </p:spTree>
    <p:extLst>
      <p:ext uri="{BB962C8B-B14F-4D97-AF65-F5344CB8AC3E}">
        <p14:creationId xmlns:p14="http://schemas.microsoft.com/office/powerpoint/2010/main" val="347772296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777875"/>
          </a:xfrm>
          <a:solidFill>
            <a:schemeClr val="accent1">
              <a:lumMod val="40000"/>
              <a:lumOff val="60000"/>
            </a:schemeClr>
          </a:solidFill>
        </p:spPr>
        <p:txBody>
          <a:bodyPr/>
          <a:lstStyle/>
          <a:p>
            <a:pPr algn="ctr" eaLnBrk="1" hangingPunct="1"/>
            <a:r>
              <a:rPr lang="en-GB" altLang="en-US" sz="4000" b="1" dirty="0" smtClean="0">
                <a:effectLst>
                  <a:outerShdw blurRad="38100" dist="38100" dir="2700000" algn="tl">
                    <a:srgbClr val="000000">
                      <a:alpha val="43137"/>
                    </a:srgbClr>
                  </a:outerShdw>
                </a:effectLst>
                <a:latin typeface="Arial" charset="0"/>
                <a:cs typeface="Arial" charset="0"/>
              </a:rPr>
              <a:t>TCP/IT Most Important Protocols?</a:t>
            </a:r>
          </a:p>
        </p:txBody>
      </p:sp>
      <p:sp>
        <p:nvSpPr>
          <p:cNvPr id="3" name="Rectangle 2"/>
          <p:cNvSpPr/>
          <p:nvPr/>
        </p:nvSpPr>
        <p:spPr>
          <a:xfrm>
            <a:off x="0" y="899317"/>
            <a:ext cx="9033641" cy="4555093"/>
          </a:xfrm>
          <a:prstGeom prst="rect">
            <a:avLst/>
          </a:prstGeom>
        </p:spPr>
        <p:txBody>
          <a:bodyPr wrap="square">
            <a:spAutoFit/>
          </a:bodyPr>
          <a:lstStyle/>
          <a:p>
            <a:pPr marL="342900" indent="-342900">
              <a:spcAft>
                <a:spcPts val="1200"/>
              </a:spcAft>
              <a:buFont typeface="Arial" panose="020B0604020202020204" pitchFamily="34" charset="0"/>
              <a:buChar char="•"/>
            </a:pPr>
            <a:r>
              <a:rPr lang="en-GB" sz="2400" dirty="0"/>
              <a:t>TCP/IP is the most important protocol which dictates how data is sent between network (e.g. over the internet)</a:t>
            </a:r>
          </a:p>
          <a:p>
            <a:pPr marL="342900" indent="-342900">
              <a:spcAft>
                <a:spcPts val="1200"/>
              </a:spcAft>
              <a:buFont typeface="Arial" panose="020B0604020202020204" pitchFamily="34" charset="0"/>
              <a:buChar char="•"/>
            </a:pPr>
            <a:r>
              <a:rPr lang="en-GB" sz="2400" dirty="0"/>
              <a:t>It is made up of two protocols</a:t>
            </a:r>
          </a:p>
          <a:p>
            <a:pPr marL="457200" indent="-457200">
              <a:spcAft>
                <a:spcPts val="1200"/>
              </a:spcAft>
              <a:buFont typeface="+mj-lt"/>
              <a:buAutoNum type="arabicPeriod"/>
            </a:pPr>
            <a:r>
              <a:rPr lang="en-GB" sz="2400" b="1" dirty="0"/>
              <a:t>Transmission Control Protocol (TCP) </a:t>
            </a:r>
            <a:r>
              <a:rPr lang="en-GB" sz="2400" dirty="0"/>
              <a:t>– this set the rules for how devices connect on the </a:t>
            </a:r>
            <a:r>
              <a:rPr lang="en-GB" sz="2400" dirty="0" smtClean="0"/>
              <a:t>network.</a:t>
            </a:r>
          </a:p>
          <a:p>
            <a:pPr marL="457200" lvl="6" indent="-457200">
              <a:spcAft>
                <a:spcPts val="1200"/>
              </a:spcAft>
              <a:buFont typeface="Arial" panose="020B0604020202020204" pitchFamily="34" charset="0"/>
              <a:buChar char="•"/>
            </a:pPr>
            <a:r>
              <a:rPr lang="en-GB" sz="2400" dirty="0"/>
              <a:t>It is in charge of splitting the data into packets and reassembling the packets back into the original data</a:t>
            </a:r>
          </a:p>
          <a:p>
            <a:pPr marL="457200" lvl="1" indent="-457200">
              <a:spcAft>
                <a:spcPts val="1200"/>
              </a:spcAft>
              <a:buFont typeface="+mj-lt"/>
              <a:buAutoNum type="arabicPeriod"/>
            </a:pPr>
            <a:endParaRPr lang="en-GB" sz="2400" dirty="0"/>
          </a:p>
          <a:p>
            <a:pPr marL="457200" indent="-457200">
              <a:spcAft>
                <a:spcPts val="1200"/>
              </a:spcAft>
              <a:buFont typeface="+mj-lt"/>
              <a:buAutoNum type="arabicPeriod"/>
            </a:pPr>
            <a:r>
              <a:rPr lang="en-GB" sz="2400" b="1" dirty="0"/>
              <a:t>Internet Protocol (IP) </a:t>
            </a:r>
            <a:r>
              <a:rPr lang="en-GB" sz="2400" dirty="0"/>
              <a:t>– this is responsible for packet switching. </a:t>
            </a:r>
          </a:p>
        </p:txBody>
      </p:sp>
    </p:spTree>
    <p:extLst>
      <p:ext uri="{BB962C8B-B14F-4D97-AF65-F5344CB8AC3E}">
        <p14:creationId xmlns:p14="http://schemas.microsoft.com/office/powerpoint/2010/main" val="254795598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Autofit/>
          </a:bodyPr>
          <a:lstStyle/>
          <a:p>
            <a:r>
              <a:rPr lang="en-GB" sz="4400" b="1" dirty="0" smtClean="0">
                <a:effectLst>
                  <a:outerShdw blurRad="38100" dist="38100" dir="2700000" algn="tl">
                    <a:srgbClr val="000000">
                      <a:alpha val="43137"/>
                    </a:srgbClr>
                  </a:outerShdw>
                </a:effectLst>
              </a:rPr>
              <a:t/>
            </a:r>
            <a:br>
              <a:rPr lang="en-GB" sz="4400" b="1" dirty="0" smtClean="0">
                <a:effectLst>
                  <a:outerShdw blurRad="38100" dist="38100" dir="2700000" algn="tl">
                    <a:srgbClr val="000000">
                      <a:alpha val="43137"/>
                    </a:srgbClr>
                  </a:outerShdw>
                </a:effectLst>
              </a:rPr>
            </a:br>
            <a:r>
              <a:rPr lang="en-GB" sz="4400" b="1" dirty="0" smtClean="0">
                <a:effectLst>
                  <a:outerShdw blurRad="38100" dist="38100" dir="2700000" algn="tl">
                    <a:srgbClr val="000000">
                      <a:alpha val="43137"/>
                    </a:srgbClr>
                  </a:outerShdw>
                </a:effectLst>
              </a:rPr>
              <a:t>Protocol!</a:t>
            </a:r>
            <a:br>
              <a:rPr lang="en-GB" sz="4400" b="1" dirty="0" smtClean="0">
                <a:effectLst>
                  <a:outerShdw blurRad="38100" dist="38100" dir="2700000" algn="tl">
                    <a:srgbClr val="000000">
                      <a:alpha val="43137"/>
                    </a:srgbClr>
                  </a:outerShdw>
                </a:effectLst>
              </a:rPr>
            </a:br>
            <a:endParaRPr lang="en-GB" sz="4400" b="1" dirty="0">
              <a:effectLst>
                <a:outerShdw blurRad="38100" dist="38100" dir="2700000" algn="tl">
                  <a:srgbClr val="000000">
                    <a:alpha val="43137"/>
                  </a:srgbClr>
                </a:outerShdw>
              </a:effectLst>
            </a:endParaRPr>
          </a:p>
        </p:txBody>
      </p:sp>
      <p:graphicFrame>
        <p:nvGraphicFramePr>
          <p:cNvPr id="12" name="Table 11"/>
          <p:cNvGraphicFramePr>
            <a:graphicFrameLocks noGrp="1"/>
          </p:cNvGraphicFramePr>
          <p:nvPr>
            <p:extLst>
              <p:ext uri="{D42A27DB-BD31-4B8C-83A1-F6EECF244321}">
                <p14:modId xmlns:p14="http://schemas.microsoft.com/office/powerpoint/2010/main" val="2985740632"/>
              </p:ext>
            </p:extLst>
          </p:nvPr>
        </p:nvGraphicFramePr>
        <p:xfrm>
          <a:off x="0" y="-26246"/>
          <a:ext cx="9144000" cy="6926559"/>
        </p:xfrm>
        <a:graphic>
          <a:graphicData uri="http://schemas.openxmlformats.org/drawingml/2006/table">
            <a:tbl>
              <a:tblPr>
                <a:tableStyleId>{3C2FFA5D-87B4-456A-9821-1D502468CF0F}</a:tableStyleId>
              </a:tblPr>
              <a:tblGrid>
                <a:gridCol w="1302285">
                  <a:extLst>
                    <a:ext uri="{9D8B030D-6E8A-4147-A177-3AD203B41FA5}">
                      <a16:colId xmlns:a16="http://schemas.microsoft.com/office/drawing/2014/main" val="20000"/>
                    </a:ext>
                  </a:extLst>
                </a:gridCol>
                <a:gridCol w="2260722">
                  <a:extLst>
                    <a:ext uri="{9D8B030D-6E8A-4147-A177-3AD203B41FA5}">
                      <a16:colId xmlns:a16="http://schemas.microsoft.com/office/drawing/2014/main" val="20001"/>
                    </a:ext>
                  </a:extLst>
                </a:gridCol>
                <a:gridCol w="5580993">
                  <a:extLst>
                    <a:ext uri="{9D8B030D-6E8A-4147-A177-3AD203B41FA5}">
                      <a16:colId xmlns:a16="http://schemas.microsoft.com/office/drawing/2014/main" val="20002"/>
                    </a:ext>
                  </a:extLst>
                </a:gridCol>
              </a:tblGrid>
              <a:tr h="4229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dirty="0">
                          <a:ln>
                            <a:noFill/>
                          </a:ln>
                          <a:solidFill>
                            <a:schemeClr val="bg1"/>
                          </a:solidFill>
                          <a:effectLst/>
                        </a:rPr>
                        <a:t>Protocol</a:t>
                      </a:r>
                      <a:endParaRPr kumimoji="0" lang="en-GB" sz="20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horzOverflow="overflow">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smtClean="0">
                          <a:ln>
                            <a:noFill/>
                          </a:ln>
                          <a:solidFill>
                            <a:schemeClr val="bg1"/>
                          </a:solidFill>
                          <a:effectLst/>
                        </a:rPr>
                        <a:t>Meaning</a:t>
                      </a:r>
                      <a:endParaRPr kumimoji="0" lang="en-GB" sz="20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horzOverflow="overflow">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u="none" strike="noStrike" cap="none" normalizeH="0" baseline="0" dirty="0" smtClean="0">
                          <a:ln>
                            <a:noFill/>
                          </a:ln>
                          <a:solidFill>
                            <a:schemeClr val="bg1"/>
                          </a:solidFill>
                          <a:effectLst/>
                        </a:rPr>
                        <a:t>What is it used for?</a:t>
                      </a:r>
                      <a:endParaRPr kumimoji="0" lang="en-GB" sz="2000" b="1" i="0" u="none" strike="noStrike" cap="none" normalizeH="0" baseline="0" dirty="0">
                        <a:ln>
                          <a:noFill/>
                        </a:ln>
                        <a:solidFill>
                          <a:schemeClr val="bg1"/>
                        </a:solidFill>
                        <a:effectLst/>
                        <a:latin typeface="Arial" charset="0"/>
                        <a:ea typeface="ＭＳ Ｐゴシック" charset="0"/>
                        <a:cs typeface="ＭＳ Ｐゴシック" charset="0"/>
                      </a:endParaRPr>
                    </a:p>
                  </a:txBody>
                  <a:tcPr horzOverflow="overflow">
                    <a:solidFill>
                      <a:srgbClr val="002060"/>
                    </a:solidFill>
                  </a:tcPr>
                </a:tc>
                <a:extLst>
                  <a:ext uri="{0D108BD9-81ED-4DB2-BD59-A6C34878D82A}">
                    <a16:rowId xmlns:a16="http://schemas.microsoft.com/office/drawing/2014/main" val="10000"/>
                  </a:ext>
                </a:extLst>
              </a:tr>
              <a:tr h="13585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900" b="1" u="none" strike="noStrike" cap="none" normalizeH="0" baseline="0" dirty="0" smtClean="0">
                          <a:ln>
                            <a:noFill/>
                          </a:ln>
                          <a:effectLst>
                            <a:outerShdw blurRad="38100" dist="38100" dir="2700000" algn="tl">
                              <a:srgbClr val="000000">
                                <a:alpha val="43137"/>
                              </a:srgbClr>
                            </a:outerShdw>
                          </a:effectLst>
                        </a:rPr>
                        <a:t>HTTP</a:t>
                      </a:r>
                      <a:endParaRPr kumimoji="0" lang="en-GB"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cs typeface="ＭＳ Ｐゴシック" charset="0"/>
                      </a:endParaRPr>
                    </a:p>
                  </a:txBody>
                  <a:tcPr horzOverflow="overflow"/>
                </a:tc>
                <a:tc>
                  <a:txBody>
                    <a:bodyPr/>
                    <a:lstStyle/>
                    <a:p>
                      <a:pPr marL="0" marR="0" lvl="0" indent="0" algn="l" defTabSz="449263" rtl="0" eaLnBrk="1" fontAlgn="base" latinLnBrk="0" hangingPunct="1">
                        <a:lnSpc>
                          <a:spcPct val="102000"/>
                        </a:lnSpc>
                        <a:spcBef>
                          <a:spcPct val="0"/>
                        </a:spcBef>
                        <a:spcAft>
                          <a:spcPct val="0"/>
                        </a:spcAft>
                        <a:buClr>
                          <a:srgbClr val="000000"/>
                        </a:buClr>
                        <a:buSzTx/>
                        <a:buFont typeface="Times New Roman" charset="0"/>
                        <a:buNone/>
                        <a:tabLst>
                          <a:tab pos="723900" algn="l"/>
                          <a:tab pos="1447800" algn="l"/>
                          <a:tab pos="2171700" algn="l"/>
                          <a:tab pos="2895600" algn="l"/>
                        </a:tabLst>
                      </a:pPr>
                      <a:endParaRPr kumimoji="0" lang="en-GB" sz="1800" b="0" i="0" u="none" strike="noStrike" cap="none" normalizeH="0" baseline="0" dirty="0">
                        <a:ln>
                          <a:noFill/>
                        </a:ln>
                        <a:solidFill>
                          <a:srgbClr val="000000"/>
                        </a:solidFill>
                        <a:effectLst/>
                        <a:latin typeface="Arial" charset="0"/>
                        <a:ea typeface="ＭＳ Ｐゴシック" charset="0"/>
                        <a:cs typeface="Lucida Sans Unicode"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extLst>
                  <a:ext uri="{0D108BD9-81ED-4DB2-BD59-A6C34878D82A}">
                    <a16:rowId xmlns:a16="http://schemas.microsoft.com/office/drawing/2014/main" val="10001"/>
                  </a:ext>
                </a:extLst>
              </a:tr>
              <a:tr h="1015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900" b="1" u="none" strike="noStrike" cap="none" normalizeH="0" baseline="0" dirty="0" smtClean="0">
                          <a:ln>
                            <a:noFill/>
                          </a:ln>
                          <a:effectLst>
                            <a:outerShdw blurRad="38100" dist="38100" dir="2700000" algn="tl">
                              <a:srgbClr val="000000">
                                <a:alpha val="43137"/>
                              </a:srgbClr>
                            </a:outerShdw>
                          </a:effectLst>
                        </a:rPr>
                        <a:t>HTTPS</a:t>
                      </a:r>
                      <a:endParaRPr kumimoji="0" lang="en-GB"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tc>
                  <a:txBody>
                    <a:bodyPr/>
                    <a:lstStyle/>
                    <a:p>
                      <a:pPr marL="0" marR="0" lvl="0" indent="0" algn="l" defTabSz="449263" rtl="0" eaLnBrk="1" fontAlgn="base" latinLnBrk="0" hangingPunct="1">
                        <a:lnSpc>
                          <a:spcPct val="102000"/>
                        </a:lnSpc>
                        <a:spcBef>
                          <a:spcPct val="0"/>
                        </a:spcBef>
                        <a:spcAft>
                          <a:spcPct val="0"/>
                        </a:spcAft>
                        <a:buClr>
                          <a:srgbClr val="000000"/>
                        </a:buClr>
                        <a:buSzTx/>
                        <a:buFont typeface="Times New Roman" charset="0"/>
                        <a:buNone/>
                        <a:tabLst>
                          <a:tab pos="723900" algn="l"/>
                          <a:tab pos="1447800" algn="l"/>
                          <a:tab pos="2171700" algn="l"/>
                          <a:tab pos="2895600" algn="l"/>
                        </a:tabLst>
                      </a:pPr>
                      <a:endParaRPr kumimoji="0" lang="en-GB" sz="1800" b="0" i="0" u="none" strike="noStrike" cap="none" normalizeH="0" baseline="0" dirty="0">
                        <a:ln>
                          <a:noFill/>
                        </a:ln>
                        <a:solidFill>
                          <a:srgbClr val="000000"/>
                        </a:solidFill>
                        <a:effectLst/>
                        <a:latin typeface="Arial" charset="0"/>
                        <a:ea typeface="ＭＳ Ｐゴシック" charset="0"/>
                        <a:cs typeface="Lucida Sans Unicode" charset="0"/>
                      </a:endParaRPr>
                    </a:p>
                  </a:txBody>
                  <a:tcPr horzOverflow="overflow"/>
                </a:tc>
                <a:extLst>
                  <a:ext uri="{0D108BD9-81ED-4DB2-BD59-A6C34878D82A}">
                    <a16:rowId xmlns:a16="http://schemas.microsoft.com/office/drawing/2014/main" val="10002"/>
                  </a:ext>
                </a:extLst>
              </a:tr>
              <a:tr h="42292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900" b="1" u="none" strike="noStrike" cap="none" normalizeH="0" baseline="0" dirty="0" smtClean="0">
                        <a:ln>
                          <a:noFill/>
                        </a:ln>
                        <a:effectLst>
                          <a:outerShdw blurRad="38100" dist="38100" dir="2700000" algn="tl">
                            <a:srgbClr val="000000">
                              <a:alpha val="43137"/>
                            </a:srgbClr>
                          </a:outerShdw>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900" b="1" u="none" strike="noStrike" cap="none" normalizeH="0" baseline="0" dirty="0" smtClean="0">
                          <a:ln>
                            <a:noFill/>
                          </a:ln>
                          <a:effectLst>
                            <a:outerShdw blurRad="38100" dist="38100" dir="2700000" algn="tl">
                              <a:srgbClr val="000000">
                                <a:alpha val="43137"/>
                              </a:srgbClr>
                            </a:outerShdw>
                          </a:effectLst>
                        </a:rPr>
                        <a:t>FTP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extLst>
                  <a:ext uri="{0D108BD9-81ED-4DB2-BD59-A6C34878D82A}">
                    <a16:rowId xmlns:a16="http://schemas.microsoft.com/office/drawing/2014/main" val="10003"/>
                  </a:ext>
                </a:extLst>
              </a:tr>
              <a:tr h="710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900" b="1" u="none" strike="noStrike" cap="none" normalizeH="0" baseline="0" dirty="0" smtClean="0">
                          <a:ln>
                            <a:noFill/>
                          </a:ln>
                          <a:effectLst>
                            <a:outerShdw blurRad="38100" dist="38100" dir="2700000" algn="tl">
                              <a:srgbClr val="000000">
                                <a:alpha val="43137"/>
                              </a:srgbClr>
                            </a:outerShdw>
                          </a:effectLst>
                        </a:rPr>
                        <a:t>POP 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extLst>
                  <a:ext uri="{0D108BD9-81ED-4DB2-BD59-A6C34878D82A}">
                    <a16:rowId xmlns:a16="http://schemas.microsoft.com/office/drawing/2014/main" val="10004"/>
                  </a:ext>
                </a:extLst>
              </a:tr>
              <a:tr h="710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900" b="1" u="none" strike="noStrike" cap="none" normalizeH="0" baseline="0" dirty="0" smtClean="0">
                          <a:ln>
                            <a:noFill/>
                          </a:ln>
                          <a:effectLst>
                            <a:outerShdw blurRad="38100" dist="38100" dir="2700000" algn="tl">
                              <a:srgbClr val="000000">
                                <a:alpha val="43137"/>
                              </a:srgbClr>
                            </a:outerShdw>
                          </a:effectLst>
                        </a:rPr>
                        <a:t>IMAP</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tc>
                  <a:txBody>
                    <a:bodyPr/>
                    <a:lstStyle/>
                    <a:p>
                      <a:pPr marL="0" marR="0" lvl="0" indent="0" algn="l" defTabSz="449263" rtl="0" eaLnBrk="1" fontAlgn="base" latinLnBrk="0" hangingPunct="1">
                        <a:lnSpc>
                          <a:spcPct val="102000"/>
                        </a:lnSpc>
                        <a:spcBef>
                          <a:spcPct val="0"/>
                        </a:spcBef>
                        <a:spcAft>
                          <a:spcPct val="0"/>
                        </a:spcAft>
                        <a:buClr>
                          <a:srgbClr val="000000"/>
                        </a:buClr>
                        <a:buSzTx/>
                        <a:buFont typeface="Times New Roman" charset="0"/>
                        <a:buNone/>
                        <a:tabLst>
                          <a:tab pos="723900" algn="l"/>
                          <a:tab pos="1447800" algn="l"/>
                          <a:tab pos="2171700" algn="l"/>
                          <a:tab pos="2895600" algn="l"/>
                        </a:tabLst>
                      </a:pPr>
                      <a:endParaRPr kumimoji="0" lang="en-GB" sz="1800" b="0" i="0" u="none" strike="noStrike" cap="none" normalizeH="0" baseline="0" dirty="0">
                        <a:ln>
                          <a:noFill/>
                        </a:ln>
                        <a:solidFill>
                          <a:srgbClr val="000000"/>
                        </a:solidFill>
                        <a:effectLst/>
                        <a:latin typeface="Arial" charset="0"/>
                        <a:ea typeface="ＭＳ Ｐゴシック" charset="0"/>
                        <a:cs typeface="Lucida Sans Unicode" charset="0"/>
                      </a:endParaRPr>
                    </a:p>
                  </a:txBody>
                  <a:tcPr horzOverflow="overflow"/>
                </a:tc>
                <a:extLst>
                  <a:ext uri="{0D108BD9-81ED-4DB2-BD59-A6C34878D82A}">
                    <a16:rowId xmlns:a16="http://schemas.microsoft.com/office/drawing/2014/main" val="10005"/>
                  </a:ext>
                </a:extLst>
              </a:tr>
              <a:tr h="71051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900" b="1" u="none" strike="noStrike" cap="none" normalizeH="0" baseline="0" dirty="0" smtClean="0">
                        <a:ln>
                          <a:noFill/>
                        </a:ln>
                        <a:effectLst>
                          <a:outerShdw blurRad="38100" dist="38100" dir="2700000" algn="tl">
                            <a:srgbClr val="000000">
                              <a:alpha val="43137"/>
                            </a:srgbClr>
                          </a:outerShdw>
                        </a:effectLs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900" b="1" u="none" strike="noStrike" cap="none" normalizeH="0" baseline="0" dirty="0" smtClean="0">
                          <a:ln>
                            <a:noFill/>
                          </a:ln>
                          <a:effectLst>
                            <a:outerShdw blurRad="38100" dist="38100" dir="2700000" algn="tl">
                              <a:srgbClr val="000000">
                                <a:alpha val="43137"/>
                              </a:srgbClr>
                            </a:outerShdw>
                          </a:effectLst>
                        </a:rPr>
                        <a:t>SMTP</a:t>
                      </a:r>
                      <a:endParaRPr kumimoji="0" lang="en-GB" sz="19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ＭＳ Ｐゴシック" charset="0"/>
                        <a:cs typeface="ＭＳ Ｐゴシック"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horzOverflow="overflow"/>
                </a:tc>
                <a:extLst>
                  <a:ext uri="{0D108BD9-81ED-4DB2-BD59-A6C34878D82A}">
                    <a16:rowId xmlns:a16="http://schemas.microsoft.com/office/drawing/2014/main" val="10006"/>
                  </a:ext>
                </a:extLst>
              </a:tr>
            </a:tbl>
          </a:graphicData>
        </a:graphic>
      </p:graphicFrame>
      <p:sp>
        <p:nvSpPr>
          <p:cNvPr id="3" name="Rectangle 2"/>
          <p:cNvSpPr/>
          <p:nvPr/>
        </p:nvSpPr>
        <p:spPr>
          <a:xfrm>
            <a:off x="1290808" y="537200"/>
            <a:ext cx="2240669" cy="720197"/>
          </a:xfrm>
          <a:prstGeom prst="rect">
            <a:avLst/>
          </a:prstGeom>
        </p:spPr>
        <p:txBody>
          <a:bodyPr wrap="square">
            <a:spAutoFit/>
          </a:bodyPr>
          <a:lstStyle/>
          <a:p>
            <a:pPr lvl="0" defTabSz="449263" fontAlgn="base">
              <a:lnSpc>
                <a:spcPct val="102000"/>
              </a:lnSpc>
              <a:spcBef>
                <a:spcPct val="0"/>
              </a:spcBef>
              <a:spcAft>
                <a:spcPct val="0"/>
              </a:spcAft>
              <a:tabLst>
                <a:tab pos="723900" algn="l"/>
                <a:tab pos="1447800" algn="l"/>
                <a:tab pos="2171700" algn="l"/>
                <a:tab pos="2895600" algn="l"/>
              </a:tabLst>
            </a:pPr>
            <a:r>
              <a:rPr lang="en-US" sz="2000" dirty="0" smtClean="0">
                <a:ea typeface="ＭＳ Ｐゴシック" charset="0"/>
              </a:rPr>
              <a:t>Hyper Text Transfer Protocol</a:t>
            </a:r>
            <a:endParaRPr lang="en-GB" sz="2000" dirty="0">
              <a:latin typeface="Arial" charset="0"/>
              <a:ea typeface="ＭＳ Ｐゴシック" charset="0"/>
              <a:cs typeface="Lucida Sans Unicode" charset="0"/>
            </a:endParaRPr>
          </a:p>
        </p:txBody>
      </p:sp>
      <p:sp>
        <p:nvSpPr>
          <p:cNvPr id="4" name="Rectangle 3"/>
          <p:cNvSpPr/>
          <p:nvPr/>
        </p:nvSpPr>
        <p:spPr>
          <a:xfrm>
            <a:off x="3594538" y="552966"/>
            <a:ext cx="5487673" cy="707886"/>
          </a:xfrm>
          <a:prstGeom prst="rect">
            <a:avLst/>
          </a:prstGeom>
        </p:spPr>
        <p:txBody>
          <a:bodyPr wrap="square">
            <a:spAutoFit/>
          </a:bodyPr>
          <a:lstStyle/>
          <a:p>
            <a:pPr lvl="0" fontAlgn="base">
              <a:spcBef>
                <a:spcPct val="0"/>
              </a:spcBef>
              <a:spcAft>
                <a:spcPct val="0"/>
              </a:spcAft>
              <a:buClrTx/>
            </a:pPr>
            <a:r>
              <a:rPr lang="en-US" sz="2000" kern="1200" dirty="0" smtClean="0">
                <a:solidFill>
                  <a:schemeClr val="dk1"/>
                </a:solidFill>
                <a:ea typeface="ＭＳ Ｐゴシック" charset="0"/>
              </a:rPr>
              <a:t>HTTP is used by web browser to access websites and communicate with web servers</a:t>
            </a:r>
            <a:endParaRPr lang="en-GB" sz="2000" dirty="0">
              <a:solidFill>
                <a:schemeClr val="tx1"/>
              </a:solidFill>
              <a:latin typeface="Arial" charset="0"/>
              <a:ea typeface="ＭＳ Ｐゴシック" charset="0"/>
              <a:cs typeface="ＭＳ Ｐゴシック" charset="0"/>
            </a:endParaRPr>
          </a:p>
        </p:txBody>
      </p:sp>
      <p:sp>
        <p:nvSpPr>
          <p:cNvPr id="6" name="Rectangle 5"/>
          <p:cNvSpPr/>
          <p:nvPr/>
        </p:nvSpPr>
        <p:spPr>
          <a:xfrm>
            <a:off x="1391431" y="1793184"/>
            <a:ext cx="2159874" cy="1034129"/>
          </a:xfrm>
          <a:prstGeom prst="rect">
            <a:avLst/>
          </a:prstGeom>
        </p:spPr>
        <p:txBody>
          <a:bodyPr wrap="square">
            <a:spAutoFit/>
          </a:bodyPr>
          <a:lstStyle/>
          <a:p>
            <a:pPr lvl="0" defTabSz="449263" fontAlgn="base">
              <a:lnSpc>
                <a:spcPct val="102000"/>
              </a:lnSpc>
              <a:spcBef>
                <a:spcPct val="0"/>
              </a:spcBef>
              <a:spcAft>
                <a:spcPct val="0"/>
              </a:spcAft>
              <a:tabLst>
                <a:tab pos="723900" algn="l"/>
                <a:tab pos="1447800" algn="l"/>
                <a:tab pos="2171700" algn="l"/>
                <a:tab pos="2895600" algn="l"/>
              </a:tabLst>
            </a:pPr>
            <a:r>
              <a:rPr lang="en-US" sz="2000" dirty="0" smtClean="0">
                <a:ea typeface="ＭＳ Ｐゴシック" charset="0"/>
              </a:rPr>
              <a:t>Hyper Text Transfer Protocol Secure</a:t>
            </a:r>
            <a:endParaRPr lang="en-GB" sz="2000" dirty="0">
              <a:latin typeface="Arial" charset="0"/>
              <a:ea typeface="ＭＳ Ｐゴシック" charset="0"/>
              <a:cs typeface="Lucida Sans Unicode" charset="0"/>
            </a:endParaRPr>
          </a:p>
        </p:txBody>
      </p:sp>
      <p:sp>
        <p:nvSpPr>
          <p:cNvPr id="7" name="Rectangle 6"/>
          <p:cNvSpPr/>
          <p:nvPr/>
        </p:nvSpPr>
        <p:spPr>
          <a:xfrm>
            <a:off x="3597966" y="1872014"/>
            <a:ext cx="5487673" cy="707886"/>
          </a:xfrm>
          <a:prstGeom prst="rect">
            <a:avLst/>
          </a:prstGeom>
        </p:spPr>
        <p:txBody>
          <a:bodyPr wrap="square">
            <a:spAutoFit/>
          </a:bodyPr>
          <a:lstStyle/>
          <a:p>
            <a:pPr lvl="0" fontAlgn="base">
              <a:spcBef>
                <a:spcPct val="0"/>
              </a:spcBef>
              <a:spcAft>
                <a:spcPct val="0"/>
              </a:spcAft>
              <a:buClrTx/>
            </a:pPr>
            <a:r>
              <a:rPr lang="en-US" sz="2000" kern="1200" dirty="0" smtClean="0">
                <a:solidFill>
                  <a:schemeClr val="dk1"/>
                </a:solidFill>
                <a:ea typeface="ＭＳ Ｐゴシック" charset="0"/>
              </a:rPr>
              <a:t>HTTPs is more secure version of HTTP. It encrypts all information sent and received</a:t>
            </a:r>
            <a:endParaRPr lang="en-GB" sz="2000" dirty="0">
              <a:solidFill>
                <a:schemeClr val="tx1"/>
              </a:solidFill>
              <a:latin typeface="Arial" charset="0"/>
              <a:ea typeface="ＭＳ Ｐゴシック" charset="0"/>
              <a:cs typeface="ＭＳ Ｐゴシック" charset="0"/>
            </a:endParaRPr>
          </a:p>
        </p:txBody>
      </p:sp>
      <p:sp>
        <p:nvSpPr>
          <p:cNvPr id="8" name="Rectangle 7"/>
          <p:cNvSpPr/>
          <p:nvPr/>
        </p:nvSpPr>
        <p:spPr>
          <a:xfrm>
            <a:off x="1391431" y="2844729"/>
            <a:ext cx="2159874" cy="720197"/>
          </a:xfrm>
          <a:prstGeom prst="rect">
            <a:avLst/>
          </a:prstGeom>
        </p:spPr>
        <p:txBody>
          <a:bodyPr wrap="square">
            <a:spAutoFit/>
          </a:bodyPr>
          <a:lstStyle/>
          <a:p>
            <a:pPr lvl="0" defTabSz="449263" fontAlgn="base">
              <a:lnSpc>
                <a:spcPct val="102000"/>
              </a:lnSpc>
              <a:spcBef>
                <a:spcPct val="0"/>
              </a:spcBef>
              <a:spcAft>
                <a:spcPct val="0"/>
              </a:spcAft>
              <a:tabLst>
                <a:tab pos="723900" algn="l"/>
                <a:tab pos="1447800" algn="l"/>
                <a:tab pos="2171700" algn="l"/>
                <a:tab pos="2895600" algn="l"/>
              </a:tabLst>
            </a:pPr>
            <a:r>
              <a:rPr lang="en-US" sz="2000" dirty="0" smtClean="0">
                <a:ea typeface="ＭＳ Ｐゴシック" charset="0"/>
              </a:rPr>
              <a:t>File Transfer Protocol </a:t>
            </a:r>
            <a:endParaRPr lang="en-GB" sz="2000" dirty="0">
              <a:latin typeface="Arial" charset="0"/>
              <a:ea typeface="ＭＳ Ｐゴシック" charset="0"/>
              <a:cs typeface="Lucida Sans Unicode" charset="0"/>
            </a:endParaRPr>
          </a:p>
        </p:txBody>
      </p:sp>
      <p:sp>
        <p:nvSpPr>
          <p:cNvPr id="9" name="Rectangle 8"/>
          <p:cNvSpPr/>
          <p:nvPr/>
        </p:nvSpPr>
        <p:spPr>
          <a:xfrm>
            <a:off x="3624157" y="2827313"/>
            <a:ext cx="5487673" cy="1015663"/>
          </a:xfrm>
          <a:prstGeom prst="rect">
            <a:avLst/>
          </a:prstGeom>
        </p:spPr>
        <p:txBody>
          <a:bodyPr wrap="square">
            <a:spAutoFit/>
          </a:bodyPr>
          <a:lstStyle/>
          <a:p>
            <a:pPr lvl="0" fontAlgn="base">
              <a:spcBef>
                <a:spcPct val="0"/>
              </a:spcBef>
              <a:spcAft>
                <a:spcPct val="0"/>
              </a:spcAft>
              <a:buClrTx/>
            </a:pPr>
            <a:r>
              <a:rPr lang="en-US" sz="2000" kern="1200" dirty="0" smtClean="0">
                <a:solidFill>
                  <a:schemeClr val="dk1"/>
                </a:solidFill>
                <a:ea typeface="ＭＳ Ｐゴシック" charset="0"/>
              </a:rPr>
              <a:t>FTP is used to access, edit and move files between devices on a network. E.g. to access file on a webserver from a client computer</a:t>
            </a:r>
            <a:endParaRPr lang="en-GB" sz="2000" dirty="0">
              <a:solidFill>
                <a:schemeClr val="tx1"/>
              </a:solidFill>
              <a:latin typeface="Arial" charset="0"/>
              <a:ea typeface="ＭＳ Ｐゴシック" charset="0"/>
              <a:cs typeface="ＭＳ Ｐゴシック" charset="0"/>
            </a:endParaRPr>
          </a:p>
        </p:txBody>
      </p:sp>
      <p:sp>
        <p:nvSpPr>
          <p:cNvPr id="10" name="Rectangle 9"/>
          <p:cNvSpPr/>
          <p:nvPr/>
        </p:nvSpPr>
        <p:spPr>
          <a:xfrm>
            <a:off x="1359899" y="3957206"/>
            <a:ext cx="2254470" cy="720197"/>
          </a:xfrm>
          <a:prstGeom prst="rect">
            <a:avLst/>
          </a:prstGeom>
        </p:spPr>
        <p:txBody>
          <a:bodyPr wrap="square">
            <a:spAutoFit/>
          </a:bodyPr>
          <a:lstStyle/>
          <a:p>
            <a:pPr lvl="0" defTabSz="449263" fontAlgn="base">
              <a:lnSpc>
                <a:spcPct val="102000"/>
              </a:lnSpc>
              <a:spcBef>
                <a:spcPct val="0"/>
              </a:spcBef>
              <a:spcAft>
                <a:spcPct val="0"/>
              </a:spcAft>
              <a:tabLst>
                <a:tab pos="723900" algn="l"/>
                <a:tab pos="1447800" algn="l"/>
                <a:tab pos="2171700" algn="l"/>
                <a:tab pos="2895600" algn="l"/>
              </a:tabLst>
            </a:pPr>
            <a:r>
              <a:rPr lang="en-US" sz="2000" dirty="0" smtClean="0">
                <a:ea typeface="ＭＳ Ｐゴシック" charset="0"/>
              </a:rPr>
              <a:t>Post Office Protocol version 3</a:t>
            </a:r>
            <a:endParaRPr lang="en-GB" sz="2000" dirty="0">
              <a:latin typeface="Arial" charset="0"/>
              <a:ea typeface="ＭＳ Ｐゴシック" charset="0"/>
              <a:cs typeface="Lucida Sans Unicode" charset="0"/>
            </a:endParaRPr>
          </a:p>
        </p:txBody>
      </p:sp>
      <p:sp>
        <p:nvSpPr>
          <p:cNvPr id="11" name="Rectangle 10"/>
          <p:cNvSpPr/>
          <p:nvPr/>
        </p:nvSpPr>
        <p:spPr>
          <a:xfrm>
            <a:off x="3609666" y="3977841"/>
            <a:ext cx="5487673" cy="1015663"/>
          </a:xfrm>
          <a:prstGeom prst="rect">
            <a:avLst/>
          </a:prstGeom>
        </p:spPr>
        <p:txBody>
          <a:bodyPr wrap="square">
            <a:spAutoFit/>
          </a:bodyPr>
          <a:lstStyle/>
          <a:p>
            <a:pPr lvl="0" fontAlgn="base">
              <a:spcBef>
                <a:spcPct val="0"/>
              </a:spcBef>
              <a:spcAft>
                <a:spcPct val="0"/>
              </a:spcAft>
              <a:buClrTx/>
            </a:pPr>
            <a:r>
              <a:rPr lang="en-US" sz="2000" kern="1200" dirty="0" smtClean="0">
                <a:solidFill>
                  <a:schemeClr val="dk1"/>
                </a:solidFill>
                <a:ea typeface="ＭＳ Ｐゴシック" charset="0"/>
              </a:rPr>
              <a:t>POP3 is used to retrieve email from a server. The server hold the email until you download it, at which point it is deleted from the server</a:t>
            </a:r>
            <a:endParaRPr lang="en-GB" sz="2000" dirty="0">
              <a:solidFill>
                <a:schemeClr val="tx1"/>
              </a:solidFill>
              <a:latin typeface="Arial" charset="0"/>
              <a:ea typeface="ＭＳ Ｐゴシック" charset="0"/>
              <a:cs typeface="ＭＳ Ｐゴシック" charset="0"/>
            </a:endParaRPr>
          </a:p>
        </p:txBody>
      </p:sp>
      <p:sp>
        <p:nvSpPr>
          <p:cNvPr id="13" name="Rectangle 12"/>
          <p:cNvSpPr/>
          <p:nvPr/>
        </p:nvSpPr>
        <p:spPr>
          <a:xfrm>
            <a:off x="1383229" y="4902696"/>
            <a:ext cx="2254470" cy="720197"/>
          </a:xfrm>
          <a:prstGeom prst="rect">
            <a:avLst/>
          </a:prstGeom>
        </p:spPr>
        <p:txBody>
          <a:bodyPr wrap="square">
            <a:spAutoFit/>
          </a:bodyPr>
          <a:lstStyle/>
          <a:p>
            <a:pPr lvl="0" defTabSz="449263" fontAlgn="base">
              <a:lnSpc>
                <a:spcPct val="102000"/>
              </a:lnSpc>
              <a:spcBef>
                <a:spcPct val="0"/>
              </a:spcBef>
              <a:spcAft>
                <a:spcPct val="0"/>
              </a:spcAft>
              <a:tabLst>
                <a:tab pos="723900" algn="l"/>
                <a:tab pos="1447800" algn="l"/>
                <a:tab pos="2171700" algn="l"/>
                <a:tab pos="2895600" algn="l"/>
              </a:tabLst>
            </a:pPr>
            <a:r>
              <a:rPr lang="en-US" sz="2000" dirty="0" smtClean="0">
                <a:ea typeface="ＭＳ Ｐゴシック" charset="0"/>
              </a:rPr>
              <a:t>Internet Message Access Protocol</a:t>
            </a:r>
            <a:endParaRPr lang="en-GB" sz="2000" dirty="0">
              <a:latin typeface="Arial" charset="0"/>
              <a:ea typeface="ＭＳ Ｐゴシック" charset="0"/>
              <a:cs typeface="Lucida Sans Unicode" charset="0"/>
            </a:endParaRPr>
          </a:p>
        </p:txBody>
      </p:sp>
      <p:sp>
        <p:nvSpPr>
          <p:cNvPr id="14" name="Rectangle 13"/>
          <p:cNvSpPr/>
          <p:nvPr/>
        </p:nvSpPr>
        <p:spPr>
          <a:xfrm>
            <a:off x="3586336" y="4901605"/>
            <a:ext cx="5487673" cy="1015663"/>
          </a:xfrm>
          <a:prstGeom prst="rect">
            <a:avLst/>
          </a:prstGeom>
        </p:spPr>
        <p:txBody>
          <a:bodyPr wrap="square">
            <a:spAutoFit/>
          </a:bodyPr>
          <a:lstStyle/>
          <a:p>
            <a:pPr lvl="0" fontAlgn="base">
              <a:spcBef>
                <a:spcPct val="0"/>
              </a:spcBef>
              <a:spcAft>
                <a:spcPct val="0"/>
              </a:spcAft>
              <a:buClrTx/>
            </a:pPr>
            <a:r>
              <a:rPr lang="en-US" sz="2000" kern="1200" dirty="0" smtClean="0">
                <a:solidFill>
                  <a:schemeClr val="dk1"/>
                </a:solidFill>
                <a:ea typeface="ＭＳ Ｐゴシック" charset="0"/>
              </a:rPr>
              <a:t>IMAP is used to retrieve email from a server. The server hold the email until you actual delete it</a:t>
            </a:r>
            <a:r>
              <a:rPr lang="en-US" sz="2000" kern="1200" dirty="0">
                <a:solidFill>
                  <a:schemeClr val="dk1"/>
                </a:solidFill>
                <a:ea typeface="ＭＳ Ｐゴシック" charset="0"/>
              </a:rPr>
              <a:t>.</a:t>
            </a:r>
            <a:r>
              <a:rPr lang="en-US" sz="2000" kern="1200" dirty="0" smtClean="0">
                <a:solidFill>
                  <a:schemeClr val="dk1"/>
                </a:solidFill>
                <a:ea typeface="ＭＳ Ｐゴシック" charset="0"/>
              </a:rPr>
              <a:t> You only download a copy.</a:t>
            </a:r>
            <a:endParaRPr lang="en-GB" sz="2000" dirty="0">
              <a:solidFill>
                <a:schemeClr val="tx1"/>
              </a:solidFill>
              <a:latin typeface="Arial" charset="0"/>
              <a:ea typeface="ＭＳ Ｐゴシック" charset="0"/>
              <a:cs typeface="ＭＳ Ｐゴシック" charset="0"/>
            </a:endParaRPr>
          </a:p>
        </p:txBody>
      </p:sp>
      <p:sp>
        <p:nvSpPr>
          <p:cNvPr id="15" name="Rectangle 14"/>
          <p:cNvSpPr/>
          <p:nvPr/>
        </p:nvSpPr>
        <p:spPr>
          <a:xfrm>
            <a:off x="1421050" y="6016789"/>
            <a:ext cx="2254470" cy="720197"/>
          </a:xfrm>
          <a:prstGeom prst="rect">
            <a:avLst/>
          </a:prstGeom>
        </p:spPr>
        <p:txBody>
          <a:bodyPr wrap="square">
            <a:spAutoFit/>
          </a:bodyPr>
          <a:lstStyle/>
          <a:p>
            <a:pPr lvl="0" defTabSz="449263" fontAlgn="base">
              <a:lnSpc>
                <a:spcPct val="102000"/>
              </a:lnSpc>
              <a:spcBef>
                <a:spcPct val="0"/>
              </a:spcBef>
              <a:spcAft>
                <a:spcPct val="0"/>
              </a:spcAft>
              <a:tabLst>
                <a:tab pos="723900" algn="l"/>
                <a:tab pos="1447800" algn="l"/>
                <a:tab pos="2171700" algn="l"/>
                <a:tab pos="2895600" algn="l"/>
              </a:tabLst>
            </a:pPr>
            <a:r>
              <a:rPr lang="en-US" sz="2000" dirty="0" smtClean="0">
                <a:ea typeface="ＭＳ Ｐゴシック" charset="0"/>
              </a:rPr>
              <a:t>Simple Mail Transfer Protocol</a:t>
            </a:r>
            <a:endParaRPr lang="en-GB" sz="2000" dirty="0">
              <a:latin typeface="Arial" charset="0"/>
              <a:ea typeface="ＭＳ Ｐゴシック" charset="0"/>
              <a:cs typeface="Lucida Sans Unicode" charset="0"/>
            </a:endParaRPr>
          </a:p>
        </p:txBody>
      </p:sp>
      <p:sp>
        <p:nvSpPr>
          <p:cNvPr id="16" name="Rectangle 15"/>
          <p:cNvSpPr/>
          <p:nvPr/>
        </p:nvSpPr>
        <p:spPr>
          <a:xfrm>
            <a:off x="3586335" y="6073839"/>
            <a:ext cx="5487673" cy="707886"/>
          </a:xfrm>
          <a:prstGeom prst="rect">
            <a:avLst/>
          </a:prstGeom>
        </p:spPr>
        <p:txBody>
          <a:bodyPr wrap="square">
            <a:spAutoFit/>
          </a:bodyPr>
          <a:lstStyle/>
          <a:p>
            <a:pPr lvl="0" fontAlgn="base">
              <a:spcBef>
                <a:spcPct val="0"/>
              </a:spcBef>
              <a:spcAft>
                <a:spcPct val="0"/>
              </a:spcAft>
              <a:buClrTx/>
            </a:pPr>
            <a:r>
              <a:rPr lang="en-US" sz="2000" kern="1200" dirty="0" smtClean="0">
                <a:solidFill>
                  <a:schemeClr val="dk1"/>
                </a:solidFill>
                <a:ea typeface="ＭＳ Ｐゴシック" charset="0"/>
              </a:rPr>
              <a:t>SMPT is used to send email. Also used to transfer email between servers</a:t>
            </a:r>
            <a:endParaRPr lang="en-GB" sz="20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18627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3" grpId="0"/>
      <p:bldP spid="14" grpId="0"/>
      <p:bldP spid="15" grpId="0"/>
      <p:bldP spid="1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2" y="404813"/>
            <a:ext cx="7998355" cy="777875"/>
          </a:xfrm>
          <a:solidFill>
            <a:schemeClr val="accent3">
              <a:lumMod val="40000"/>
              <a:lumOff val="60000"/>
            </a:schemeClr>
          </a:solidFill>
        </p:spPr>
        <p:txBody>
          <a:bodyPr/>
          <a:lstStyle/>
          <a:p>
            <a:pPr eaLnBrk="1" hangingPunct="1"/>
            <a:r>
              <a:rPr lang="en-GB" altLang="en-US" b="1" smtClean="0">
                <a:effectLst>
                  <a:outerShdw blurRad="38100" dist="38100" dir="2700000" algn="tl">
                    <a:srgbClr val="000000">
                      <a:alpha val="43137"/>
                    </a:srgbClr>
                  </a:outerShdw>
                </a:effectLst>
                <a:latin typeface="Arial" charset="0"/>
                <a:cs typeface="Arial" charset="0"/>
              </a:rPr>
              <a:t>Activity 2</a:t>
            </a:r>
          </a:p>
        </p:txBody>
      </p:sp>
      <p:sp>
        <p:nvSpPr>
          <p:cNvPr id="30723" name="Text Placeholder 2"/>
          <p:cNvSpPr txBox="1">
            <a:spLocks/>
          </p:cNvSpPr>
          <p:nvPr/>
        </p:nvSpPr>
        <p:spPr bwMode="auto">
          <a:xfrm>
            <a:off x="677917" y="1628775"/>
            <a:ext cx="8286696" cy="300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Aft>
                <a:spcPts val="1200"/>
              </a:spcAft>
            </a:pPr>
            <a:r>
              <a:rPr lang="en-GB" altLang="en-US" sz="2800" dirty="0">
                <a:solidFill>
                  <a:srgbClr val="000000"/>
                </a:solidFill>
              </a:rPr>
              <a:t>Briefly research the purpose of each Protocol</a:t>
            </a:r>
          </a:p>
          <a:p>
            <a:pPr eaLnBrk="1" hangingPunct="1">
              <a:spcAft>
                <a:spcPts val="1200"/>
              </a:spcAft>
            </a:pPr>
            <a:r>
              <a:rPr lang="en-GB" altLang="en-US" sz="2800" dirty="0">
                <a:solidFill>
                  <a:srgbClr val="000000"/>
                </a:solidFill>
              </a:rPr>
              <a:t>Choose one of the protocols and create a poster which explains to the reader what the protocol is, its features.  Include a diagram and examples</a:t>
            </a:r>
          </a:p>
          <a:p>
            <a:pPr eaLnBrk="1" hangingPunct="1">
              <a:spcAft>
                <a:spcPts val="1200"/>
              </a:spcAft>
            </a:pPr>
            <a:r>
              <a:rPr lang="en-GB" altLang="en-US" sz="2800" dirty="0">
                <a:solidFill>
                  <a:srgbClr val="000000"/>
                </a:solidFill>
              </a:rPr>
              <a:t>Share these posters with other students </a:t>
            </a:r>
          </a:p>
        </p:txBody>
      </p:sp>
    </p:spTree>
    <p:extLst>
      <p:ext uri="{BB962C8B-B14F-4D97-AF65-F5344CB8AC3E}">
        <p14:creationId xmlns:p14="http://schemas.microsoft.com/office/powerpoint/2010/main" val="292505714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777875"/>
          </a:xfrm>
          <a:solidFill>
            <a:schemeClr val="accent1">
              <a:lumMod val="40000"/>
              <a:lumOff val="60000"/>
            </a:schemeClr>
          </a:solidFill>
        </p:spPr>
        <p:txBody>
          <a:bodyPr/>
          <a:lstStyle/>
          <a:p>
            <a:pPr algn="ctr" eaLnBrk="1" hangingPunct="1"/>
            <a:r>
              <a:rPr lang="en-GB" altLang="en-US" sz="4400" b="1" dirty="0" smtClean="0">
                <a:effectLst>
                  <a:outerShdw blurRad="38100" dist="38100" dir="2700000" algn="tl">
                    <a:srgbClr val="000000">
                      <a:alpha val="43137"/>
                    </a:srgbClr>
                  </a:outerShdw>
                </a:effectLst>
                <a:latin typeface="Arial" charset="0"/>
                <a:cs typeface="Arial" charset="0"/>
              </a:rPr>
              <a:t>Explanation Videos</a:t>
            </a:r>
          </a:p>
        </p:txBody>
      </p:sp>
      <p:sp>
        <p:nvSpPr>
          <p:cNvPr id="31747" name="Text Placeholder 2"/>
          <p:cNvSpPr txBox="1">
            <a:spLocks/>
          </p:cNvSpPr>
          <p:nvPr/>
        </p:nvSpPr>
        <p:spPr bwMode="auto">
          <a:xfrm>
            <a:off x="468313" y="1628775"/>
            <a:ext cx="84963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r>
              <a:rPr lang="en-GB" altLang="en-US" sz="2800">
                <a:solidFill>
                  <a:srgbClr val="000000"/>
                </a:solidFill>
              </a:rPr>
              <a:t>An Overview:</a:t>
            </a:r>
          </a:p>
          <a:p>
            <a:pPr eaLnBrk="1" hangingPunct="1"/>
            <a:r>
              <a:rPr lang="en-US" altLang="en-US" sz="2800">
                <a:solidFill>
                  <a:srgbClr val="000000"/>
                </a:solidFill>
                <a:hlinkClick r:id="rId2"/>
              </a:rPr>
              <a:t>https://www.youtube.com/watch?v=WmymBI-X7Tc</a:t>
            </a:r>
            <a:endParaRPr lang="en-US" altLang="en-US" sz="2800">
              <a:solidFill>
                <a:srgbClr val="000000"/>
              </a:solidFill>
            </a:endParaRPr>
          </a:p>
          <a:p>
            <a:pPr eaLnBrk="1" hangingPunct="1"/>
            <a:r>
              <a:rPr lang="en-US" altLang="en-US" sz="2800">
                <a:solidFill>
                  <a:srgbClr val="000000"/>
                </a:solidFill>
              </a:rPr>
              <a:t>IP</a:t>
            </a:r>
            <a:endParaRPr lang="en-US" altLang="en-US" sz="2800">
              <a:solidFill>
                <a:srgbClr val="000000"/>
              </a:solidFill>
              <a:hlinkClick r:id=""/>
            </a:endParaRPr>
          </a:p>
          <a:p>
            <a:pPr eaLnBrk="1" hangingPunct="1"/>
            <a:r>
              <a:rPr lang="en-US" altLang="en-US" sz="2800">
                <a:solidFill>
                  <a:srgbClr val="000000"/>
                </a:solidFill>
                <a:hlinkClick r:id=""/>
              </a:rPr>
              <a:t>https://www.youtube.com/watch?v=zyL1Fud1Z1c</a:t>
            </a:r>
            <a:endParaRPr lang="en-US" altLang="en-US" sz="2800">
              <a:solidFill>
                <a:srgbClr val="000000"/>
              </a:solidFill>
            </a:endParaRPr>
          </a:p>
          <a:p>
            <a:pPr eaLnBrk="1" hangingPunct="1"/>
            <a:r>
              <a:rPr lang="en-GB" altLang="en-US" sz="2800">
                <a:solidFill>
                  <a:srgbClr val="000000"/>
                </a:solidFill>
              </a:rPr>
              <a:t>IMAP vs POP3: </a:t>
            </a:r>
            <a:r>
              <a:rPr lang="en-GB" altLang="en-US" sz="2800">
                <a:solidFill>
                  <a:srgbClr val="000000"/>
                </a:solidFill>
                <a:hlinkClick r:id="rId3"/>
              </a:rPr>
              <a:t>https://www.youtube.com/watch?v=BK4ng6Gcits</a:t>
            </a:r>
            <a:endParaRPr lang="en-GB" altLang="en-US" sz="2800">
              <a:solidFill>
                <a:srgbClr val="000000"/>
              </a:solidFill>
            </a:endParaRPr>
          </a:p>
        </p:txBody>
      </p:sp>
    </p:spTree>
    <p:extLst>
      <p:ext uri="{BB962C8B-B14F-4D97-AF65-F5344CB8AC3E}">
        <p14:creationId xmlns:p14="http://schemas.microsoft.com/office/powerpoint/2010/main" val="3489543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0" y="0"/>
            <a:ext cx="9144000" cy="920750"/>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t>Network Interface Cards (NICs)</a:t>
            </a:r>
            <a:endParaRPr b="1" dirty="0"/>
          </a:p>
        </p:txBody>
      </p:sp>
      <p:sp>
        <p:nvSpPr>
          <p:cNvPr id="98" name="Google Shape;98;p17"/>
          <p:cNvSpPr txBox="1">
            <a:spLocks noGrp="1"/>
          </p:cNvSpPr>
          <p:nvPr>
            <p:ph type="body" idx="1"/>
          </p:nvPr>
        </p:nvSpPr>
        <p:spPr>
          <a:xfrm>
            <a:off x="130559" y="1095027"/>
            <a:ext cx="7813302" cy="4006825"/>
          </a:xfrm>
          <a:prstGeom prst="rect">
            <a:avLst/>
          </a:prstGeom>
          <a:noFill/>
          <a:ln>
            <a:noFill/>
          </a:ln>
        </p:spPr>
        <p:txBody>
          <a:bodyPr spcFirstLastPara="1" wrap="square" lIns="0" tIns="0" rIns="0" bIns="0" anchor="t" anchorCtr="0">
            <a:noAutofit/>
          </a:bodyPr>
          <a:lstStyle/>
          <a:p>
            <a:pPr marL="177800" lvl="0" indent="-177800" algn="l" rtl="0">
              <a:lnSpc>
                <a:spcPct val="130000"/>
              </a:lnSpc>
              <a:spcBef>
                <a:spcPts val="0"/>
              </a:spcBef>
              <a:spcAft>
                <a:spcPts val="0"/>
              </a:spcAft>
              <a:buClr>
                <a:srgbClr val="7F7F7F"/>
              </a:buClr>
              <a:buSzPts val="2000"/>
              <a:buFont typeface="Arial"/>
              <a:buChar char="•"/>
            </a:pPr>
            <a:r>
              <a:rPr lang="en-GB" sz="2400" b="0" dirty="0">
                <a:solidFill>
                  <a:schemeClr val="tx1"/>
                </a:solidFill>
              </a:rPr>
              <a:t>They are now mostly integrated into the motherboard of PC or laptop</a:t>
            </a:r>
            <a:r>
              <a:rPr lang="en-GB" sz="2400" b="0" dirty="0" smtClean="0">
                <a:solidFill>
                  <a:schemeClr val="tx1"/>
                </a:solidFill>
              </a:rPr>
              <a:t>.</a:t>
            </a:r>
            <a:endParaRPr sz="2400" b="0" dirty="0">
              <a:solidFill>
                <a:schemeClr val="tx1"/>
              </a:solidFill>
            </a:endParaRPr>
          </a:p>
          <a:p>
            <a:pPr marL="177800" lvl="0" indent="-177800" algn="l" rtl="0">
              <a:lnSpc>
                <a:spcPct val="130000"/>
              </a:lnSpc>
              <a:spcBef>
                <a:spcPts val="0"/>
              </a:spcBef>
              <a:spcAft>
                <a:spcPts val="0"/>
              </a:spcAft>
              <a:buClr>
                <a:srgbClr val="7F7F7F"/>
              </a:buClr>
              <a:buSzPts val="2000"/>
              <a:buFont typeface="Arial"/>
              <a:buChar char="•"/>
            </a:pPr>
            <a:r>
              <a:rPr lang="en-GB" sz="2400" b="0" dirty="0">
                <a:solidFill>
                  <a:schemeClr val="tx1"/>
                </a:solidFill>
              </a:rPr>
              <a:t>20 years ago most PCs had a slot on the motherboard where the NIC would be inserted</a:t>
            </a:r>
            <a:endParaRPr sz="2400" b="0" dirty="0">
              <a:solidFill>
                <a:schemeClr val="tx1"/>
              </a:solidFill>
            </a:endParaRPr>
          </a:p>
          <a:p>
            <a:pPr marL="0" lvl="0" indent="0" algn="l" rtl="0">
              <a:lnSpc>
                <a:spcPct val="130000"/>
              </a:lnSpc>
              <a:spcBef>
                <a:spcPts val="0"/>
              </a:spcBef>
              <a:spcAft>
                <a:spcPts val="0"/>
              </a:spcAft>
              <a:buClr>
                <a:srgbClr val="7F7F7F"/>
              </a:buClr>
              <a:buSzPts val="2000"/>
              <a:buFont typeface="Arial"/>
              <a:buNone/>
            </a:pPr>
            <a:endParaRPr sz="2400" b="0" dirty="0">
              <a:solidFill>
                <a:schemeClr val="tx1"/>
              </a:solidFill>
            </a:endParaRPr>
          </a:p>
          <a:p>
            <a:pPr marL="177800" lvl="0" indent="-50800" algn="l" rtl="0">
              <a:lnSpc>
                <a:spcPct val="130000"/>
              </a:lnSpc>
              <a:spcBef>
                <a:spcPts val="0"/>
              </a:spcBef>
              <a:spcAft>
                <a:spcPts val="0"/>
              </a:spcAft>
              <a:buClr>
                <a:srgbClr val="7F7F7F"/>
              </a:buClr>
              <a:buSzPts val="2000"/>
              <a:buFont typeface="Arial"/>
              <a:buNone/>
            </a:pPr>
            <a:endParaRPr sz="2400" b="0" dirty="0">
              <a:solidFill>
                <a:schemeClr val="tx1"/>
              </a:solidFill>
            </a:endParaRPr>
          </a:p>
          <a:p>
            <a:pPr marL="177800" lvl="0" indent="-50800" algn="l" rtl="0">
              <a:lnSpc>
                <a:spcPct val="130000"/>
              </a:lnSpc>
              <a:spcBef>
                <a:spcPts val="0"/>
              </a:spcBef>
              <a:spcAft>
                <a:spcPts val="0"/>
              </a:spcAft>
              <a:buClr>
                <a:srgbClr val="7F7F7F"/>
              </a:buClr>
              <a:buSzPts val="2000"/>
              <a:buFont typeface="Arial"/>
              <a:buNone/>
            </a:pPr>
            <a:endParaRPr sz="2400" b="0" dirty="0">
              <a:solidFill>
                <a:schemeClr val="tx1"/>
              </a:solidFill>
            </a:endParaRPr>
          </a:p>
          <a:p>
            <a:pPr marL="177800" lvl="0" indent="-177800" algn="l" rtl="0">
              <a:lnSpc>
                <a:spcPct val="130000"/>
              </a:lnSpc>
              <a:spcBef>
                <a:spcPts val="0"/>
              </a:spcBef>
              <a:spcAft>
                <a:spcPts val="0"/>
              </a:spcAft>
              <a:buClr>
                <a:srgbClr val="7F7F7F"/>
              </a:buClr>
              <a:buSzPts val="2000"/>
              <a:buFont typeface="Arial"/>
              <a:buChar char="•"/>
            </a:pPr>
            <a:r>
              <a:rPr lang="en-GB" sz="2400" b="0" dirty="0">
                <a:solidFill>
                  <a:schemeClr val="tx1"/>
                </a:solidFill>
              </a:rPr>
              <a:t>This NIC has a twisted pair (UTP) connection</a:t>
            </a:r>
            <a:endParaRPr sz="2400" b="0" dirty="0">
              <a:solidFill>
                <a:schemeClr val="tx1"/>
              </a:solidFill>
            </a:endParaRPr>
          </a:p>
        </p:txBody>
      </p:sp>
      <p:pic>
        <p:nvPicPr>
          <p:cNvPr id="99" name="Google Shape;99;p17"/>
          <p:cNvPicPr preferRelativeResize="0"/>
          <p:nvPr/>
        </p:nvPicPr>
        <p:blipFill rotWithShape="1">
          <a:blip r:embed="rId3">
            <a:alphaModFix/>
          </a:blip>
          <a:srcRect/>
          <a:stretch/>
        </p:blipFill>
        <p:spPr>
          <a:xfrm>
            <a:off x="6228687" y="2564903"/>
            <a:ext cx="2915313" cy="2942059"/>
          </a:xfrm>
          <a:prstGeom prst="rect">
            <a:avLst/>
          </a:prstGeom>
          <a:noFill/>
          <a:ln>
            <a:noFill/>
          </a:ln>
        </p:spPr>
      </p:pic>
      <p:sp>
        <p:nvSpPr>
          <p:cNvPr id="100" name="Google Shape;100;p17"/>
          <p:cNvSpPr/>
          <p:nvPr/>
        </p:nvSpPr>
        <p:spPr>
          <a:xfrm>
            <a:off x="5786757" y="5276130"/>
            <a:ext cx="326265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dirty="0">
                <a:solidFill>
                  <a:schemeClr val="dk1"/>
                </a:solidFill>
                <a:latin typeface="Times New Roman"/>
                <a:ea typeface="Times New Roman"/>
                <a:cs typeface="Times New Roman"/>
                <a:sym typeface="Times New Roman"/>
              </a:rPr>
              <a:t>CC License - image created by Jonas Bjork (</a:t>
            </a:r>
            <a:r>
              <a:rPr lang="en-GB" sz="1200" dirty="0">
                <a:solidFill>
                  <a:schemeClr val="dk1"/>
                </a:solidFill>
                <a:latin typeface="Times New Roman"/>
                <a:ea typeface="Times New Roman"/>
                <a:cs typeface="Times New Roman"/>
                <a:sym typeface="Times New Roman"/>
                <a:hlinkClick r:id="rId4"/>
              </a:rPr>
              <a:t>https://www.flickr.com/photos/51036506@N05</a:t>
            </a:r>
            <a:r>
              <a:rPr lang="en-GB" sz="1200" dirty="0" smtClean="0">
                <a:solidFill>
                  <a:schemeClr val="dk1"/>
                </a:solidFill>
                <a:latin typeface="Times New Roman"/>
                <a:ea typeface="Times New Roman"/>
                <a:cs typeface="Times New Roman"/>
                <a:sym typeface="Times New Roman"/>
                <a:hlinkClick r:id="rId4"/>
              </a:rPr>
              <a:t>/</a:t>
            </a:r>
            <a:r>
              <a:rPr lang="en-GB" sz="1200" dirty="0" smtClean="0">
                <a:solidFill>
                  <a:schemeClr val="dk1"/>
                </a:solidFill>
                <a:latin typeface="Times New Roman"/>
                <a:ea typeface="Times New Roman"/>
                <a:cs typeface="Times New Roman"/>
                <a:sym typeface="Times New Roman"/>
              </a:rPr>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Effect transition="in" filter="barn(inVertical)">
                                      <p:cBhvr>
                                        <p:cTn id="7" dur="500"/>
                                        <p:tgtEl>
                                          <p:spTgt spid="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8">
                                            <p:txEl>
                                              <p:pRg st="1" end="1"/>
                                            </p:txEl>
                                          </p:spTgt>
                                        </p:tgtEl>
                                        <p:attrNameLst>
                                          <p:attrName>style.visibility</p:attrName>
                                        </p:attrNameLst>
                                      </p:cBhvr>
                                      <p:to>
                                        <p:strVal val="visible"/>
                                      </p:to>
                                    </p:set>
                                    <p:animEffect transition="in" filter="barn(inVertical)">
                                      <p:cBhvr>
                                        <p:cTn id="12" dur="500"/>
                                        <p:tgtEl>
                                          <p:spTgt spid="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8">
                                            <p:txEl>
                                              <p:pRg st="5" end="5"/>
                                            </p:txEl>
                                          </p:spTgt>
                                        </p:tgtEl>
                                        <p:attrNameLst>
                                          <p:attrName>style.visibility</p:attrName>
                                        </p:attrNameLst>
                                      </p:cBhvr>
                                      <p:to>
                                        <p:strVal val="visible"/>
                                      </p:to>
                                    </p:set>
                                    <p:animEffect transition="in" filter="barn(inVertical)">
                                      <p:cBhvr>
                                        <p:cTn id="17" dur="500"/>
                                        <p:tgtEl>
                                          <p:spTgt spid="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777875"/>
          </a:xfrm>
          <a:solidFill>
            <a:schemeClr val="accent1">
              <a:lumMod val="40000"/>
              <a:lumOff val="6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Layers</a:t>
            </a:r>
          </a:p>
        </p:txBody>
      </p:sp>
      <p:sp>
        <p:nvSpPr>
          <p:cNvPr id="5" name="Text Placeholder 2"/>
          <p:cNvSpPr txBox="1">
            <a:spLocks/>
          </p:cNvSpPr>
          <p:nvPr/>
        </p:nvSpPr>
        <p:spPr>
          <a:xfrm>
            <a:off x="0" y="953428"/>
            <a:ext cx="9143999" cy="264636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ct val="20000"/>
              </a:spcBef>
              <a:spcAft>
                <a:spcPts val="1200"/>
              </a:spcAft>
              <a:buFont typeface="Arial" charset="0"/>
              <a:buChar char="•"/>
              <a:defRPr/>
            </a:pPr>
            <a:r>
              <a:rPr lang="en-GB" sz="2800" dirty="0">
                <a:solidFill>
                  <a:prstClr val="black"/>
                </a:solidFill>
                <a:latin typeface="Arial" panose="020B0604020202020204" pitchFamily="34" charset="0"/>
                <a:cs typeface="Arial" panose="020B0604020202020204" pitchFamily="34" charset="0"/>
              </a:rPr>
              <a:t>As a packet is prepared the data travels through layers where protocols manage it, adding or removing extra information as </a:t>
            </a:r>
            <a:r>
              <a:rPr lang="en-GB" sz="2800" dirty="0" smtClean="0">
                <a:solidFill>
                  <a:prstClr val="black"/>
                </a:solidFill>
                <a:latin typeface="Arial" panose="020B0604020202020204" pitchFamily="34" charset="0"/>
                <a:cs typeface="Arial" panose="020B0604020202020204" pitchFamily="34" charset="0"/>
              </a:rPr>
              <a:t>required.</a:t>
            </a:r>
          </a:p>
          <a:p>
            <a:pPr marL="342900" indent="-342900">
              <a:spcBef>
                <a:spcPct val="20000"/>
              </a:spcBef>
              <a:spcAft>
                <a:spcPts val="1200"/>
              </a:spcAft>
              <a:buFont typeface="Arial" charset="0"/>
              <a:buChar char="•"/>
              <a:defRPr/>
            </a:pPr>
            <a:r>
              <a:rPr lang="en-US" sz="2800" dirty="0" smtClean="0">
                <a:solidFill>
                  <a:prstClr val="black"/>
                </a:solidFill>
                <a:latin typeface="Arial" panose="020B0604020202020204" pitchFamily="34" charset="0"/>
                <a:cs typeface="Arial" panose="020B0604020202020204" pitchFamily="34" charset="0"/>
                <a:hlinkClick r:id="rId2"/>
              </a:rPr>
              <a:t>https</a:t>
            </a:r>
            <a:r>
              <a:rPr lang="en-US" sz="2800" dirty="0">
                <a:solidFill>
                  <a:prstClr val="black"/>
                </a:solidFill>
                <a:latin typeface="Arial" panose="020B0604020202020204" pitchFamily="34" charset="0"/>
                <a:cs typeface="Arial" panose="020B0604020202020204" pitchFamily="34" charset="0"/>
                <a:hlinkClick r:id="rId2"/>
              </a:rPr>
              <a:t>://www.youtube.com/watch?v=zyL1Fud1Z1c</a:t>
            </a:r>
            <a:endParaRPr lang="en-US" sz="2800" dirty="0">
              <a:solidFill>
                <a:prstClr val="black"/>
              </a:solidFill>
              <a:latin typeface="Arial" panose="020B0604020202020204" pitchFamily="34" charset="0"/>
              <a:cs typeface="Arial" panose="020B0604020202020204" pitchFamily="34" charset="0"/>
            </a:endParaRPr>
          </a:p>
          <a:p>
            <a:pPr fontAlgn="auto">
              <a:spcBef>
                <a:spcPts val="0"/>
              </a:spcBef>
              <a:spcAft>
                <a:spcPts val="0"/>
              </a:spcAft>
              <a:defRPr/>
            </a:pPr>
            <a:endParaRPr lang="en-US" altLang="en-US" dirty="0" smtClean="0"/>
          </a:p>
        </p:txBody>
      </p:sp>
      <p:sp>
        <p:nvSpPr>
          <p:cNvPr id="2" name="Rectangle 1"/>
          <p:cNvSpPr/>
          <p:nvPr/>
        </p:nvSpPr>
        <p:spPr>
          <a:xfrm>
            <a:off x="168768" y="4424621"/>
            <a:ext cx="8833342" cy="954107"/>
          </a:xfrm>
          <a:prstGeom prst="rect">
            <a:avLst/>
          </a:prstGeom>
        </p:spPr>
        <p:txBody>
          <a:bodyPr wrap="square">
            <a:spAutoFit/>
          </a:bodyPr>
          <a:lstStyle/>
          <a:p>
            <a:r>
              <a:rPr lang="en-GB" sz="2800" b="1" dirty="0" smtClean="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rPr>
              <a:t>What is a Layer </a:t>
            </a:r>
          </a:p>
          <a:p>
            <a:r>
              <a:rPr lang="en-GB" sz="2800" dirty="0" smtClean="0">
                <a:latin typeface="Helvetica" panose="020B0604020202020204" pitchFamily="34" charset="0"/>
                <a:ea typeface="Times New Roman" panose="02020603050405020304" pitchFamily="18" charset="0"/>
              </a:rPr>
              <a:t>Layer is a  </a:t>
            </a:r>
            <a:r>
              <a:rPr lang="en-GB" sz="2800" dirty="0">
                <a:latin typeface="Helvetica" panose="020B0604020202020204" pitchFamily="34" charset="0"/>
                <a:ea typeface="Times New Roman" panose="02020603050405020304" pitchFamily="18" charset="0"/>
              </a:rPr>
              <a:t>division of network functionality</a:t>
            </a:r>
            <a:endParaRPr lang="en-GB" sz="2800" dirty="0"/>
          </a:p>
        </p:txBody>
      </p:sp>
    </p:spTree>
    <p:extLst>
      <p:ext uri="{BB962C8B-B14F-4D97-AF65-F5344CB8AC3E}">
        <p14:creationId xmlns:p14="http://schemas.microsoft.com/office/powerpoint/2010/main" val="19422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984980"/>
            <a:ext cx="8496176" cy="5381423"/>
          </a:xfrm>
        </p:spPr>
        <p:txBody>
          <a:bodyPr>
            <a:noAutofit/>
          </a:bodyPr>
          <a:lstStyle/>
          <a:p>
            <a:r>
              <a:rPr lang="en-GB" sz="2600" b="0" dirty="0" smtClean="0">
                <a:solidFill>
                  <a:schemeClr val="tx1"/>
                </a:solidFill>
                <a:latin typeface="+mn-lt"/>
                <a:ea typeface="Times New Roman" panose="02020603050405020304" pitchFamily="18" charset="0"/>
              </a:rPr>
              <a:t>Layer </a:t>
            </a:r>
            <a:r>
              <a:rPr lang="en-GB" sz="2600" b="0" dirty="0">
                <a:solidFill>
                  <a:schemeClr val="tx1"/>
                </a:solidFill>
                <a:latin typeface="+mn-lt"/>
                <a:ea typeface="Times New Roman" panose="02020603050405020304" pitchFamily="18" charset="0"/>
              </a:rPr>
              <a:t>is a  division of network </a:t>
            </a:r>
            <a:r>
              <a:rPr lang="en-GB" sz="2600" b="0" dirty="0" smtClean="0">
                <a:solidFill>
                  <a:schemeClr val="tx1"/>
                </a:solidFill>
                <a:latin typeface="+mn-lt"/>
                <a:ea typeface="Times New Roman" panose="02020603050405020304" pitchFamily="18" charset="0"/>
              </a:rPr>
              <a:t>functionality</a:t>
            </a:r>
            <a:endParaRPr lang="en-GB" sz="2600" b="0" dirty="0" smtClean="0">
              <a:solidFill>
                <a:schemeClr val="tx1"/>
              </a:solidFill>
              <a:latin typeface="+mn-lt"/>
            </a:endParaRPr>
          </a:p>
          <a:p>
            <a:r>
              <a:rPr lang="en-GB" sz="2400" b="0" dirty="0" smtClean="0">
                <a:solidFill>
                  <a:schemeClr val="tx1"/>
                </a:solidFill>
                <a:latin typeface="+mn-lt"/>
              </a:rPr>
              <a:t>A layer is  a group of protocol which have similar functions</a:t>
            </a:r>
            <a:endParaRPr lang="en-GB" sz="2400" b="0" dirty="0">
              <a:solidFill>
                <a:schemeClr val="tx1"/>
              </a:solidFill>
              <a:latin typeface="+mn-lt"/>
            </a:endParaRPr>
          </a:p>
          <a:p>
            <a:r>
              <a:rPr lang="en-GB" sz="2400" b="0" dirty="0" smtClean="0">
                <a:solidFill>
                  <a:schemeClr val="tx1"/>
                </a:solidFill>
                <a:latin typeface="+mn-lt"/>
              </a:rPr>
              <a:t>Layers are self-contained – This means  protocols in each layers do their jobs without needing to know what’s happening in the other layers.</a:t>
            </a:r>
          </a:p>
          <a:p>
            <a:r>
              <a:rPr lang="en-GB" sz="2400" b="0" dirty="0" smtClean="0">
                <a:solidFill>
                  <a:schemeClr val="tx1"/>
                </a:solidFill>
                <a:latin typeface="+mn-lt"/>
              </a:rPr>
              <a:t>Each layer server the layer above it – this means  it does the hidden work needed for an action on the layer above.</a:t>
            </a:r>
          </a:p>
          <a:p>
            <a:pPr lvl="1"/>
            <a:r>
              <a:rPr lang="en-GB" sz="2200" dirty="0" smtClean="0">
                <a:solidFill>
                  <a:schemeClr val="tx1"/>
                </a:solidFill>
                <a:latin typeface="+mn-lt"/>
              </a:rPr>
              <a:t>E.g. </a:t>
            </a:r>
            <a:endParaRPr lang="en-GB" sz="2200" b="0" dirty="0" smtClean="0">
              <a:solidFill>
                <a:schemeClr val="tx1"/>
              </a:solidFill>
              <a:latin typeface="+mn-lt"/>
            </a:endParaRPr>
          </a:p>
          <a:p>
            <a:pPr lvl="1"/>
            <a:endParaRPr lang="en-GB" sz="2200" dirty="0" smtClean="0">
              <a:solidFill>
                <a:schemeClr val="tx1"/>
              </a:solidFill>
              <a:latin typeface="+mn-lt"/>
            </a:endParaRPr>
          </a:p>
          <a:p>
            <a:endParaRPr lang="en-GB" sz="2400" b="0" dirty="0">
              <a:solidFill>
                <a:schemeClr val="tx1"/>
              </a:solidFill>
              <a:latin typeface="+mn-lt"/>
            </a:endParaRPr>
          </a:p>
          <a:p>
            <a:endParaRPr lang="en-GB" sz="2400" b="0" dirty="0" smtClean="0">
              <a:solidFill>
                <a:schemeClr val="tx1"/>
              </a:solidFill>
              <a:latin typeface="+mn-lt"/>
            </a:endParaRPr>
          </a:p>
          <a:p>
            <a:endParaRPr lang="en-GB" sz="2400" b="0" dirty="0" smtClean="0">
              <a:solidFill>
                <a:schemeClr val="tx1"/>
              </a:solidFill>
              <a:latin typeface="+mn-lt"/>
            </a:endParaRPr>
          </a:p>
          <a:p>
            <a:endParaRPr lang="en-GB" sz="2400" b="0" dirty="0">
              <a:solidFill>
                <a:schemeClr val="tx1"/>
              </a:solidFill>
              <a:latin typeface="+mn-lt"/>
            </a:endParaRPr>
          </a:p>
          <a:p>
            <a:endParaRPr lang="en-GB" sz="2400" b="0" dirty="0" smtClean="0">
              <a:solidFill>
                <a:schemeClr val="tx1"/>
              </a:solidFill>
              <a:latin typeface="+mn-lt"/>
            </a:endParaRPr>
          </a:p>
          <a:p>
            <a:endParaRPr lang="en-GB" sz="2400" b="0" dirty="0">
              <a:solidFill>
                <a:schemeClr val="tx1"/>
              </a:solidFill>
              <a:latin typeface="+mn-lt"/>
            </a:endParaRPr>
          </a:p>
          <a:p>
            <a:endParaRPr lang="en-GB" sz="2400" b="0" dirty="0" smtClean="0">
              <a:solidFill>
                <a:schemeClr val="tx1"/>
              </a:solidFill>
              <a:latin typeface="+mn-lt"/>
            </a:endParaRPr>
          </a:p>
          <a:p>
            <a:endParaRPr lang="en-GB" sz="2400" b="0" dirty="0" smtClean="0">
              <a:solidFill>
                <a:schemeClr val="tx1"/>
              </a:solidFill>
              <a:latin typeface="+mn-lt"/>
            </a:endParaRPr>
          </a:p>
          <a:p>
            <a:endParaRPr lang="en-GB" sz="2400" b="0" dirty="0" smtClean="0">
              <a:solidFill>
                <a:schemeClr val="tx1"/>
              </a:solidFill>
              <a:latin typeface="+mn-lt"/>
            </a:endParaRPr>
          </a:p>
          <a:p>
            <a:endParaRPr lang="en-GB" sz="2400" b="0" dirty="0">
              <a:solidFill>
                <a:schemeClr val="tx1"/>
              </a:solidFill>
              <a:latin typeface="+mn-lt"/>
            </a:endParaRPr>
          </a:p>
        </p:txBody>
      </p:sp>
      <p:sp>
        <p:nvSpPr>
          <p:cNvPr id="8" name="Title 1"/>
          <p:cNvSpPr>
            <a:spLocks noGrp="1"/>
          </p:cNvSpPr>
          <p:nvPr>
            <p:ph type="title"/>
          </p:nvPr>
        </p:nvSpPr>
        <p:spPr>
          <a:xfrm>
            <a:off x="0" y="0"/>
            <a:ext cx="9144000" cy="777875"/>
          </a:xfrm>
          <a:solidFill>
            <a:schemeClr val="accent1">
              <a:lumMod val="40000"/>
              <a:lumOff val="6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What is  a Layer</a:t>
            </a:r>
          </a:p>
        </p:txBody>
      </p:sp>
    </p:spTree>
    <p:extLst>
      <p:ext uri="{BB962C8B-B14F-4D97-AF65-F5344CB8AC3E}">
        <p14:creationId xmlns:p14="http://schemas.microsoft.com/office/powerpoint/2010/main" val="270905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921918"/>
            <a:ext cx="8914254" cy="5400600"/>
          </a:xfrm>
        </p:spPr>
        <p:txBody>
          <a:bodyPr>
            <a:normAutofit/>
          </a:bodyPr>
          <a:lstStyle/>
          <a:p>
            <a:pPr indent="-457200"/>
            <a:r>
              <a:rPr lang="en-GB" sz="2800" b="0" dirty="0" smtClean="0">
                <a:solidFill>
                  <a:schemeClr val="tx1"/>
                </a:solidFill>
              </a:rPr>
              <a:t>For example, if you are accessing a website (</a:t>
            </a:r>
            <a:r>
              <a:rPr lang="en-GB" sz="2800" dirty="0" smtClean="0">
                <a:solidFill>
                  <a:schemeClr val="tx1"/>
                </a:solidFill>
              </a:rPr>
              <a:t>HTTP - layer 4), </a:t>
            </a:r>
          </a:p>
          <a:p>
            <a:pPr indent="-457200"/>
            <a:r>
              <a:rPr lang="en-GB" sz="2800" b="0" dirty="0">
                <a:solidFill>
                  <a:schemeClr val="tx1"/>
                </a:solidFill>
              </a:rPr>
              <a:t>I</a:t>
            </a:r>
            <a:r>
              <a:rPr lang="en-GB" sz="2800" b="0" dirty="0" smtClean="0">
                <a:solidFill>
                  <a:schemeClr val="tx1"/>
                </a:solidFill>
              </a:rPr>
              <a:t>t requires data to be split into packets and sent across the internet (</a:t>
            </a:r>
            <a:r>
              <a:rPr lang="en-GB" sz="2800" dirty="0" smtClean="0">
                <a:solidFill>
                  <a:schemeClr val="tx1"/>
                </a:solidFill>
              </a:rPr>
              <a:t>TCP – layer 3 / IP – layer 2), </a:t>
            </a:r>
          </a:p>
          <a:p>
            <a:pPr indent="-457200"/>
            <a:r>
              <a:rPr lang="en-GB" sz="2800" b="0" dirty="0" smtClean="0">
                <a:solidFill>
                  <a:schemeClr val="tx1"/>
                </a:solidFill>
              </a:rPr>
              <a:t>which in turns requires the physical transport of data via cables (</a:t>
            </a:r>
            <a:r>
              <a:rPr lang="en-GB" sz="2800" dirty="0" smtClean="0">
                <a:solidFill>
                  <a:schemeClr val="tx1"/>
                </a:solidFill>
              </a:rPr>
              <a:t>cables / Wi-Fi – layer 1)</a:t>
            </a:r>
          </a:p>
        </p:txBody>
      </p:sp>
      <p:sp>
        <p:nvSpPr>
          <p:cNvPr id="8" name="Title 1"/>
          <p:cNvSpPr>
            <a:spLocks noGrp="1"/>
          </p:cNvSpPr>
          <p:nvPr>
            <p:ph type="title"/>
          </p:nvPr>
        </p:nvSpPr>
        <p:spPr>
          <a:xfrm>
            <a:off x="0" y="0"/>
            <a:ext cx="9144000" cy="777875"/>
          </a:xfrm>
          <a:solidFill>
            <a:schemeClr val="accent1">
              <a:lumMod val="40000"/>
              <a:lumOff val="6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The Layers of a Network</a:t>
            </a:r>
          </a:p>
        </p:txBody>
      </p:sp>
    </p:spTree>
    <p:extLst>
      <p:ext uri="{BB962C8B-B14F-4D97-AF65-F5344CB8AC3E}">
        <p14:creationId xmlns:p14="http://schemas.microsoft.com/office/powerpoint/2010/main" val="296473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777875"/>
          </a:xfrm>
          <a:solidFill>
            <a:schemeClr val="accent1">
              <a:lumMod val="40000"/>
              <a:lumOff val="6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The Layers of a Network</a:t>
            </a:r>
          </a:p>
        </p:txBody>
      </p:sp>
      <p:graphicFrame>
        <p:nvGraphicFramePr>
          <p:cNvPr id="4" name="Table 3"/>
          <p:cNvGraphicFramePr>
            <a:graphicFrameLocks noGrp="1"/>
          </p:cNvGraphicFramePr>
          <p:nvPr>
            <p:extLst>
              <p:ext uri="{D42A27DB-BD31-4B8C-83A1-F6EECF244321}">
                <p14:modId xmlns:p14="http://schemas.microsoft.com/office/powerpoint/2010/main" val="900890607"/>
              </p:ext>
            </p:extLst>
          </p:nvPr>
        </p:nvGraphicFramePr>
        <p:xfrm>
          <a:off x="0" y="777875"/>
          <a:ext cx="9144000" cy="6187440"/>
        </p:xfrm>
        <a:graphic>
          <a:graphicData uri="http://schemas.openxmlformats.org/drawingml/2006/table">
            <a:tbl>
              <a:tblPr firstRow="1" bandRow="1">
                <a:tableStyleId>{7CD7A006-D356-41FD-AADC-869F02615059}</a:tableStyleId>
              </a:tblPr>
              <a:tblGrid>
                <a:gridCol w="2790497">
                  <a:extLst>
                    <a:ext uri="{9D8B030D-6E8A-4147-A177-3AD203B41FA5}">
                      <a16:colId xmlns:a16="http://schemas.microsoft.com/office/drawing/2014/main" val="584416032"/>
                    </a:ext>
                  </a:extLst>
                </a:gridCol>
                <a:gridCol w="4493172">
                  <a:extLst>
                    <a:ext uri="{9D8B030D-6E8A-4147-A177-3AD203B41FA5}">
                      <a16:colId xmlns:a16="http://schemas.microsoft.com/office/drawing/2014/main" val="3688066615"/>
                    </a:ext>
                  </a:extLst>
                </a:gridCol>
                <a:gridCol w="1860331">
                  <a:extLst>
                    <a:ext uri="{9D8B030D-6E8A-4147-A177-3AD203B41FA5}">
                      <a16:colId xmlns:a16="http://schemas.microsoft.com/office/drawing/2014/main" val="314814064"/>
                    </a:ext>
                  </a:extLst>
                </a:gridCol>
              </a:tblGrid>
              <a:tr h="641022">
                <a:tc>
                  <a:txBody>
                    <a:bodyPr/>
                    <a:lstStyle/>
                    <a:p>
                      <a:r>
                        <a:rPr lang="en-GB" sz="2000" dirty="0" smtClean="0"/>
                        <a:t>Layer Name</a:t>
                      </a:r>
                      <a:endParaRPr lang="en-GB" sz="2000" dirty="0"/>
                    </a:p>
                  </a:txBody>
                  <a:tcPr/>
                </a:tc>
                <a:tc>
                  <a:txBody>
                    <a:bodyPr/>
                    <a:lstStyle/>
                    <a:p>
                      <a:r>
                        <a:rPr lang="en-GB" sz="2000" dirty="0" smtClean="0"/>
                        <a:t>Protocols</a:t>
                      </a:r>
                      <a:r>
                        <a:rPr lang="en-GB" sz="2000" baseline="0" dirty="0" smtClean="0"/>
                        <a:t> in this layer Covers</a:t>
                      </a:r>
                      <a:endParaRPr lang="en-GB" sz="2000" dirty="0"/>
                    </a:p>
                  </a:txBody>
                  <a:tcPr/>
                </a:tc>
                <a:tc>
                  <a:txBody>
                    <a:bodyPr/>
                    <a:lstStyle/>
                    <a:p>
                      <a:r>
                        <a:rPr lang="en-GB" sz="2000" dirty="0" smtClean="0"/>
                        <a:t>Protocols Example</a:t>
                      </a:r>
                      <a:endParaRPr lang="en-GB" sz="2000" dirty="0"/>
                    </a:p>
                  </a:txBody>
                  <a:tcPr/>
                </a:tc>
                <a:extLst>
                  <a:ext uri="{0D108BD9-81ED-4DB2-BD59-A6C34878D82A}">
                    <a16:rowId xmlns:a16="http://schemas.microsoft.com/office/drawing/2014/main" val="3705432161"/>
                  </a:ext>
                </a:extLst>
              </a:tr>
              <a:tr h="878643">
                <a:tc>
                  <a:txBody>
                    <a:bodyPr/>
                    <a:lstStyle/>
                    <a:p>
                      <a:r>
                        <a:rPr lang="en-GB" sz="2400" b="1" dirty="0" smtClean="0">
                          <a:solidFill>
                            <a:srgbClr val="C00000"/>
                          </a:solidFill>
                          <a:effectLst>
                            <a:outerShdw blurRad="38100" dist="38100" dir="2700000" algn="tl">
                              <a:srgbClr val="000000">
                                <a:alpha val="43137"/>
                              </a:srgbClr>
                            </a:outerShdw>
                          </a:effectLst>
                        </a:rPr>
                        <a:t>Layer 4</a:t>
                      </a:r>
                      <a:r>
                        <a:rPr lang="en-GB" sz="2400" b="1" dirty="0" smtClean="0">
                          <a:solidFill>
                            <a:srgbClr val="C00000"/>
                          </a:solidFill>
                        </a:rPr>
                        <a:t>: </a:t>
                      </a:r>
                      <a:r>
                        <a:rPr lang="en-GB" sz="2400" b="1" dirty="0" smtClean="0"/>
                        <a:t>Application Layer</a:t>
                      </a:r>
                    </a:p>
                    <a:p>
                      <a:endParaRPr lang="en-GB" sz="2400" b="1"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656193347"/>
                  </a:ext>
                </a:extLst>
              </a:tr>
              <a:tr h="878643">
                <a:tc>
                  <a:txBody>
                    <a:bodyPr/>
                    <a:lstStyle/>
                    <a:p>
                      <a:r>
                        <a:rPr lang="en-GB" sz="2400" b="1" dirty="0" smtClean="0">
                          <a:solidFill>
                            <a:srgbClr val="C00000"/>
                          </a:solidFill>
                          <a:effectLst>
                            <a:outerShdw blurRad="38100" dist="38100" dir="2700000" algn="tl">
                              <a:srgbClr val="000000">
                                <a:alpha val="43137"/>
                              </a:srgbClr>
                            </a:outerShdw>
                          </a:effectLst>
                        </a:rPr>
                        <a:t>Layer 3: </a:t>
                      </a:r>
                      <a:r>
                        <a:rPr lang="en-GB" sz="2400" b="1" dirty="0" smtClean="0"/>
                        <a:t>Transport Layer</a:t>
                      </a:r>
                    </a:p>
                    <a:p>
                      <a:endParaRPr lang="en-GB" sz="2400" b="1" dirty="0" smtClean="0"/>
                    </a:p>
                    <a:p>
                      <a:endParaRPr lang="en-GB" sz="2400" b="1" dirty="0" smtClean="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782021523"/>
                  </a:ext>
                </a:extLst>
              </a:tr>
              <a:tr h="878643">
                <a:tc>
                  <a:txBody>
                    <a:bodyPr/>
                    <a:lstStyle/>
                    <a:p>
                      <a:r>
                        <a:rPr lang="en-GB" sz="2400" b="1" dirty="0" smtClean="0">
                          <a:solidFill>
                            <a:srgbClr val="C00000"/>
                          </a:solidFill>
                          <a:effectLst>
                            <a:outerShdw blurRad="38100" dist="38100" dir="2700000" algn="tl">
                              <a:srgbClr val="000000">
                                <a:alpha val="43137"/>
                              </a:srgbClr>
                            </a:outerShdw>
                          </a:effectLst>
                        </a:rPr>
                        <a:t>Layer 2:</a:t>
                      </a:r>
                    </a:p>
                    <a:p>
                      <a:r>
                        <a:rPr lang="en-GB" sz="2400" b="1" dirty="0" smtClean="0"/>
                        <a:t>Network Layer</a:t>
                      </a:r>
                    </a:p>
                    <a:p>
                      <a:endParaRPr lang="en-GB" sz="2400" b="1"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33779023"/>
                  </a:ext>
                </a:extLst>
              </a:tr>
              <a:tr h="878643">
                <a:tc>
                  <a:txBody>
                    <a:bodyPr/>
                    <a:lstStyle/>
                    <a:p>
                      <a:r>
                        <a:rPr lang="en-GB" sz="2400" b="1" dirty="0" smtClean="0">
                          <a:solidFill>
                            <a:srgbClr val="C00000"/>
                          </a:solidFill>
                          <a:effectLst>
                            <a:outerShdw blurRad="38100" dist="38100" dir="2700000" algn="tl">
                              <a:srgbClr val="000000">
                                <a:alpha val="43137"/>
                              </a:srgbClr>
                            </a:outerShdw>
                          </a:effectLst>
                        </a:rPr>
                        <a:t>Layer 1: </a:t>
                      </a:r>
                    </a:p>
                    <a:p>
                      <a:r>
                        <a:rPr lang="en-GB" sz="2400" b="1" dirty="0" smtClean="0"/>
                        <a:t>Data Link Layer</a:t>
                      </a:r>
                    </a:p>
                    <a:p>
                      <a:endParaRPr lang="en-GB" sz="2400" b="1" dirty="0" smtClean="0"/>
                    </a:p>
                    <a:p>
                      <a:endParaRPr lang="en-GB" sz="2400" b="1"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9813330"/>
                  </a:ext>
                </a:extLst>
              </a:tr>
            </a:tbl>
          </a:graphicData>
        </a:graphic>
      </p:graphicFrame>
      <p:sp>
        <p:nvSpPr>
          <p:cNvPr id="5" name="TextBox 4"/>
          <p:cNvSpPr txBox="1"/>
          <p:nvPr/>
        </p:nvSpPr>
        <p:spPr>
          <a:xfrm>
            <a:off x="2829905" y="1492455"/>
            <a:ext cx="4374940" cy="1015663"/>
          </a:xfrm>
          <a:prstGeom prst="rect">
            <a:avLst/>
          </a:prstGeom>
          <a:noFill/>
        </p:spPr>
        <p:txBody>
          <a:bodyPr wrap="square" rtlCol="0">
            <a:spAutoFit/>
          </a:bodyPr>
          <a:lstStyle/>
          <a:p>
            <a:r>
              <a:rPr lang="en-GB" sz="2000" dirty="0" smtClean="0"/>
              <a:t>Turning data into </a:t>
            </a:r>
            <a:r>
              <a:rPr lang="en-GB" sz="2000" b="1" dirty="0" smtClean="0"/>
              <a:t>website</a:t>
            </a:r>
            <a:r>
              <a:rPr lang="en-GB" sz="2000" dirty="0" smtClean="0"/>
              <a:t> and other applications such as </a:t>
            </a:r>
            <a:r>
              <a:rPr lang="en-GB" sz="2000" b="1" dirty="0" smtClean="0"/>
              <a:t>Outlook</a:t>
            </a:r>
            <a:r>
              <a:rPr lang="en-GB" sz="2000" dirty="0" smtClean="0"/>
              <a:t> vice versa</a:t>
            </a:r>
            <a:endParaRPr lang="en-GB" sz="2000" dirty="0"/>
          </a:p>
        </p:txBody>
      </p:sp>
      <p:sp>
        <p:nvSpPr>
          <p:cNvPr id="9" name="TextBox 8"/>
          <p:cNvSpPr txBox="1"/>
          <p:nvPr/>
        </p:nvSpPr>
        <p:spPr>
          <a:xfrm>
            <a:off x="2829905" y="2615839"/>
            <a:ext cx="4453765" cy="1631216"/>
          </a:xfrm>
          <a:prstGeom prst="rect">
            <a:avLst/>
          </a:prstGeom>
          <a:noFill/>
        </p:spPr>
        <p:txBody>
          <a:bodyPr wrap="square" rtlCol="0">
            <a:spAutoFit/>
          </a:bodyPr>
          <a:lstStyle/>
          <a:p>
            <a:r>
              <a:rPr lang="en-GB" sz="2000" dirty="0" smtClean="0"/>
              <a:t>Controlling the data flow – e.g. splitting the data into packet and checking packets are correctly send and delivered.</a:t>
            </a:r>
          </a:p>
          <a:p>
            <a:r>
              <a:rPr lang="en-GB" sz="2000" dirty="0" smtClean="0"/>
              <a:t>Packet Switching </a:t>
            </a:r>
            <a:endParaRPr lang="en-GB" sz="2000" dirty="0"/>
          </a:p>
        </p:txBody>
      </p:sp>
      <p:sp>
        <p:nvSpPr>
          <p:cNvPr id="10" name="TextBox 9"/>
          <p:cNvSpPr txBox="1"/>
          <p:nvPr/>
        </p:nvSpPr>
        <p:spPr>
          <a:xfrm>
            <a:off x="2774727" y="4297565"/>
            <a:ext cx="4508943" cy="1015663"/>
          </a:xfrm>
          <a:prstGeom prst="rect">
            <a:avLst/>
          </a:prstGeom>
          <a:noFill/>
        </p:spPr>
        <p:txBody>
          <a:bodyPr wrap="square" rtlCol="0">
            <a:spAutoFit/>
          </a:bodyPr>
          <a:lstStyle/>
          <a:p>
            <a:r>
              <a:rPr lang="en-GB" sz="2000" dirty="0" smtClean="0"/>
              <a:t>Making connections between networks, directing data packets and handling traffics. Used by routers</a:t>
            </a:r>
            <a:endParaRPr lang="en-GB" sz="2000" dirty="0"/>
          </a:p>
        </p:txBody>
      </p:sp>
      <p:sp>
        <p:nvSpPr>
          <p:cNvPr id="11" name="TextBox 10"/>
          <p:cNvSpPr txBox="1"/>
          <p:nvPr/>
        </p:nvSpPr>
        <p:spPr>
          <a:xfrm>
            <a:off x="2829905" y="5447578"/>
            <a:ext cx="4374940" cy="1323439"/>
          </a:xfrm>
          <a:prstGeom prst="rect">
            <a:avLst/>
          </a:prstGeom>
          <a:noFill/>
        </p:spPr>
        <p:txBody>
          <a:bodyPr wrap="square" rtlCol="0">
            <a:spAutoFit/>
          </a:bodyPr>
          <a:lstStyle/>
          <a:p>
            <a:r>
              <a:rPr lang="en-GB" sz="2000" dirty="0" smtClean="0"/>
              <a:t>Passing data over the physical network. Responsible for how bits are sent as electrical signal over cables, wireless and other hardware</a:t>
            </a:r>
            <a:endParaRPr lang="en-GB" sz="2000" dirty="0"/>
          </a:p>
        </p:txBody>
      </p:sp>
      <p:sp>
        <p:nvSpPr>
          <p:cNvPr id="12" name="TextBox 11"/>
          <p:cNvSpPr txBox="1"/>
          <p:nvPr/>
        </p:nvSpPr>
        <p:spPr>
          <a:xfrm>
            <a:off x="7283671" y="1539452"/>
            <a:ext cx="1781503" cy="830997"/>
          </a:xfrm>
          <a:prstGeom prst="rect">
            <a:avLst/>
          </a:prstGeom>
          <a:noFill/>
        </p:spPr>
        <p:txBody>
          <a:bodyPr wrap="square" rtlCol="0">
            <a:spAutoFit/>
          </a:bodyPr>
          <a:lstStyle/>
          <a:p>
            <a:r>
              <a:rPr lang="en-GB" sz="2400" b="1" dirty="0" smtClean="0"/>
              <a:t>HTTP, FTP, SMPT</a:t>
            </a:r>
            <a:endParaRPr lang="en-GB" sz="2400" b="1" dirty="0"/>
          </a:p>
        </p:txBody>
      </p:sp>
      <p:sp>
        <p:nvSpPr>
          <p:cNvPr id="13" name="TextBox 12"/>
          <p:cNvSpPr txBox="1"/>
          <p:nvPr/>
        </p:nvSpPr>
        <p:spPr>
          <a:xfrm>
            <a:off x="7330964" y="2844475"/>
            <a:ext cx="1229708" cy="461665"/>
          </a:xfrm>
          <a:prstGeom prst="rect">
            <a:avLst/>
          </a:prstGeom>
          <a:noFill/>
        </p:spPr>
        <p:txBody>
          <a:bodyPr wrap="square" rtlCol="0">
            <a:spAutoFit/>
          </a:bodyPr>
          <a:lstStyle/>
          <a:p>
            <a:r>
              <a:rPr lang="en-GB" sz="2400" b="1" dirty="0" smtClean="0"/>
              <a:t>TCP</a:t>
            </a:r>
            <a:endParaRPr lang="en-GB" sz="2400" b="1" dirty="0"/>
          </a:p>
        </p:txBody>
      </p:sp>
      <p:sp>
        <p:nvSpPr>
          <p:cNvPr id="14" name="TextBox 13"/>
          <p:cNvSpPr txBox="1"/>
          <p:nvPr/>
        </p:nvSpPr>
        <p:spPr>
          <a:xfrm>
            <a:off x="7409793" y="4574563"/>
            <a:ext cx="1229708" cy="461665"/>
          </a:xfrm>
          <a:prstGeom prst="rect">
            <a:avLst/>
          </a:prstGeom>
          <a:noFill/>
        </p:spPr>
        <p:txBody>
          <a:bodyPr wrap="square" rtlCol="0">
            <a:spAutoFit/>
          </a:bodyPr>
          <a:lstStyle/>
          <a:p>
            <a:r>
              <a:rPr lang="en-GB" sz="2400" b="1" dirty="0" smtClean="0"/>
              <a:t>IP</a:t>
            </a:r>
            <a:endParaRPr lang="en-GB" sz="2400" b="1" dirty="0"/>
          </a:p>
        </p:txBody>
      </p:sp>
      <p:sp>
        <p:nvSpPr>
          <p:cNvPr id="15" name="TextBox 14"/>
          <p:cNvSpPr txBox="1"/>
          <p:nvPr/>
        </p:nvSpPr>
        <p:spPr>
          <a:xfrm>
            <a:off x="7358555" y="5769939"/>
            <a:ext cx="1505606" cy="461665"/>
          </a:xfrm>
          <a:prstGeom prst="rect">
            <a:avLst/>
          </a:prstGeom>
          <a:noFill/>
        </p:spPr>
        <p:txBody>
          <a:bodyPr wrap="square" rtlCol="0">
            <a:spAutoFit/>
          </a:bodyPr>
          <a:lstStyle/>
          <a:p>
            <a:r>
              <a:rPr lang="en-GB" sz="2400" b="1" dirty="0" smtClean="0"/>
              <a:t>Ethernet</a:t>
            </a:r>
            <a:endParaRPr lang="en-GB" sz="2400" b="1" dirty="0"/>
          </a:p>
        </p:txBody>
      </p:sp>
    </p:spTree>
    <p:extLst>
      <p:ext uri="{BB962C8B-B14F-4D97-AF65-F5344CB8AC3E}">
        <p14:creationId xmlns:p14="http://schemas.microsoft.com/office/powerpoint/2010/main" val="84777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5"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881" y="811556"/>
            <a:ext cx="9041526" cy="5762665"/>
          </a:xfrm>
        </p:spPr>
        <p:txBody>
          <a:bodyPr>
            <a:noAutofit/>
          </a:bodyPr>
          <a:lstStyle/>
          <a:p>
            <a:pPr marL="628650" indent="-514350">
              <a:lnSpc>
                <a:spcPct val="100000"/>
              </a:lnSpc>
              <a:spcAft>
                <a:spcPts val="1200"/>
              </a:spcAft>
              <a:buFont typeface="+mj-lt"/>
              <a:buAutoNum type="arabicPeriod"/>
            </a:pPr>
            <a:r>
              <a:rPr lang="en-GB" sz="2800" b="0" dirty="0" smtClean="0">
                <a:solidFill>
                  <a:schemeClr val="tx1"/>
                </a:solidFill>
                <a:latin typeface="+mn-lt"/>
                <a:ea typeface="Times New Roman" panose="02020603050405020304" pitchFamily="18" charset="0"/>
              </a:rPr>
              <a:t>It break the network communication into manageable pieces.  </a:t>
            </a:r>
          </a:p>
          <a:p>
            <a:pPr lvl="1">
              <a:lnSpc>
                <a:spcPct val="100000"/>
              </a:lnSpc>
              <a:spcAft>
                <a:spcPts val="1200"/>
              </a:spcAft>
            </a:pPr>
            <a:r>
              <a:rPr lang="en-GB" sz="2800" b="0" dirty="0" smtClean="0">
                <a:solidFill>
                  <a:schemeClr val="tx1"/>
                </a:solidFill>
                <a:latin typeface="+mn-lt"/>
                <a:ea typeface="Times New Roman" panose="02020603050405020304" pitchFamily="18" charset="0"/>
              </a:rPr>
              <a:t>This help developers concentrate on only one are of the network without having to worry about the others</a:t>
            </a:r>
          </a:p>
          <a:p>
            <a:pPr marL="1085850" lvl="1" indent="-514350">
              <a:lnSpc>
                <a:spcPct val="100000"/>
              </a:lnSpc>
              <a:spcAft>
                <a:spcPts val="1200"/>
              </a:spcAft>
              <a:buFont typeface="+mj-lt"/>
              <a:buAutoNum type="arabicPeriod"/>
            </a:pPr>
            <a:endParaRPr lang="en-GB" sz="2800" b="0" dirty="0" smtClean="0">
              <a:solidFill>
                <a:schemeClr val="tx1"/>
              </a:solidFill>
              <a:latin typeface="+mn-lt"/>
              <a:ea typeface="Times New Roman" panose="02020603050405020304" pitchFamily="18" charset="0"/>
            </a:endParaRPr>
          </a:p>
          <a:p>
            <a:pPr marL="628650" indent="-514350">
              <a:lnSpc>
                <a:spcPct val="100000"/>
              </a:lnSpc>
              <a:spcAft>
                <a:spcPts val="1200"/>
              </a:spcAft>
              <a:buFont typeface="+mj-lt"/>
              <a:buAutoNum type="arabicPeriod"/>
            </a:pPr>
            <a:r>
              <a:rPr lang="en-GB" sz="2800" b="0" dirty="0" smtClean="0">
                <a:solidFill>
                  <a:schemeClr val="tx1"/>
                </a:solidFill>
                <a:latin typeface="+mn-lt"/>
              </a:rPr>
              <a:t>Layers are self-contained – This mean they can be changed without affecting the other layers</a:t>
            </a:r>
          </a:p>
          <a:p>
            <a:pPr marL="628650" indent="-514350">
              <a:lnSpc>
                <a:spcPct val="100000"/>
              </a:lnSpc>
              <a:spcAft>
                <a:spcPts val="1200"/>
              </a:spcAft>
              <a:buFont typeface="+mj-lt"/>
              <a:buAutoNum type="arabicPeriod"/>
            </a:pPr>
            <a:endParaRPr lang="en-GB" sz="2800" b="0" dirty="0" smtClean="0">
              <a:solidFill>
                <a:schemeClr val="tx1"/>
              </a:solidFill>
              <a:latin typeface="+mn-lt"/>
            </a:endParaRPr>
          </a:p>
          <a:p>
            <a:pPr marL="628650" indent="-514350">
              <a:lnSpc>
                <a:spcPct val="100000"/>
              </a:lnSpc>
              <a:spcAft>
                <a:spcPts val="1200"/>
              </a:spcAft>
              <a:buFont typeface="+mj-lt"/>
              <a:buAutoNum type="arabicPeriod"/>
            </a:pPr>
            <a:r>
              <a:rPr lang="en-GB" sz="2800" b="0" dirty="0" smtClean="0">
                <a:solidFill>
                  <a:schemeClr val="tx1"/>
                </a:solidFill>
                <a:latin typeface="+mn-lt"/>
              </a:rPr>
              <a:t>Having a set rules for each layer forces companies to make compatible or universal hardware and software</a:t>
            </a:r>
          </a:p>
          <a:p>
            <a:pPr marL="1085850" lvl="1" indent="-514350">
              <a:lnSpc>
                <a:spcPct val="100000"/>
              </a:lnSpc>
              <a:spcAft>
                <a:spcPts val="1200"/>
              </a:spcAft>
              <a:buFont typeface="+mj-lt"/>
              <a:buAutoNum type="arabicPeriod"/>
            </a:pPr>
            <a:endParaRPr lang="en-GB" sz="2800" dirty="0" smtClean="0">
              <a:solidFill>
                <a:schemeClr val="tx1"/>
              </a:solidFill>
              <a:latin typeface="+mn-lt"/>
            </a:endParaRPr>
          </a:p>
          <a:p>
            <a:pPr marL="628650" indent="-514350">
              <a:lnSpc>
                <a:spcPct val="100000"/>
              </a:lnSpc>
              <a:spcAft>
                <a:spcPts val="1200"/>
              </a:spcAft>
              <a:buFont typeface="+mj-lt"/>
              <a:buAutoNum type="arabicPeriod"/>
            </a:pPr>
            <a:endParaRPr lang="en-GB" sz="2800" b="0" dirty="0">
              <a:solidFill>
                <a:schemeClr val="tx1"/>
              </a:solidFill>
              <a:latin typeface="+mn-lt"/>
            </a:endParaRPr>
          </a:p>
          <a:p>
            <a:pPr marL="628650" indent="-514350">
              <a:lnSpc>
                <a:spcPct val="100000"/>
              </a:lnSpc>
              <a:spcAft>
                <a:spcPts val="1200"/>
              </a:spcAft>
              <a:buFont typeface="+mj-lt"/>
              <a:buAutoNum type="arabicPeriod"/>
            </a:pPr>
            <a:endParaRPr lang="en-GB" sz="2800" b="0" dirty="0" smtClean="0">
              <a:solidFill>
                <a:schemeClr val="tx1"/>
              </a:solidFill>
              <a:latin typeface="+mn-lt"/>
            </a:endParaRPr>
          </a:p>
          <a:p>
            <a:pPr marL="628650" indent="-514350">
              <a:lnSpc>
                <a:spcPct val="100000"/>
              </a:lnSpc>
              <a:spcAft>
                <a:spcPts val="1200"/>
              </a:spcAft>
              <a:buFont typeface="+mj-lt"/>
              <a:buAutoNum type="arabicPeriod"/>
            </a:pPr>
            <a:endParaRPr lang="en-GB" sz="2800" b="0" dirty="0" smtClean="0">
              <a:solidFill>
                <a:schemeClr val="tx1"/>
              </a:solidFill>
              <a:latin typeface="+mn-lt"/>
            </a:endParaRPr>
          </a:p>
          <a:p>
            <a:pPr marL="628650" indent="-514350">
              <a:lnSpc>
                <a:spcPct val="100000"/>
              </a:lnSpc>
              <a:spcAft>
                <a:spcPts val="1200"/>
              </a:spcAft>
              <a:buFont typeface="+mj-lt"/>
              <a:buAutoNum type="arabicPeriod"/>
            </a:pPr>
            <a:endParaRPr lang="en-GB" sz="2800" b="0" dirty="0">
              <a:solidFill>
                <a:schemeClr val="tx1"/>
              </a:solidFill>
              <a:latin typeface="+mn-lt"/>
            </a:endParaRPr>
          </a:p>
          <a:p>
            <a:pPr marL="628650" indent="-514350">
              <a:lnSpc>
                <a:spcPct val="100000"/>
              </a:lnSpc>
              <a:spcAft>
                <a:spcPts val="1200"/>
              </a:spcAft>
              <a:buFont typeface="+mj-lt"/>
              <a:buAutoNum type="arabicPeriod"/>
            </a:pPr>
            <a:endParaRPr lang="en-GB" sz="2800" b="0" dirty="0" smtClean="0">
              <a:solidFill>
                <a:schemeClr val="tx1"/>
              </a:solidFill>
              <a:latin typeface="+mn-lt"/>
            </a:endParaRPr>
          </a:p>
          <a:p>
            <a:pPr marL="628650" indent="-514350">
              <a:lnSpc>
                <a:spcPct val="100000"/>
              </a:lnSpc>
              <a:spcAft>
                <a:spcPts val="1200"/>
              </a:spcAft>
              <a:buFont typeface="+mj-lt"/>
              <a:buAutoNum type="arabicPeriod"/>
            </a:pPr>
            <a:endParaRPr lang="en-GB" sz="2800" b="0" dirty="0">
              <a:solidFill>
                <a:schemeClr val="tx1"/>
              </a:solidFill>
              <a:latin typeface="+mn-lt"/>
            </a:endParaRPr>
          </a:p>
          <a:p>
            <a:pPr marL="628650" indent="-514350">
              <a:lnSpc>
                <a:spcPct val="100000"/>
              </a:lnSpc>
              <a:spcAft>
                <a:spcPts val="1200"/>
              </a:spcAft>
              <a:buFont typeface="+mj-lt"/>
              <a:buAutoNum type="arabicPeriod"/>
            </a:pPr>
            <a:endParaRPr lang="en-GB" sz="2800" b="0" dirty="0" smtClean="0">
              <a:solidFill>
                <a:schemeClr val="tx1"/>
              </a:solidFill>
              <a:latin typeface="+mn-lt"/>
            </a:endParaRPr>
          </a:p>
          <a:p>
            <a:pPr marL="628650" indent="-514350">
              <a:lnSpc>
                <a:spcPct val="100000"/>
              </a:lnSpc>
              <a:spcAft>
                <a:spcPts val="1200"/>
              </a:spcAft>
              <a:buFont typeface="+mj-lt"/>
              <a:buAutoNum type="arabicPeriod"/>
            </a:pPr>
            <a:endParaRPr lang="en-GB" sz="2800" b="0" dirty="0" smtClean="0">
              <a:solidFill>
                <a:schemeClr val="tx1"/>
              </a:solidFill>
              <a:latin typeface="+mn-lt"/>
            </a:endParaRPr>
          </a:p>
          <a:p>
            <a:pPr marL="628650" indent="-514350">
              <a:lnSpc>
                <a:spcPct val="100000"/>
              </a:lnSpc>
              <a:spcAft>
                <a:spcPts val="1200"/>
              </a:spcAft>
              <a:buFont typeface="+mj-lt"/>
              <a:buAutoNum type="arabicPeriod"/>
            </a:pPr>
            <a:endParaRPr lang="en-GB" sz="2800" b="0" dirty="0" smtClean="0">
              <a:solidFill>
                <a:schemeClr val="tx1"/>
              </a:solidFill>
              <a:latin typeface="+mn-lt"/>
            </a:endParaRPr>
          </a:p>
          <a:p>
            <a:pPr marL="628650" indent="-514350">
              <a:lnSpc>
                <a:spcPct val="100000"/>
              </a:lnSpc>
              <a:spcAft>
                <a:spcPts val="1200"/>
              </a:spcAft>
              <a:buFont typeface="+mj-lt"/>
              <a:buAutoNum type="arabicPeriod"/>
            </a:pPr>
            <a:endParaRPr lang="en-GB" sz="2800" b="0" dirty="0">
              <a:solidFill>
                <a:schemeClr val="tx1"/>
              </a:solidFill>
              <a:latin typeface="+mn-lt"/>
            </a:endParaRPr>
          </a:p>
        </p:txBody>
      </p:sp>
      <p:sp>
        <p:nvSpPr>
          <p:cNvPr id="8" name="Title 1"/>
          <p:cNvSpPr>
            <a:spLocks noGrp="1"/>
          </p:cNvSpPr>
          <p:nvPr>
            <p:ph type="title"/>
          </p:nvPr>
        </p:nvSpPr>
        <p:spPr>
          <a:xfrm>
            <a:off x="0" y="0"/>
            <a:ext cx="9144000" cy="777875"/>
          </a:xfrm>
          <a:solidFill>
            <a:schemeClr val="accent1">
              <a:lumMod val="40000"/>
              <a:lumOff val="6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Advantages of Using Layers</a:t>
            </a:r>
          </a:p>
        </p:txBody>
      </p:sp>
    </p:spTree>
    <p:extLst>
      <p:ext uri="{BB962C8B-B14F-4D97-AF65-F5344CB8AC3E}">
        <p14:creationId xmlns:p14="http://schemas.microsoft.com/office/powerpoint/2010/main" val="400693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arn(inVertical)">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9144000" cy="777875"/>
          </a:xfrm>
          <a:solidFill>
            <a:schemeClr val="accent1">
              <a:lumMod val="40000"/>
              <a:lumOff val="6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Plenary</a:t>
            </a:r>
          </a:p>
        </p:txBody>
      </p:sp>
      <p:sp>
        <p:nvSpPr>
          <p:cNvPr id="35843" name="Text Placeholder 2"/>
          <p:cNvSpPr txBox="1">
            <a:spLocks/>
          </p:cNvSpPr>
          <p:nvPr/>
        </p:nvSpPr>
        <p:spPr bwMode="auto">
          <a:xfrm>
            <a:off x="468313" y="1628775"/>
            <a:ext cx="84963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r>
              <a:rPr lang="en-GB" altLang="en-US">
                <a:solidFill>
                  <a:srgbClr val="000000"/>
                </a:solidFill>
              </a:rPr>
              <a:t>BBC Online test: </a:t>
            </a:r>
            <a:r>
              <a:rPr lang="en-GB" altLang="en-US">
                <a:solidFill>
                  <a:srgbClr val="000000"/>
                </a:solidFill>
                <a:hlinkClick r:id="rId2"/>
              </a:rPr>
              <a:t>http://www.bbc.co.uk/education/guides/zp9jpv4/test</a:t>
            </a:r>
            <a:endParaRPr lang="en-GB" altLang="en-US">
              <a:solidFill>
                <a:srgbClr val="000000"/>
              </a:solidFill>
            </a:endParaRPr>
          </a:p>
        </p:txBody>
      </p:sp>
    </p:spTree>
    <p:extLst>
      <p:ext uri="{BB962C8B-B14F-4D97-AF65-F5344CB8AC3E}">
        <p14:creationId xmlns:p14="http://schemas.microsoft.com/office/powerpoint/2010/main" val="163695730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777875"/>
          </a:xfrm>
          <a:solidFill>
            <a:schemeClr val="accent1">
              <a:lumMod val="60000"/>
              <a:lumOff val="4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IP Address</a:t>
            </a:r>
          </a:p>
        </p:txBody>
      </p:sp>
      <p:sp>
        <p:nvSpPr>
          <p:cNvPr id="20483" name="Text Placeholder 2"/>
          <p:cNvSpPr txBox="1">
            <a:spLocks/>
          </p:cNvSpPr>
          <p:nvPr/>
        </p:nvSpPr>
        <p:spPr bwMode="auto">
          <a:xfrm>
            <a:off x="199698" y="1172104"/>
            <a:ext cx="88286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Aft>
                <a:spcPts val="1200"/>
              </a:spcAft>
            </a:pPr>
            <a:r>
              <a:rPr lang="en-GB" altLang="en-US" dirty="0">
                <a:solidFill>
                  <a:srgbClr val="000000"/>
                </a:solidFill>
              </a:rPr>
              <a:t>A unique string of numbers separated by full stops that identifies each computer using the Internet Protocol to communicate over a network.</a:t>
            </a:r>
          </a:p>
          <a:p>
            <a:pPr eaLnBrk="1" hangingPunct="1">
              <a:spcAft>
                <a:spcPts val="1200"/>
              </a:spcAft>
            </a:pPr>
            <a:r>
              <a:rPr lang="en-GB" altLang="en-US" dirty="0">
                <a:solidFill>
                  <a:srgbClr val="000000"/>
                </a:solidFill>
              </a:rPr>
              <a:t>They are similar to as a postcode that is used to identify a house in a county on a street.</a:t>
            </a:r>
          </a:p>
        </p:txBody>
      </p:sp>
    </p:spTree>
    <p:extLst>
      <p:ext uri="{BB962C8B-B14F-4D97-AF65-F5344CB8AC3E}">
        <p14:creationId xmlns:p14="http://schemas.microsoft.com/office/powerpoint/2010/main" val="12324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arn(inVertic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arn(inVertical)">
                                      <p:cBhvr>
                                        <p:cTn id="12"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0" y="0"/>
            <a:ext cx="9144000" cy="920750"/>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0" tIns="0" rIns="0" bIns="0" anchor="t" anchorCtr="0">
            <a:noAutofit/>
          </a:bodyPr>
          <a:lstStyle/>
          <a:p>
            <a:pPr marL="0" lvl="0" indent="0" algn="ctr" rtl="0">
              <a:spcBef>
                <a:spcPts val="0"/>
              </a:spcBef>
              <a:spcAft>
                <a:spcPts val="0"/>
              </a:spcAft>
              <a:buNone/>
            </a:pPr>
            <a:r>
              <a:rPr lang="en-GB" b="1" dirty="0"/>
              <a:t>Routers</a:t>
            </a:r>
            <a:endParaRPr b="1" dirty="0"/>
          </a:p>
        </p:txBody>
      </p:sp>
      <p:sp>
        <p:nvSpPr>
          <p:cNvPr id="202" name="Google Shape;202;p25"/>
          <p:cNvSpPr txBox="1"/>
          <p:nvPr/>
        </p:nvSpPr>
        <p:spPr>
          <a:xfrm>
            <a:off x="0" y="1060767"/>
            <a:ext cx="9028386" cy="1745495"/>
          </a:xfrm>
          <a:prstGeom prst="rect">
            <a:avLst/>
          </a:prstGeom>
          <a:noFill/>
          <a:ln>
            <a:noFill/>
          </a:ln>
        </p:spPr>
        <p:txBody>
          <a:bodyPr spcFirstLastPara="1" wrap="square" lIns="91425" tIns="45700" rIns="91425" bIns="45700" anchor="t" anchorCtr="0">
            <a:noAutofit/>
          </a:bodyPr>
          <a:lstStyle/>
          <a:p>
            <a:pPr marL="177800" marR="0" lvl="0" indent="-177800" algn="l" rtl="0">
              <a:lnSpc>
                <a:spcPct val="130000"/>
              </a:lnSpc>
              <a:spcBef>
                <a:spcPts val="0"/>
              </a:spcBef>
              <a:spcAft>
                <a:spcPts val="0"/>
              </a:spcAft>
              <a:buClr>
                <a:srgbClr val="7F7F7F"/>
              </a:buClr>
              <a:buSzPts val="2000"/>
              <a:buFont typeface="Arial"/>
              <a:buChar char="•"/>
            </a:pPr>
            <a:r>
              <a:rPr lang="en-GB" sz="2400" dirty="0">
                <a:solidFill>
                  <a:schemeClr val="tx1"/>
                </a:solidFill>
                <a:latin typeface="Arial"/>
                <a:ea typeface="Arial"/>
                <a:cs typeface="Arial"/>
                <a:sym typeface="Arial"/>
              </a:rPr>
              <a:t>Routers build up “routing tables” so they know which subnets are attached to which of their interfaces, and how far away they are, the “distance”</a:t>
            </a:r>
            <a:endParaRPr sz="2400" dirty="0">
              <a:solidFill>
                <a:schemeClr val="tx1"/>
              </a:solidFill>
              <a:latin typeface="Arial"/>
              <a:ea typeface="Arial"/>
              <a:cs typeface="Arial"/>
              <a:sym typeface="Arial"/>
            </a:endParaRPr>
          </a:p>
        </p:txBody>
      </p:sp>
      <p:pic>
        <p:nvPicPr>
          <p:cNvPr id="203" name="Google Shape;203;p25"/>
          <p:cNvPicPr preferRelativeResize="0"/>
          <p:nvPr/>
        </p:nvPicPr>
        <p:blipFill rotWithShape="1">
          <a:blip r:embed="rId3">
            <a:alphaModFix/>
          </a:blip>
          <a:srcRect/>
          <a:stretch/>
        </p:blipFill>
        <p:spPr>
          <a:xfrm>
            <a:off x="3120093" y="3163614"/>
            <a:ext cx="3480404" cy="24837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barn(inVertical)">
                                      <p:cBhvr>
                                        <p:cTn id="7" dur="5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barn(inVertical)">
                                      <p:cBhvr>
                                        <p:cTn id="12"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0" y="0"/>
            <a:ext cx="9144000" cy="920750"/>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0" tIns="0" rIns="0" bIns="0" anchor="t" anchorCtr="0">
            <a:noAutofit/>
          </a:bodyPr>
          <a:lstStyle/>
          <a:p>
            <a:pPr marL="0" lvl="0" indent="0" algn="ctr" rtl="0">
              <a:spcBef>
                <a:spcPts val="0"/>
              </a:spcBef>
              <a:spcAft>
                <a:spcPts val="0"/>
              </a:spcAft>
              <a:buNone/>
            </a:pPr>
            <a:r>
              <a:rPr lang="en-GB" b="1" dirty="0"/>
              <a:t>Devices and Layers</a:t>
            </a:r>
            <a:endParaRPr b="1" dirty="0"/>
          </a:p>
        </p:txBody>
      </p:sp>
      <p:sp>
        <p:nvSpPr>
          <p:cNvPr id="210" name="Google Shape;210;p26"/>
          <p:cNvSpPr/>
          <p:nvPr/>
        </p:nvSpPr>
        <p:spPr>
          <a:xfrm>
            <a:off x="2915816" y="4725145"/>
            <a:ext cx="1080120" cy="792087"/>
          </a:xfrm>
          <a:prstGeom prst="rect">
            <a:avLst/>
          </a:prstGeom>
          <a:solidFill>
            <a:schemeClr val="accent1"/>
          </a:solidFill>
          <a:ln w="25400" cap="flat" cmpd="sng">
            <a:solidFill>
              <a:srgbClr val="0F5D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lt1"/>
                </a:solidFill>
                <a:latin typeface="Times New Roman"/>
                <a:ea typeface="Times New Roman"/>
                <a:cs typeface="Times New Roman"/>
                <a:sym typeface="Times New Roman"/>
              </a:rPr>
              <a:t>NIC</a:t>
            </a:r>
            <a:endParaRPr sz="2400">
              <a:solidFill>
                <a:schemeClr val="lt1"/>
              </a:solidFill>
              <a:latin typeface="Times New Roman"/>
              <a:ea typeface="Times New Roman"/>
              <a:cs typeface="Times New Roman"/>
              <a:sym typeface="Times New Roman"/>
            </a:endParaRPr>
          </a:p>
        </p:txBody>
      </p:sp>
      <p:graphicFrame>
        <p:nvGraphicFramePr>
          <p:cNvPr id="211" name="Google Shape;211;p26"/>
          <p:cNvGraphicFramePr/>
          <p:nvPr/>
        </p:nvGraphicFramePr>
        <p:xfrm>
          <a:off x="540262" y="1087944"/>
          <a:ext cx="2232250" cy="4666000"/>
        </p:xfrm>
        <a:graphic>
          <a:graphicData uri="http://schemas.openxmlformats.org/drawingml/2006/table">
            <a:tbl>
              <a:tblPr>
                <a:noFill/>
                <a:tableStyleId>{61F2AA62-58B9-438B-BA69-491BD665D7A3}</a:tableStyleId>
              </a:tblPr>
              <a:tblGrid>
                <a:gridCol w="2232250">
                  <a:extLst>
                    <a:ext uri="{9D8B030D-6E8A-4147-A177-3AD203B41FA5}">
                      <a16:colId xmlns:a16="http://schemas.microsoft.com/office/drawing/2014/main" val="20000"/>
                    </a:ext>
                  </a:extLst>
                </a:gridCol>
              </a:tblGrid>
              <a:tr h="665300">
                <a:tc>
                  <a:txBody>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Application</a:t>
                      </a:r>
                      <a:endParaRPr/>
                    </a:p>
                  </a:txBody>
                  <a:tcPr marL="103300" marR="103300" marT="51650" marB="5165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65300">
                <a:tc>
                  <a:txBody>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Presentation</a:t>
                      </a:r>
                      <a:endParaRPr/>
                    </a:p>
                  </a:txBody>
                  <a:tcPr marL="103300" marR="103300" marT="51650" marB="5165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1"/>
                  </a:ext>
                </a:extLst>
              </a:tr>
              <a:tr h="668875">
                <a:tc>
                  <a:txBody>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Session</a:t>
                      </a:r>
                      <a:endParaRPr/>
                    </a:p>
                  </a:txBody>
                  <a:tcPr marL="103300" marR="103300" marT="51650" marB="5165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2"/>
                  </a:ext>
                </a:extLst>
              </a:tr>
              <a:tr h="665300">
                <a:tc>
                  <a:txBody>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Transport</a:t>
                      </a:r>
                      <a:endParaRPr/>
                    </a:p>
                  </a:txBody>
                  <a:tcPr marL="103300" marR="103300" marT="51650" marB="5165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3"/>
                  </a:ext>
                </a:extLst>
              </a:tr>
              <a:tr h="667075">
                <a:tc>
                  <a:txBody>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Network</a:t>
                      </a:r>
                      <a:endParaRPr/>
                    </a:p>
                  </a:txBody>
                  <a:tcPr marL="103300" marR="103300" marT="51650" marB="5165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4"/>
                  </a:ext>
                </a:extLst>
              </a:tr>
              <a:tr h="667075">
                <a:tc>
                  <a:txBody>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Data Link</a:t>
                      </a:r>
                      <a:endParaRPr/>
                    </a:p>
                  </a:txBody>
                  <a:tcPr marL="103300" marR="103300" marT="51650" marB="5165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5"/>
                  </a:ext>
                </a:extLst>
              </a:tr>
              <a:tr h="667075">
                <a:tc>
                  <a:txBody>
                    <a:bodyPr/>
                    <a:lstStyle/>
                    <a:p>
                      <a:pPr marL="0" marR="0" lvl="0" indent="0" algn="l" rtl="0">
                        <a:lnSpc>
                          <a:spcPct val="100000"/>
                        </a:lnSpc>
                        <a:spcBef>
                          <a:spcPts val="0"/>
                        </a:spcBef>
                        <a:spcAft>
                          <a:spcPts val="0"/>
                        </a:spcAft>
                        <a:buClr>
                          <a:schemeClr val="dk1"/>
                        </a:buClr>
                        <a:buSzPts val="2800"/>
                        <a:buFont typeface="Arial"/>
                        <a:buNone/>
                      </a:pPr>
                      <a:r>
                        <a:rPr lang="en-GB" sz="2800" b="0" i="0" u="none" strike="noStrike" cap="none">
                          <a:solidFill>
                            <a:schemeClr val="dk1"/>
                          </a:solidFill>
                          <a:latin typeface="Arial"/>
                          <a:ea typeface="Arial"/>
                          <a:cs typeface="Arial"/>
                          <a:sym typeface="Arial"/>
                        </a:rPr>
                        <a:t>Physical</a:t>
                      </a:r>
                      <a:endParaRPr/>
                    </a:p>
                  </a:txBody>
                  <a:tcPr marL="103300" marR="103300" marT="51650" marB="5165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6"/>
                  </a:ext>
                </a:extLst>
              </a:tr>
            </a:tbl>
          </a:graphicData>
        </a:graphic>
      </p:graphicFrame>
      <p:pic>
        <p:nvPicPr>
          <p:cNvPr id="212" name="Google Shape;212;p26"/>
          <p:cNvPicPr preferRelativeResize="0"/>
          <p:nvPr/>
        </p:nvPicPr>
        <p:blipFill rotWithShape="1">
          <a:blip r:embed="rId3">
            <a:alphaModFix/>
          </a:blip>
          <a:srcRect/>
          <a:stretch/>
        </p:blipFill>
        <p:spPr>
          <a:xfrm>
            <a:off x="4350434" y="4725145"/>
            <a:ext cx="2223524" cy="936103"/>
          </a:xfrm>
          <a:prstGeom prst="rect">
            <a:avLst/>
          </a:prstGeom>
          <a:noFill/>
          <a:ln>
            <a:noFill/>
          </a:ln>
        </p:spPr>
      </p:pic>
      <p:pic>
        <p:nvPicPr>
          <p:cNvPr id="213" name="Google Shape;213;p26"/>
          <p:cNvPicPr preferRelativeResize="0"/>
          <p:nvPr/>
        </p:nvPicPr>
        <p:blipFill rotWithShape="1">
          <a:blip r:embed="rId4">
            <a:alphaModFix/>
          </a:blip>
          <a:srcRect/>
          <a:stretch/>
        </p:blipFill>
        <p:spPr>
          <a:xfrm>
            <a:off x="3509043" y="3717032"/>
            <a:ext cx="1331534" cy="876149"/>
          </a:xfrm>
          <a:prstGeom prst="rect">
            <a:avLst/>
          </a:prstGeom>
          <a:noFill/>
          <a:ln>
            <a:noFill/>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title"/>
          </p:nvPr>
        </p:nvSpPr>
        <p:spPr>
          <a:xfrm>
            <a:off x="0" y="0"/>
            <a:ext cx="9144000" cy="777766"/>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0" tIns="0" rIns="0" bIns="0" anchor="t" anchorCtr="0">
            <a:noAutofit/>
          </a:bodyPr>
          <a:lstStyle/>
          <a:p>
            <a:pPr marL="0" lvl="0" indent="0" algn="ctr" rtl="0">
              <a:spcBef>
                <a:spcPts val="0"/>
              </a:spcBef>
              <a:spcAft>
                <a:spcPts val="0"/>
              </a:spcAft>
              <a:buNone/>
            </a:pPr>
            <a:r>
              <a:rPr lang="en-GB" dirty="0"/>
              <a:t>Routers</a:t>
            </a:r>
            <a:endParaRPr dirty="0"/>
          </a:p>
        </p:txBody>
      </p:sp>
      <p:sp>
        <p:nvSpPr>
          <p:cNvPr id="220" name="Google Shape;220;p27"/>
          <p:cNvSpPr txBox="1"/>
          <p:nvPr/>
        </p:nvSpPr>
        <p:spPr>
          <a:xfrm>
            <a:off x="1007667" y="1449650"/>
            <a:ext cx="6939575" cy="1067665"/>
          </a:xfrm>
          <a:prstGeom prst="rect">
            <a:avLst/>
          </a:prstGeom>
          <a:noFill/>
          <a:ln>
            <a:noFill/>
          </a:ln>
        </p:spPr>
        <p:txBody>
          <a:bodyPr spcFirstLastPara="1" wrap="square" lIns="91425" tIns="45700" rIns="91425" bIns="45700" anchor="t" anchorCtr="0">
            <a:noAutofit/>
          </a:bodyPr>
          <a:lstStyle/>
          <a:p>
            <a:pPr marL="177800" marR="0" lvl="0" indent="-177800" algn="l" rtl="0">
              <a:lnSpc>
                <a:spcPct val="130000"/>
              </a:lnSpc>
              <a:spcBef>
                <a:spcPts val="0"/>
              </a:spcBef>
              <a:spcAft>
                <a:spcPts val="0"/>
              </a:spcAft>
              <a:buClr>
                <a:srgbClr val="7F7F7F"/>
              </a:buClr>
              <a:buSzPts val="2000"/>
              <a:buFont typeface="Arial"/>
              <a:buChar char="•"/>
            </a:pPr>
            <a:r>
              <a:rPr lang="en-GB" sz="2000" b="1">
                <a:solidFill>
                  <a:srgbClr val="7F7F7F"/>
                </a:solidFill>
                <a:latin typeface="Arial"/>
                <a:ea typeface="Arial"/>
                <a:cs typeface="Arial"/>
                <a:sym typeface="Arial"/>
              </a:rPr>
              <a:t>When a router gets a packet in an interface that is addressed to a host within the subnet attached to that interface it drops it.</a:t>
            </a:r>
            <a:endParaRPr/>
          </a:p>
        </p:txBody>
      </p:sp>
      <p:pic>
        <p:nvPicPr>
          <p:cNvPr id="221" name="Google Shape;221;p27"/>
          <p:cNvPicPr preferRelativeResize="0"/>
          <p:nvPr/>
        </p:nvPicPr>
        <p:blipFill rotWithShape="1">
          <a:blip r:embed="rId3">
            <a:alphaModFix/>
          </a:blip>
          <a:srcRect/>
          <a:stretch/>
        </p:blipFill>
        <p:spPr>
          <a:xfrm>
            <a:off x="2987824" y="4077072"/>
            <a:ext cx="2708843" cy="1785766"/>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0" y="0"/>
            <a:ext cx="9144000" cy="852488"/>
          </a:xfrm>
          <a:solidFill>
            <a:schemeClr val="accent1">
              <a:lumMod val="60000"/>
              <a:lumOff val="40000"/>
            </a:schemeClr>
          </a:solidFill>
          <a:ln>
            <a:solidFill>
              <a:schemeClr val="accent1">
                <a:lumMod val="60000"/>
                <a:lumOff val="40000"/>
              </a:schemeClr>
            </a:solidFill>
          </a:ln>
        </p:spPr>
        <p:txBody>
          <a:bodyPr/>
          <a:lstStyle/>
          <a:p>
            <a:pPr algn="ctr" eaLnBrk="1" hangingPunct="1"/>
            <a:r>
              <a:rPr lang="en-US" altLang="en-US" sz="3200" b="1" dirty="0" smtClean="0">
                <a:effectLst>
                  <a:outerShdw blurRad="38100" dist="38100" dir="2700000" algn="tl">
                    <a:srgbClr val="000000">
                      <a:alpha val="43137"/>
                    </a:srgbClr>
                  </a:outerShdw>
                </a:effectLst>
              </a:rPr>
              <a:t>Hardware Needed: Wires and Wireless</a:t>
            </a:r>
          </a:p>
        </p:txBody>
      </p:sp>
      <p:sp>
        <p:nvSpPr>
          <p:cNvPr id="3" name="Content Placeholder 2"/>
          <p:cNvSpPr>
            <a:spLocks noGrp="1"/>
          </p:cNvSpPr>
          <p:nvPr>
            <p:ph idx="4294967295"/>
          </p:nvPr>
        </p:nvSpPr>
        <p:spPr>
          <a:xfrm>
            <a:off x="467544" y="3067050"/>
            <a:ext cx="8496944" cy="3762375"/>
          </a:xfrm>
        </p:spPr>
        <p:txBody>
          <a:bodyPr>
            <a:normAutofit/>
          </a:bodyPr>
          <a:lstStyle/>
          <a:p>
            <a:pPr marL="0" indent="0" eaLnBrk="1" hangingPunct="1">
              <a:lnSpc>
                <a:spcPct val="90000"/>
              </a:lnSpc>
              <a:spcAft>
                <a:spcPts val="600"/>
              </a:spcAft>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b="1" dirty="0" smtClean="0">
                <a:solidFill>
                  <a:schemeClr val="tx1"/>
                </a:solidFill>
                <a:ea typeface="ＭＳ Ｐゴシック" pitchFamily="34" charset="-128"/>
              </a:rPr>
              <a:t>Data Transfer Media</a:t>
            </a:r>
          </a:p>
          <a:p>
            <a:pPr>
              <a:lnSpc>
                <a:spcPct val="90000"/>
              </a:lnSpc>
              <a:spcAft>
                <a:spcPts val="60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b="1" dirty="0" smtClean="0">
                <a:solidFill>
                  <a:schemeClr val="tx1"/>
                </a:solidFill>
                <a:latin typeface="Arial" pitchFamily="34" charset="0"/>
                <a:ea typeface="ＭＳ Ｐゴシック" pitchFamily="34" charset="-128"/>
              </a:rPr>
              <a:t>Wires – Ethernet Cable (RJ45 connector) </a:t>
            </a:r>
          </a:p>
          <a:p>
            <a:pPr lvl="1">
              <a:lnSpc>
                <a:spcPct val="90000"/>
              </a:lnSpc>
              <a:spcAft>
                <a:spcPts val="60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dirty="0">
                <a:solidFill>
                  <a:schemeClr val="tx1"/>
                </a:solidFill>
              </a:rPr>
              <a:t>The most common type of connection is a </a:t>
            </a:r>
            <a:r>
              <a:rPr lang="en-GB" b="1" dirty="0" smtClean="0">
                <a:solidFill>
                  <a:schemeClr val="tx1"/>
                </a:solidFill>
                <a:effectLst>
                  <a:outerShdw blurRad="38100" dist="38100" dir="2700000" algn="tl">
                    <a:srgbClr val="000000">
                      <a:alpha val="43137"/>
                    </a:srgbClr>
                  </a:outerShdw>
                </a:effectLst>
              </a:rPr>
              <a:t>Cat-5 (Category 5)</a:t>
            </a:r>
            <a:r>
              <a:rPr lang="en-GB" dirty="0" smtClean="0">
                <a:solidFill>
                  <a:schemeClr val="tx1"/>
                </a:solidFill>
              </a:rPr>
              <a:t>, </a:t>
            </a:r>
            <a:r>
              <a:rPr lang="en-GB" dirty="0">
                <a:solidFill>
                  <a:schemeClr val="tx1"/>
                </a:solidFill>
              </a:rPr>
              <a:t>also known as twisted pair.  </a:t>
            </a:r>
            <a:endParaRPr lang="en-GB" altLang="en-US" b="1" dirty="0" smtClean="0">
              <a:solidFill>
                <a:schemeClr val="tx1"/>
              </a:solidFill>
              <a:latin typeface="Arial" pitchFamily="34" charset="0"/>
              <a:ea typeface="ＭＳ Ｐゴシック" pitchFamily="34" charset="-128"/>
            </a:endParaRPr>
          </a:p>
          <a:p>
            <a:pPr>
              <a:lnSpc>
                <a:spcPct val="90000"/>
              </a:lnSpc>
              <a:spcAft>
                <a:spcPts val="60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b="1" dirty="0" smtClean="0">
                <a:solidFill>
                  <a:schemeClr val="tx1"/>
                </a:solidFill>
                <a:latin typeface="Arial" pitchFamily="34" charset="0"/>
                <a:ea typeface="ＭＳ Ｐゴシック" pitchFamily="34" charset="-128"/>
              </a:rPr>
              <a:t>Wireless Technology </a:t>
            </a:r>
          </a:p>
          <a:p>
            <a:pPr lvl="1">
              <a:lnSpc>
                <a:spcPct val="90000"/>
              </a:lnSpc>
              <a:spcAft>
                <a:spcPts val="60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dirty="0">
                <a:solidFill>
                  <a:schemeClr val="tx1"/>
                </a:solidFill>
              </a:rPr>
              <a:t>Wireless connections on computers tend to be referred to by their standard. </a:t>
            </a:r>
            <a:endParaRPr lang="en-GB" dirty="0" smtClean="0">
              <a:solidFill>
                <a:schemeClr val="tx1"/>
              </a:solidFill>
            </a:endParaRPr>
          </a:p>
          <a:p>
            <a:pPr lvl="1">
              <a:lnSpc>
                <a:spcPct val="90000"/>
              </a:lnSpc>
              <a:spcAft>
                <a:spcPts val="60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b="1" dirty="0">
                <a:solidFill>
                  <a:schemeClr val="tx1"/>
                </a:solidFill>
                <a:effectLst>
                  <a:outerShdw blurRad="38100" dist="38100" dir="2700000" algn="tl">
                    <a:srgbClr val="000000">
                      <a:alpha val="43137"/>
                    </a:srgbClr>
                  </a:outerShdw>
                </a:effectLst>
              </a:rPr>
              <a:t>802.11.N</a:t>
            </a:r>
            <a:r>
              <a:rPr lang="en-GB" b="1" dirty="0">
                <a:solidFill>
                  <a:schemeClr val="tx1"/>
                </a:solidFill>
              </a:rPr>
              <a:t> </a:t>
            </a:r>
            <a:r>
              <a:rPr lang="en-GB" dirty="0">
                <a:solidFill>
                  <a:schemeClr val="tx1"/>
                </a:solidFill>
              </a:rPr>
              <a:t>is currently the fastest wireless which can support speeds of up to 100Mbit/s. </a:t>
            </a:r>
            <a:endParaRPr lang="en-GB" dirty="0" smtClean="0">
              <a:solidFill>
                <a:schemeClr val="tx1"/>
              </a:solidFill>
            </a:endParaRPr>
          </a:p>
          <a:p>
            <a:pPr lvl="1">
              <a:lnSpc>
                <a:spcPct val="90000"/>
              </a:lnSpc>
              <a:spcAft>
                <a:spcPts val="60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dirty="0">
                <a:solidFill>
                  <a:schemeClr val="tx1"/>
                </a:solidFill>
              </a:rPr>
              <a:t>The lower the letter after 802.11 the slower the connection with a being the slowest</a:t>
            </a:r>
            <a:r>
              <a:rPr lang="en-GB" dirty="0" smtClean="0">
                <a:solidFill>
                  <a:schemeClr val="tx1"/>
                </a:solidFill>
              </a:rPr>
              <a:t>.</a:t>
            </a:r>
          </a:p>
          <a:p>
            <a:pPr lvl="1">
              <a:lnSpc>
                <a:spcPct val="90000"/>
              </a:lnSpc>
              <a:spcAft>
                <a:spcPts val="60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dirty="0">
                <a:solidFill>
                  <a:schemeClr val="tx1"/>
                </a:solidFill>
              </a:rPr>
              <a:t>In order for wireless to work you need a </a:t>
            </a:r>
            <a:r>
              <a:rPr lang="en-GB" b="1" dirty="0">
                <a:solidFill>
                  <a:schemeClr val="tx1"/>
                </a:solidFill>
                <a:effectLst>
                  <a:outerShdw blurRad="38100" dist="38100" dir="2700000" algn="tl">
                    <a:srgbClr val="000000">
                      <a:alpha val="43137"/>
                    </a:srgbClr>
                  </a:outerShdw>
                </a:effectLst>
              </a:rPr>
              <a:t>wireless access point</a:t>
            </a:r>
            <a:r>
              <a:rPr lang="en-GB" dirty="0" smtClean="0">
                <a:solidFill>
                  <a:schemeClr val="tx1"/>
                </a:solidFill>
              </a:rPr>
              <a:t>.</a:t>
            </a:r>
            <a:endParaRPr lang="en-GB" dirty="0">
              <a:solidFill>
                <a:schemeClr val="tx1"/>
              </a:solidFill>
            </a:endParaRPr>
          </a:p>
        </p:txBody>
      </p:sp>
      <p:grpSp>
        <p:nvGrpSpPr>
          <p:cNvPr id="7" name="Group 6"/>
          <p:cNvGrpSpPr/>
          <p:nvPr/>
        </p:nvGrpSpPr>
        <p:grpSpPr>
          <a:xfrm>
            <a:off x="3183776" y="965159"/>
            <a:ext cx="2776447" cy="1989220"/>
            <a:chOff x="3779912" y="1844824"/>
            <a:chExt cx="1448444" cy="1252991"/>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3433" y="2136038"/>
              <a:ext cx="1444923" cy="96177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912" y="1844824"/>
              <a:ext cx="1173351" cy="1081683"/>
            </a:xfrm>
            <a:prstGeom prst="rect">
              <a:avLst/>
            </a:prstGeom>
          </p:spPr>
        </p:pic>
      </p:grpSp>
    </p:spTree>
    <p:extLst>
      <p:ext uri="{BB962C8B-B14F-4D97-AF65-F5344CB8AC3E}">
        <p14:creationId xmlns:p14="http://schemas.microsoft.com/office/powerpoint/2010/main" val="22857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0" y="-16323"/>
            <a:ext cx="9144000" cy="783184"/>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0" tIns="0" rIns="0" bIns="0" anchor="t" anchorCtr="0">
            <a:noAutofit/>
          </a:bodyPr>
          <a:lstStyle/>
          <a:p>
            <a:pPr marL="0" lvl="0" indent="0" algn="ctr" rtl="0">
              <a:spcBef>
                <a:spcPts val="0"/>
              </a:spcBef>
              <a:spcAft>
                <a:spcPts val="0"/>
              </a:spcAft>
              <a:buNone/>
            </a:pPr>
            <a:r>
              <a:rPr lang="en-GB" b="1" dirty="0"/>
              <a:t>Where </a:t>
            </a:r>
            <a:r>
              <a:rPr lang="en-GB" b="1" dirty="0" smtClean="0"/>
              <a:t>Does </a:t>
            </a:r>
            <a:r>
              <a:rPr lang="en-GB" b="1" dirty="0"/>
              <a:t>a </a:t>
            </a:r>
            <a:r>
              <a:rPr lang="en-GB" b="1" dirty="0" smtClean="0"/>
              <a:t>Broadcast </a:t>
            </a:r>
            <a:r>
              <a:rPr lang="en-GB" b="1" dirty="0"/>
              <a:t>G</a:t>
            </a:r>
            <a:r>
              <a:rPr lang="en-GB" b="1" dirty="0" smtClean="0"/>
              <a:t>o</a:t>
            </a:r>
            <a:r>
              <a:rPr lang="en-GB" b="1" dirty="0"/>
              <a:t>?</a:t>
            </a:r>
            <a:endParaRPr b="1" dirty="0"/>
          </a:p>
        </p:txBody>
      </p:sp>
      <p:sp>
        <p:nvSpPr>
          <p:cNvPr id="228" name="Google Shape;228;p28"/>
          <p:cNvSpPr txBox="1">
            <a:spLocks noGrp="1"/>
          </p:cNvSpPr>
          <p:nvPr>
            <p:ph type="body" idx="1"/>
          </p:nvPr>
        </p:nvSpPr>
        <p:spPr>
          <a:xfrm>
            <a:off x="73572" y="1628800"/>
            <a:ext cx="8765628" cy="4351586"/>
          </a:xfrm>
          <a:prstGeom prst="rect">
            <a:avLst/>
          </a:prstGeom>
          <a:noFill/>
          <a:ln>
            <a:noFill/>
          </a:ln>
        </p:spPr>
        <p:txBody>
          <a:bodyPr spcFirstLastPara="1" wrap="square" lIns="0" tIns="0" rIns="0" bIns="0" anchor="t" anchorCtr="0">
            <a:noAutofit/>
          </a:bodyPr>
          <a:lstStyle/>
          <a:p>
            <a:pPr marL="177800" lvl="0" indent="-177800" algn="l" rtl="0">
              <a:lnSpc>
                <a:spcPct val="130000"/>
              </a:lnSpc>
              <a:spcBef>
                <a:spcPts val="0"/>
              </a:spcBef>
              <a:spcAft>
                <a:spcPts val="0"/>
              </a:spcAft>
              <a:buClr>
                <a:srgbClr val="7F7F7F"/>
              </a:buClr>
              <a:buSzPts val="2000"/>
              <a:buFont typeface="Arial"/>
              <a:buChar char="•"/>
            </a:pPr>
            <a:r>
              <a:rPr lang="en-GB" sz="2800" b="0" dirty="0">
                <a:solidFill>
                  <a:schemeClr val="tx1"/>
                </a:solidFill>
              </a:rPr>
              <a:t>The PC sends a broadcast. Where does it end up?</a:t>
            </a:r>
            <a:endParaRPr sz="2800" b="0" dirty="0">
              <a:solidFill>
                <a:schemeClr val="tx1"/>
              </a:solidFill>
            </a:endParaRPr>
          </a:p>
        </p:txBody>
      </p:sp>
      <p:pic>
        <p:nvPicPr>
          <p:cNvPr id="229" name="Google Shape;229;p28"/>
          <p:cNvPicPr preferRelativeResize="0"/>
          <p:nvPr/>
        </p:nvPicPr>
        <p:blipFill rotWithShape="1">
          <a:blip r:embed="rId3">
            <a:alphaModFix/>
          </a:blip>
          <a:srcRect/>
          <a:stretch/>
        </p:blipFill>
        <p:spPr>
          <a:xfrm>
            <a:off x="2814695" y="3039911"/>
            <a:ext cx="1353991" cy="570030"/>
          </a:xfrm>
          <a:prstGeom prst="rect">
            <a:avLst/>
          </a:prstGeom>
          <a:noFill/>
          <a:ln>
            <a:noFill/>
          </a:ln>
        </p:spPr>
      </p:pic>
      <p:pic>
        <p:nvPicPr>
          <p:cNvPr id="230" name="Google Shape;230;p28"/>
          <p:cNvPicPr preferRelativeResize="0"/>
          <p:nvPr/>
        </p:nvPicPr>
        <p:blipFill rotWithShape="1">
          <a:blip r:embed="rId3">
            <a:alphaModFix/>
          </a:blip>
          <a:srcRect/>
          <a:stretch/>
        </p:blipFill>
        <p:spPr>
          <a:xfrm>
            <a:off x="4547025" y="5282055"/>
            <a:ext cx="1353991" cy="570030"/>
          </a:xfrm>
          <a:prstGeom prst="rect">
            <a:avLst/>
          </a:prstGeom>
          <a:noFill/>
          <a:ln>
            <a:noFill/>
          </a:ln>
        </p:spPr>
      </p:pic>
      <p:pic>
        <p:nvPicPr>
          <p:cNvPr id="231" name="Google Shape;231;p28"/>
          <p:cNvPicPr preferRelativeResize="0"/>
          <p:nvPr/>
        </p:nvPicPr>
        <p:blipFill rotWithShape="1">
          <a:blip r:embed="rId3">
            <a:alphaModFix/>
          </a:blip>
          <a:srcRect/>
          <a:stretch/>
        </p:blipFill>
        <p:spPr>
          <a:xfrm>
            <a:off x="1082365" y="3039911"/>
            <a:ext cx="1353991" cy="570030"/>
          </a:xfrm>
          <a:prstGeom prst="rect">
            <a:avLst/>
          </a:prstGeom>
          <a:noFill/>
          <a:ln>
            <a:noFill/>
          </a:ln>
        </p:spPr>
      </p:pic>
      <p:pic>
        <p:nvPicPr>
          <p:cNvPr id="232" name="Google Shape;232;p28"/>
          <p:cNvPicPr preferRelativeResize="0"/>
          <p:nvPr/>
        </p:nvPicPr>
        <p:blipFill rotWithShape="1">
          <a:blip r:embed="rId3">
            <a:alphaModFix/>
          </a:blip>
          <a:srcRect/>
          <a:stretch/>
        </p:blipFill>
        <p:spPr>
          <a:xfrm>
            <a:off x="6279356" y="3039911"/>
            <a:ext cx="1353991" cy="570030"/>
          </a:xfrm>
          <a:prstGeom prst="rect">
            <a:avLst/>
          </a:prstGeom>
          <a:noFill/>
          <a:ln>
            <a:noFill/>
          </a:ln>
        </p:spPr>
      </p:pic>
      <p:pic>
        <p:nvPicPr>
          <p:cNvPr id="233" name="Google Shape;233;p28"/>
          <p:cNvPicPr preferRelativeResize="0"/>
          <p:nvPr/>
        </p:nvPicPr>
        <p:blipFill rotWithShape="1">
          <a:blip r:embed="rId3">
            <a:alphaModFix/>
          </a:blip>
          <a:srcRect/>
          <a:stretch/>
        </p:blipFill>
        <p:spPr>
          <a:xfrm>
            <a:off x="4547025" y="3039911"/>
            <a:ext cx="1353991" cy="570030"/>
          </a:xfrm>
          <a:prstGeom prst="rect">
            <a:avLst/>
          </a:prstGeom>
          <a:noFill/>
          <a:ln>
            <a:noFill/>
          </a:ln>
        </p:spPr>
      </p:pic>
      <p:cxnSp>
        <p:nvCxnSpPr>
          <p:cNvPr id="234" name="Google Shape;234;p28"/>
          <p:cNvCxnSpPr>
            <a:stCxn id="231" idx="3"/>
            <a:endCxn id="229" idx="1"/>
          </p:cNvCxnSpPr>
          <p:nvPr/>
        </p:nvCxnSpPr>
        <p:spPr>
          <a:xfrm>
            <a:off x="2436356" y="3324926"/>
            <a:ext cx="378300" cy="0"/>
          </a:xfrm>
          <a:prstGeom prst="straightConnector1">
            <a:avLst/>
          </a:prstGeom>
          <a:noFill/>
          <a:ln w="9525" cap="flat" cmpd="sng">
            <a:solidFill>
              <a:srgbClr val="117F7C"/>
            </a:solidFill>
            <a:prstDash val="solid"/>
            <a:round/>
            <a:headEnd type="none" w="sm" len="sm"/>
            <a:tailEnd type="none" w="sm" len="sm"/>
          </a:ln>
        </p:spPr>
      </p:cxnSp>
      <p:cxnSp>
        <p:nvCxnSpPr>
          <p:cNvPr id="235" name="Google Shape;235;p28"/>
          <p:cNvCxnSpPr>
            <a:stCxn id="230" idx="0"/>
            <a:endCxn id="236" idx="2"/>
          </p:cNvCxnSpPr>
          <p:nvPr/>
        </p:nvCxnSpPr>
        <p:spPr>
          <a:xfrm rot="10800000">
            <a:off x="5224020" y="4766955"/>
            <a:ext cx="0" cy="515100"/>
          </a:xfrm>
          <a:prstGeom prst="straightConnector1">
            <a:avLst/>
          </a:prstGeom>
          <a:noFill/>
          <a:ln w="9525" cap="flat" cmpd="sng">
            <a:solidFill>
              <a:srgbClr val="117F7C"/>
            </a:solidFill>
            <a:prstDash val="solid"/>
            <a:round/>
            <a:headEnd type="none" w="sm" len="sm"/>
            <a:tailEnd type="none" w="sm" len="sm"/>
          </a:ln>
        </p:spPr>
      </p:cxnSp>
      <p:cxnSp>
        <p:nvCxnSpPr>
          <p:cNvPr id="237" name="Google Shape;237;p28"/>
          <p:cNvCxnSpPr>
            <a:stCxn id="233" idx="3"/>
            <a:endCxn id="232" idx="1"/>
          </p:cNvCxnSpPr>
          <p:nvPr/>
        </p:nvCxnSpPr>
        <p:spPr>
          <a:xfrm>
            <a:off x="5901016" y="3324926"/>
            <a:ext cx="378300" cy="0"/>
          </a:xfrm>
          <a:prstGeom prst="straightConnector1">
            <a:avLst/>
          </a:prstGeom>
          <a:noFill/>
          <a:ln w="9525" cap="flat" cmpd="sng">
            <a:solidFill>
              <a:srgbClr val="117F7C"/>
            </a:solidFill>
            <a:prstDash val="solid"/>
            <a:round/>
            <a:headEnd type="none" w="sm" len="sm"/>
            <a:tailEnd type="none" w="sm" len="sm"/>
          </a:ln>
        </p:spPr>
      </p:cxnSp>
      <p:pic>
        <p:nvPicPr>
          <p:cNvPr id="236" name="Google Shape;236;p28"/>
          <p:cNvPicPr preferRelativeResize="0"/>
          <p:nvPr/>
        </p:nvPicPr>
        <p:blipFill rotWithShape="1">
          <a:blip r:embed="rId4">
            <a:alphaModFix/>
          </a:blip>
          <a:srcRect/>
          <a:stretch/>
        </p:blipFill>
        <p:spPr>
          <a:xfrm>
            <a:off x="4699723" y="4077072"/>
            <a:ext cx="1048593" cy="689974"/>
          </a:xfrm>
          <a:prstGeom prst="rect">
            <a:avLst/>
          </a:prstGeom>
          <a:noFill/>
          <a:ln>
            <a:noFill/>
          </a:ln>
        </p:spPr>
      </p:pic>
      <p:cxnSp>
        <p:nvCxnSpPr>
          <p:cNvPr id="238" name="Google Shape;238;p28"/>
          <p:cNvCxnSpPr>
            <a:stCxn id="229" idx="2"/>
            <a:endCxn id="236" idx="1"/>
          </p:cNvCxnSpPr>
          <p:nvPr/>
        </p:nvCxnSpPr>
        <p:spPr>
          <a:xfrm>
            <a:off x="3491690" y="3609941"/>
            <a:ext cx="1208100" cy="812100"/>
          </a:xfrm>
          <a:prstGeom prst="straightConnector1">
            <a:avLst/>
          </a:prstGeom>
          <a:noFill/>
          <a:ln w="9525" cap="flat" cmpd="sng">
            <a:solidFill>
              <a:srgbClr val="117F7C"/>
            </a:solidFill>
            <a:prstDash val="solid"/>
            <a:round/>
            <a:headEnd type="none" w="sm" len="sm"/>
            <a:tailEnd type="none" w="sm" len="sm"/>
          </a:ln>
        </p:spPr>
      </p:cxnSp>
      <p:cxnSp>
        <p:nvCxnSpPr>
          <p:cNvPr id="239" name="Google Shape;239;p28"/>
          <p:cNvCxnSpPr/>
          <p:nvPr/>
        </p:nvCxnSpPr>
        <p:spPr>
          <a:xfrm>
            <a:off x="4283968" y="3324926"/>
            <a:ext cx="415755" cy="0"/>
          </a:xfrm>
          <a:prstGeom prst="straightConnector1">
            <a:avLst/>
          </a:prstGeom>
          <a:noFill/>
          <a:ln w="9525" cap="flat" cmpd="sng">
            <a:solidFill>
              <a:srgbClr val="117F7C"/>
            </a:solidFill>
            <a:prstDash val="solid"/>
            <a:round/>
            <a:headEnd type="none" w="sm" len="sm"/>
            <a:tailEnd type="none" w="sm" len="sm"/>
          </a:ln>
        </p:spPr>
      </p:cxnSp>
      <p:pic>
        <p:nvPicPr>
          <p:cNvPr id="240" name="Google Shape;240;p28"/>
          <p:cNvPicPr preferRelativeResize="0"/>
          <p:nvPr/>
        </p:nvPicPr>
        <p:blipFill rotWithShape="1">
          <a:blip r:embed="rId5">
            <a:alphaModFix/>
          </a:blip>
          <a:srcRect/>
          <a:stretch/>
        </p:blipFill>
        <p:spPr>
          <a:xfrm>
            <a:off x="1360947" y="4089213"/>
            <a:ext cx="962622" cy="724373"/>
          </a:xfrm>
          <a:prstGeom prst="rect">
            <a:avLst/>
          </a:prstGeom>
          <a:noFill/>
          <a:ln>
            <a:noFill/>
          </a:ln>
        </p:spPr>
      </p:pic>
      <p:cxnSp>
        <p:nvCxnSpPr>
          <p:cNvPr id="241" name="Google Shape;241;p28"/>
          <p:cNvCxnSpPr>
            <a:stCxn id="240" idx="0"/>
            <a:endCxn id="231" idx="2"/>
          </p:cNvCxnSpPr>
          <p:nvPr/>
        </p:nvCxnSpPr>
        <p:spPr>
          <a:xfrm rot="10800000">
            <a:off x="1759458" y="3609813"/>
            <a:ext cx="82800" cy="479400"/>
          </a:xfrm>
          <a:prstGeom prst="straightConnector1">
            <a:avLst/>
          </a:prstGeom>
          <a:noFill/>
          <a:ln w="9525" cap="flat" cmpd="sng">
            <a:solidFill>
              <a:srgbClr val="117F7C"/>
            </a:solidFill>
            <a:prstDash val="solid"/>
            <a:round/>
            <a:headEnd type="none" w="sm" len="sm"/>
            <a:tailEnd type="none" w="sm" len="sm"/>
          </a:ln>
        </p:spPr>
      </p:cxnSp>
      <p:sp>
        <p:nvSpPr>
          <p:cNvPr id="242" name="Google Shape;242;p28"/>
          <p:cNvSpPr/>
          <p:nvPr/>
        </p:nvSpPr>
        <p:spPr>
          <a:xfrm>
            <a:off x="1603265" y="3077559"/>
            <a:ext cx="37061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a:solidFill>
                  <a:srgbClr val="FF0000"/>
                </a:solidFill>
                <a:latin typeface="Arial"/>
                <a:ea typeface="Arial"/>
                <a:cs typeface="Arial"/>
                <a:sym typeface="Arial"/>
              </a:rPr>
              <a:t>A</a:t>
            </a:r>
            <a:endParaRPr sz="2000" b="1">
              <a:solidFill>
                <a:srgbClr val="FF0000"/>
              </a:solidFill>
              <a:latin typeface="Arial"/>
              <a:ea typeface="Arial"/>
              <a:cs typeface="Arial"/>
              <a:sym typeface="Arial"/>
            </a:endParaRPr>
          </a:p>
        </p:txBody>
      </p:sp>
      <p:sp>
        <p:nvSpPr>
          <p:cNvPr id="243" name="Google Shape;243;p28"/>
          <p:cNvSpPr/>
          <p:nvPr/>
        </p:nvSpPr>
        <p:spPr>
          <a:xfrm>
            <a:off x="5038712" y="4413476"/>
            <a:ext cx="35618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a:solidFill>
                  <a:srgbClr val="FF0000"/>
                </a:solidFill>
                <a:latin typeface="Arial"/>
                <a:ea typeface="Arial"/>
                <a:cs typeface="Arial"/>
                <a:sym typeface="Arial"/>
              </a:rPr>
              <a:t>E</a:t>
            </a:r>
            <a:endParaRPr sz="2000" b="1">
              <a:solidFill>
                <a:srgbClr val="FF0000"/>
              </a:solidFill>
              <a:latin typeface="Arial"/>
              <a:ea typeface="Arial"/>
              <a:cs typeface="Arial"/>
              <a:sym typeface="Arial"/>
            </a:endParaRPr>
          </a:p>
        </p:txBody>
      </p:sp>
      <p:sp>
        <p:nvSpPr>
          <p:cNvPr id="244" name="Google Shape;244;p28"/>
          <p:cNvSpPr/>
          <p:nvPr/>
        </p:nvSpPr>
        <p:spPr>
          <a:xfrm>
            <a:off x="6795220" y="3058930"/>
            <a:ext cx="37061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a:solidFill>
                  <a:srgbClr val="FF0000"/>
                </a:solidFill>
                <a:latin typeface="Arial"/>
                <a:ea typeface="Arial"/>
                <a:cs typeface="Arial"/>
                <a:sym typeface="Arial"/>
              </a:rPr>
              <a:t>D</a:t>
            </a:r>
            <a:endParaRPr sz="2000" b="1">
              <a:solidFill>
                <a:srgbClr val="FF0000"/>
              </a:solidFill>
              <a:latin typeface="Arial"/>
              <a:ea typeface="Arial"/>
              <a:cs typeface="Arial"/>
              <a:sym typeface="Arial"/>
            </a:endParaRPr>
          </a:p>
        </p:txBody>
      </p:sp>
      <p:sp>
        <p:nvSpPr>
          <p:cNvPr id="245" name="Google Shape;245;p28"/>
          <p:cNvSpPr/>
          <p:nvPr/>
        </p:nvSpPr>
        <p:spPr>
          <a:xfrm>
            <a:off x="5018122" y="3062995"/>
            <a:ext cx="37061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a:solidFill>
                  <a:srgbClr val="FF0000"/>
                </a:solidFill>
                <a:latin typeface="Arial"/>
                <a:ea typeface="Arial"/>
                <a:cs typeface="Arial"/>
                <a:sym typeface="Arial"/>
              </a:rPr>
              <a:t>C</a:t>
            </a:r>
            <a:endParaRPr sz="2000" b="1">
              <a:solidFill>
                <a:srgbClr val="FF0000"/>
              </a:solidFill>
              <a:latin typeface="Arial"/>
              <a:ea typeface="Arial"/>
              <a:cs typeface="Arial"/>
              <a:sym typeface="Arial"/>
            </a:endParaRPr>
          </a:p>
        </p:txBody>
      </p:sp>
      <p:sp>
        <p:nvSpPr>
          <p:cNvPr id="246" name="Google Shape;246;p28"/>
          <p:cNvSpPr/>
          <p:nvPr/>
        </p:nvSpPr>
        <p:spPr>
          <a:xfrm>
            <a:off x="3306383" y="3058138"/>
            <a:ext cx="37061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a:solidFill>
                  <a:srgbClr val="FF0000"/>
                </a:solidFill>
                <a:latin typeface="Arial"/>
                <a:ea typeface="Arial"/>
                <a:cs typeface="Arial"/>
                <a:sym typeface="Arial"/>
              </a:rPr>
              <a:t>B</a:t>
            </a:r>
            <a:endParaRPr sz="2000" b="1">
              <a:solidFill>
                <a:srgbClr val="FF0000"/>
              </a:solidFill>
              <a:latin typeface="Arial"/>
              <a:ea typeface="Arial"/>
              <a:cs typeface="Arial"/>
              <a:sym typeface="Arial"/>
            </a:endParaRPr>
          </a:p>
        </p:txBody>
      </p:sp>
      <p:sp>
        <p:nvSpPr>
          <p:cNvPr id="247" name="Google Shape;247;p28"/>
          <p:cNvSpPr/>
          <p:nvPr/>
        </p:nvSpPr>
        <p:spPr>
          <a:xfrm>
            <a:off x="5018122" y="5308933"/>
            <a:ext cx="34176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a:solidFill>
                  <a:srgbClr val="FF0000"/>
                </a:solidFill>
                <a:latin typeface="Arial"/>
                <a:ea typeface="Arial"/>
                <a:cs typeface="Arial"/>
                <a:sym typeface="Arial"/>
              </a:rPr>
              <a:t>F</a:t>
            </a:r>
            <a:endParaRPr sz="2000" b="1">
              <a:solidFill>
                <a:srgbClr val="FF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9"/>
          <p:cNvSpPr txBox="1">
            <a:spLocks noGrp="1"/>
          </p:cNvSpPr>
          <p:nvPr>
            <p:ph type="title"/>
          </p:nvPr>
        </p:nvSpPr>
        <p:spPr>
          <a:xfrm>
            <a:off x="0" y="0"/>
            <a:ext cx="9144000" cy="725214"/>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sz="4400" b="1" dirty="0"/>
              <a:t>Methods of Routing</a:t>
            </a:r>
            <a:endParaRPr sz="4400" b="1" dirty="0"/>
          </a:p>
        </p:txBody>
      </p:sp>
      <p:sp>
        <p:nvSpPr>
          <p:cNvPr id="254" name="Google Shape;254;p29"/>
          <p:cNvSpPr txBox="1">
            <a:spLocks noGrp="1"/>
          </p:cNvSpPr>
          <p:nvPr>
            <p:ph type="body" idx="1"/>
          </p:nvPr>
        </p:nvSpPr>
        <p:spPr>
          <a:xfrm>
            <a:off x="120048" y="787977"/>
            <a:ext cx="8897828" cy="5749462"/>
          </a:xfrm>
          <a:prstGeom prst="rect">
            <a:avLst/>
          </a:prstGeom>
          <a:noFill/>
          <a:ln>
            <a:noFill/>
          </a:ln>
        </p:spPr>
        <p:txBody>
          <a:bodyPr spcFirstLastPara="1" wrap="square" lIns="0" tIns="0" rIns="0" bIns="0" anchor="t" anchorCtr="0">
            <a:noAutofit/>
          </a:bodyPr>
          <a:lstStyle/>
          <a:p>
            <a:pPr marL="177800" lvl="0" indent="-177800" algn="l" rtl="0">
              <a:lnSpc>
                <a:spcPct val="130000"/>
              </a:lnSpc>
              <a:spcBef>
                <a:spcPts val="0"/>
              </a:spcBef>
              <a:spcAft>
                <a:spcPts val="0"/>
              </a:spcAft>
              <a:buClr>
                <a:srgbClr val="7F7F7F"/>
              </a:buClr>
              <a:buSzPts val="2000"/>
              <a:buFont typeface="Arial"/>
              <a:buChar char="•"/>
            </a:pPr>
            <a:r>
              <a:rPr lang="en-GB" sz="2400" dirty="0">
                <a:solidFill>
                  <a:schemeClr val="tx1"/>
                </a:solidFill>
              </a:rPr>
              <a:t>Routing Information Protocol (RIP) </a:t>
            </a:r>
            <a:endParaRPr sz="2400"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sz="2400" dirty="0">
                <a:solidFill>
                  <a:schemeClr val="tx1"/>
                </a:solidFill>
              </a:rPr>
              <a:t>Old protocol and limited information is transferred between </a:t>
            </a:r>
            <a:r>
              <a:rPr lang="en-GB" sz="2400" dirty="0" smtClean="0">
                <a:solidFill>
                  <a:schemeClr val="tx1"/>
                </a:solidFill>
              </a:rPr>
              <a:t>routers</a:t>
            </a:r>
            <a:endParaRPr lang="en-GB" sz="2400"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sz="2400" dirty="0" smtClean="0">
                <a:solidFill>
                  <a:schemeClr val="tx1"/>
                </a:solidFill>
              </a:rPr>
              <a:t>Every </a:t>
            </a:r>
            <a:r>
              <a:rPr lang="en-GB" sz="2400" dirty="0">
                <a:solidFill>
                  <a:schemeClr val="tx1"/>
                </a:solidFill>
              </a:rPr>
              <a:t>30 seconds a router sends a broadcast asking for </a:t>
            </a:r>
            <a:r>
              <a:rPr lang="en-GB" sz="2400" dirty="0" smtClean="0">
                <a:solidFill>
                  <a:schemeClr val="tx1"/>
                </a:solidFill>
              </a:rPr>
              <a:t>updates</a:t>
            </a:r>
            <a:endParaRPr lang="en-GB" sz="2400"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sz="2400" dirty="0" smtClean="0">
                <a:solidFill>
                  <a:schemeClr val="tx1"/>
                </a:solidFill>
              </a:rPr>
              <a:t>All </a:t>
            </a:r>
            <a:r>
              <a:rPr lang="en-GB" sz="2400" dirty="0">
                <a:solidFill>
                  <a:schemeClr val="tx1"/>
                </a:solidFill>
              </a:rPr>
              <a:t>neighbouring routers send their routing </a:t>
            </a:r>
            <a:r>
              <a:rPr lang="en-GB" sz="2400" dirty="0" smtClean="0">
                <a:solidFill>
                  <a:schemeClr val="tx1"/>
                </a:solidFill>
              </a:rPr>
              <a:t>table</a:t>
            </a:r>
            <a:endParaRPr lang="en-GB" sz="2400"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sz="2400" dirty="0" smtClean="0">
                <a:solidFill>
                  <a:schemeClr val="tx1"/>
                </a:solidFill>
              </a:rPr>
              <a:t>Routers </a:t>
            </a:r>
            <a:r>
              <a:rPr lang="en-GB" sz="2400" dirty="0">
                <a:solidFill>
                  <a:schemeClr val="tx1"/>
                </a:solidFill>
              </a:rPr>
              <a:t>exchange the number of hops to networks they know about.</a:t>
            </a:r>
            <a:endParaRPr sz="2400" dirty="0">
              <a:solidFill>
                <a:schemeClr val="tx1"/>
              </a:solidFill>
            </a:endParaRPr>
          </a:p>
          <a:p>
            <a:pPr marL="177800" lvl="0" indent="-177800" algn="l" rtl="0">
              <a:lnSpc>
                <a:spcPct val="130000"/>
              </a:lnSpc>
              <a:spcBef>
                <a:spcPts val="0"/>
              </a:spcBef>
              <a:spcAft>
                <a:spcPts val="0"/>
              </a:spcAft>
              <a:buClr>
                <a:srgbClr val="7F7F7F"/>
              </a:buClr>
              <a:buSzPts val="2000"/>
              <a:buFont typeface="Arial"/>
              <a:buChar char="•"/>
            </a:pPr>
            <a:r>
              <a:rPr lang="en-GB" sz="2400" dirty="0">
                <a:solidFill>
                  <a:schemeClr val="tx1"/>
                </a:solidFill>
              </a:rPr>
              <a:t>More sophisticated “routing costs” exchanged</a:t>
            </a:r>
            <a:endParaRPr sz="2400"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sz="2400" dirty="0">
                <a:solidFill>
                  <a:schemeClr val="tx1"/>
                </a:solidFill>
              </a:rPr>
              <a:t>Open Shortest Path First (OSPF) enabled routers exchange information about the speed of connections</a:t>
            </a:r>
            <a:endParaRPr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Effect transition="in" filter="barn(inVertical)">
                                      <p:cBhvr>
                                        <p:cTn id="7" dur="500"/>
                                        <p:tgtEl>
                                          <p:spTgt spid="2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4">
                                            <p:txEl>
                                              <p:pRg st="1" end="1"/>
                                            </p:txEl>
                                          </p:spTgt>
                                        </p:tgtEl>
                                        <p:attrNameLst>
                                          <p:attrName>style.visibility</p:attrName>
                                        </p:attrNameLst>
                                      </p:cBhvr>
                                      <p:to>
                                        <p:strVal val="visible"/>
                                      </p:to>
                                    </p:set>
                                    <p:animEffect transition="in" filter="barn(inVertical)">
                                      <p:cBhvr>
                                        <p:cTn id="12" dur="500"/>
                                        <p:tgtEl>
                                          <p:spTgt spid="2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4">
                                            <p:txEl>
                                              <p:pRg st="2" end="2"/>
                                            </p:txEl>
                                          </p:spTgt>
                                        </p:tgtEl>
                                        <p:attrNameLst>
                                          <p:attrName>style.visibility</p:attrName>
                                        </p:attrNameLst>
                                      </p:cBhvr>
                                      <p:to>
                                        <p:strVal val="visible"/>
                                      </p:to>
                                    </p:set>
                                    <p:animEffect transition="in" filter="barn(inVertical)">
                                      <p:cBhvr>
                                        <p:cTn id="17" dur="500"/>
                                        <p:tgtEl>
                                          <p:spTgt spid="2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54">
                                            <p:txEl>
                                              <p:pRg st="3" end="3"/>
                                            </p:txEl>
                                          </p:spTgt>
                                        </p:tgtEl>
                                        <p:attrNameLst>
                                          <p:attrName>style.visibility</p:attrName>
                                        </p:attrNameLst>
                                      </p:cBhvr>
                                      <p:to>
                                        <p:strVal val="visible"/>
                                      </p:to>
                                    </p:set>
                                    <p:animEffect transition="in" filter="barn(inVertical)">
                                      <p:cBhvr>
                                        <p:cTn id="22" dur="500"/>
                                        <p:tgtEl>
                                          <p:spTgt spid="2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54">
                                            <p:txEl>
                                              <p:pRg st="4" end="4"/>
                                            </p:txEl>
                                          </p:spTgt>
                                        </p:tgtEl>
                                        <p:attrNameLst>
                                          <p:attrName>style.visibility</p:attrName>
                                        </p:attrNameLst>
                                      </p:cBhvr>
                                      <p:to>
                                        <p:strVal val="visible"/>
                                      </p:to>
                                    </p:set>
                                    <p:animEffect transition="in" filter="barn(inVertical)">
                                      <p:cBhvr>
                                        <p:cTn id="27" dur="500"/>
                                        <p:tgtEl>
                                          <p:spTgt spid="2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4">
                                            <p:txEl>
                                              <p:pRg st="5" end="5"/>
                                            </p:txEl>
                                          </p:spTgt>
                                        </p:tgtEl>
                                        <p:attrNameLst>
                                          <p:attrName>style.visibility</p:attrName>
                                        </p:attrNameLst>
                                      </p:cBhvr>
                                      <p:to>
                                        <p:strVal val="visible"/>
                                      </p:to>
                                    </p:set>
                                    <p:animEffect transition="in" filter="barn(inVertical)">
                                      <p:cBhvr>
                                        <p:cTn id="32" dur="500"/>
                                        <p:tgtEl>
                                          <p:spTgt spid="2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4">
                                            <p:txEl>
                                              <p:pRg st="6" end="6"/>
                                            </p:txEl>
                                          </p:spTgt>
                                        </p:tgtEl>
                                        <p:attrNameLst>
                                          <p:attrName>style.visibility</p:attrName>
                                        </p:attrNameLst>
                                      </p:cBhvr>
                                      <p:to>
                                        <p:strVal val="visible"/>
                                      </p:to>
                                    </p:set>
                                    <p:animEffect transition="in" filter="barn(inVertical)">
                                      <p:cBhvr>
                                        <p:cTn id="37" dur="500"/>
                                        <p:tgtEl>
                                          <p:spTgt spid="2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92" y="3842"/>
            <a:ext cx="9184691" cy="612485"/>
          </a:xfrm>
          <a:solidFill>
            <a:schemeClr val="accent1">
              <a:lumMod val="60000"/>
              <a:lumOff val="40000"/>
            </a:schemeClr>
          </a:solidFill>
          <a:ln>
            <a:solidFill>
              <a:schemeClr val="accent1">
                <a:lumMod val="60000"/>
                <a:lumOff val="40000"/>
              </a:schemeClr>
            </a:solidFill>
          </a:ln>
        </p:spPr>
        <p:txBody>
          <a:bodyPr/>
          <a:lstStyle/>
          <a:p>
            <a:pPr algn="ctr"/>
            <a:r>
              <a:rPr lang="en-GB" b="1" dirty="0" smtClean="0"/>
              <a:t>RIP – Hop Count</a:t>
            </a:r>
            <a:endParaRPr lang="en-GB" b="1" dirty="0"/>
          </a:p>
        </p:txBody>
      </p:sp>
      <p:grpSp>
        <p:nvGrpSpPr>
          <p:cNvPr id="17" name="Group 16"/>
          <p:cNvGrpSpPr/>
          <p:nvPr/>
        </p:nvGrpSpPr>
        <p:grpSpPr>
          <a:xfrm>
            <a:off x="1194672" y="2273820"/>
            <a:ext cx="1290467" cy="786972"/>
            <a:chOff x="2149833" y="3518673"/>
            <a:chExt cx="1290467" cy="786972"/>
          </a:xfrm>
        </p:grpSpPr>
        <p:pic>
          <p:nvPicPr>
            <p:cNvPr id="8" name="Google Shape;262;p30"/>
            <p:cNvPicPr preferRelativeResize="0"/>
            <p:nvPr/>
          </p:nvPicPr>
          <p:blipFill rotWithShape="1">
            <a:blip r:embed="rId3">
              <a:alphaModFix/>
            </a:blip>
            <a:srcRect/>
            <a:stretch/>
          </p:blipFill>
          <p:spPr>
            <a:xfrm>
              <a:off x="2149833" y="3518673"/>
              <a:ext cx="1179630" cy="777654"/>
            </a:xfrm>
            <a:prstGeom prst="rect">
              <a:avLst/>
            </a:prstGeom>
            <a:noFill/>
            <a:ln>
              <a:noFill/>
            </a:ln>
          </p:spPr>
        </p:pic>
        <p:sp>
          <p:nvSpPr>
            <p:cNvPr id="14" name="Google Shape;268;p30"/>
            <p:cNvSpPr/>
            <p:nvPr/>
          </p:nvSpPr>
          <p:spPr>
            <a:xfrm>
              <a:off x="2172004" y="3905535"/>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smtClean="0">
                  <a:solidFill>
                    <a:schemeClr val="bg1"/>
                  </a:solidFill>
                  <a:sym typeface="Arial"/>
                </a:rPr>
                <a:t>Router B</a:t>
              </a:r>
              <a:endParaRPr sz="1800" dirty="0">
                <a:solidFill>
                  <a:schemeClr val="bg1"/>
                </a:solidFill>
                <a:latin typeface="Times New Roman"/>
                <a:ea typeface="Times New Roman"/>
                <a:cs typeface="Times New Roman"/>
                <a:sym typeface="Times New Roman"/>
              </a:endParaRPr>
            </a:p>
          </p:txBody>
        </p:sp>
      </p:grpSp>
      <p:grpSp>
        <p:nvGrpSpPr>
          <p:cNvPr id="21" name="Group 20"/>
          <p:cNvGrpSpPr/>
          <p:nvPr/>
        </p:nvGrpSpPr>
        <p:grpSpPr>
          <a:xfrm>
            <a:off x="3738034" y="3996833"/>
            <a:ext cx="1290467" cy="786972"/>
            <a:chOff x="2149833" y="3518673"/>
            <a:chExt cx="1290467" cy="786972"/>
          </a:xfrm>
        </p:grpSpPr>
        <p:pic>
          <p:nvPicPr>
            <p:cNvPr id="22" name="Google Shape;262;p30"/>
            <p:cNvPicPr preferRelativeResize="0"/>
            <p:nvPr/>
          </p:nvPicPr>
          <p:blipFill rotWithShape="1">
            <a:blip r:embed="rId3">
              <a:alphaModFix/>
            </a:blip>
            <a:srcRect/>
            <a:stretch/>
          </p:blipFill>
          <p:spPr>
            <a:xfrm>
              <a:off x="2149833" y="3518673"/>
              <a:ext cx="1179630" cy="777654"/>
            </a:xfrm>
            <a:prstGeom prst="rect">
              <a:avLst/>
            </a:prstGeom>
            <a:noFill/>
            <a:ln>
              <a:noFill/>
            </a:ln>
          </p:spPr>
        </p:pic>
        <p:sp>
          <p:nvSpPr>
            <p:cNvPr id="23" name="Google Shape;268;p30"/>
            <p:cNvSpPr/>
            <p:nvPr/>
          </p:nvSpPr>
          <p:spPr>
            <a:xfrm>
              <a:off x="2172004" y="3905535"/>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smtClean="0">
                  <a:solidFill>
                    <a:schemeClr val="bg1"/>
                  </a:solidFill>
                  <a:sym typeface="Arial"/>
                </a:rPr>
                <a:t>Router F</a:t>
              </a:r>
              <a:endParaRPr sz="1800" dirty="0">
                <a:solidFill>
                  <a:schemeClr val="bg1"/>
                </a:solidFill>
                <a:latin typeface="Times New Roman"/>
                <a:ea typeface="Times New Roman"/>
                <a:cs typeface="Times New Roman"/>
                <a:sym typeface="Times New Roman"/>
              </a:endParaRPr>
            </a:p>
          </p:txBody>
        </p:sp>
      </p:grpSp>
      <p:grpSp>
        <p:nvGrpSpPr>
          <p:cNvPr id="24" name="Group 23"/>
          <p:cNvGrpSpPr/>
          <p:nvPr/>
        </p:nvGrpSpPr>
        <p:grpSpPr>
          <a:xfrm>
            <a:off x="6181345" y="3021521"/>
            <a:ext cx="1290467" cy="786972"/>
            <a:chOff x="2149833" y="3518673"/>
            <a:chExt cx="1290467" cy="786972"/>
          </a:xfrm>
        </p:grpSpPr>
        <p:pic>
          <p:nvPicPr>
            <p:cNvPr id="25" name="Google Shape;262;p30"/>
            <p:cNvPicPr preferRelativeResize="0"/>
            <p:nvPr/>
          </p:nvPicPr>
          <p:blipFill rotWithShape="1">
            <a:blip r:embed="rId3">
              <a:alphaModFix/>
            </a:blip>
            <a:srcRect/>
            <a:stretch/>
          </p:blipFill>
          <p:spPr>
            <a:xfrm>
              <a:off x="2149833" y="3518673"/>
              <a:ext cx="1179630" cy="777654"/>
            </a:xfrm>
            <a:prstGeom prst="rect">
              <a:avLst/>
            </a:prstGeom>
            <a:noFill/>
            <a:ln>
              <a:noFill/>
            </a:ln>
          </p:spPr>
        </p:pic>
        <p:sp>
          <p:nvSpPr>
            <p:cNvPr id="26" name="Google Shape;268;p30"/>
            <p:cNvSpPr/>
            <p:nvPr/>
          </p:nvSpPr>
          <p:spPr>
            <a:xfrm>
              <a:off x="2172004" y="3905535"/>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smtClean="0">
                  <a:solidFill>
                    <a:schemeClr val="bg1"/>
                  </a:solidFill>
                  <a:sym typeface="Arial"/>
                </a:rPr>
                <a:t>Router D</a:t>
              </a:r>
              <a:endParaRPr sz="1800" dirty="0">
                <a:solidFill>
                  <a:schemeClr val="bg1"/>
                </a:solidFill>
                <a:latin typeface="Times New Roman"/>
                <a:ea typeface="Times New Roman"/>
                <a:cs typeface="Times New Roman"/>
                <a:sym typeface="Times New Roman"/>
              </a:endParaRPr>
            </a:p>
          </p:txBody>
        </p:sp>
      </p:grpSp>
      <p:grpSp>
        <p:nvGrpSpPr>
          <p:cNvPr id="27" name="Group 26"/>
          <p:cNvGrpSpPr/>
          <p:nvPr/>
        </p:nvGrpSpPr>
        <p:grpSpPr>
          <a:xfrm>
            <a:off x="5182404" y="1629146"/>
            <a:ext cx="1290467" cy="786972"/>
            <a:chOff x="2149833" y="3518673"/>
            <a:chExt cx="1290467" cy="786972"/>
          </a:xfrm>
        </p:grpSpPr>
        <p:pic>
          <p:nvPicPr>
            <p:cNvPr id="28" name="Google Shape;262;p30"/>
            <p:cNvPicPr preferRelativeResize="0"/>
            <p:nvPr/>
          </p:nvPicPr>
          <p:blipFill rotWithShape="1">
            <a:blip r:embed="rId3">
              <a:alphaModFix/>
            </a:blip>
            <a:srcRect/>
            <a:stretch/>
          </p:blipFill>
          <p:spPr>
            <a:xfrm>
              <a:off x="2149833" y="3518673"/>
              <a:ext cx="1179630" cy="777654"/>
            </a:xfrm>
            <a:prstGeom prst="rect">
              <a:avLst/>
            </a:prstGeom>
            <a:noFill/>
            <a:ln>
              <a:noFill/>
            </a:ln>
          </p:spPr>
        </p:pic>
        <p:sp>
          <p:nvSpPr>
            <p:cNvPr id="29" name="Google Shape;268;p30"/>
            <p:cNvSpPr/>
            <p:nvPr/>
          </p:nvSpPr>
          <p:spPr>
            <a:xfrm>
              <a:off x="2172004" y="3905535"/>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smtClean="0">
                  <a:solidFill>
                    <a:schemeClr val="bg1"/>
                  </a:solidFill>
                  <a:sym typeface="Arial"/>
                </a:rPr>
                <a:t>Router C</a:t>
              </a:r>
              <a:endParaRPr sz="1800" dirty="0">
                <a:solidFill>
                  <a:schemeClr val="bg1"/>
                </a:solidFill>
                <a:latin typeface="Times New Roman"/>
                <a:ea typeface="Times New Roman"/>
                <a:cs typeface="Times New Roman"/>
                <a:sym typeface="Times New Roman"/>
              </a:endParaRPr>
            </a:p>
          </p:txBody>
        </p:sp>
      </p:grpSp>
      <p:grpSp>
        <p:nvGrpSpPr>
          <p:cNvPr id="30" name="Group 29"/>
          <p:cNvGrpSpPr/>
          <p:nvPr/>
        </p:nvGrpSpPr>
        <p:grpSpPr>
          <a:xfrm>
            <a:off x="1319019" y="3885534"/>
            <a:ext cx="1290467" cy="786972"/>
            <a:chOff x="2149833" y="3518673"/>
            <a:chExt cx="1290467" cy="786972"/>
          </a:xfrm>
        </p:grpSpPr>
        <p:pic>
          <p:nvPicPr>
            <p:cNvPr id="31" name="Google Shape;262;p30"/>
            <p:cNvPicPr preferRelativeResize="0"/>
            <p:nvPr/>
          </p:nvPicPr>
          <p:blipFill rotWithShape="1">
            <a:blip r:embed="rId3">
              <a:alphaModFix/>
            </a:blip>
            <a:srcRect/>
            <a:stretch/>
          </p:blipFill>
          <p:spPr>
            <a:xfrm>
              <a:off x="2149833" y="3518673"/>
              <a:ext cx="1179630" cy="777654"/>
            </a:xfrm>
            <a:prstGeom prst="rect">
              <a:avLst/>
            </a:prstGeom>
            <a:noFill/>
            <a:ln>
              <a:noFill/>
            </a:ln>
          </p:spPr>
        </p:pic>
        <p:sp>
          <p:nvSpPr>
            <p:cNvPr id="32" name="Google Shape;268;p30"/>
            <p:cNvSpPr/>
            <p:nvPr/>
          </p:nvSpPr>
          <p:spPr>
            <a:xfrm>
              <a:off x="2172004" y="3905535"/>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smtClean="0">
                  <a:solidFill>
                    <a:schemeClr val="bg1"/>
                  </a:solidFill>
                  <a:sym typeface="Arial"/>
                </a:rPr>
                <a:t>Router G</a:t>
              </a:r>
              <a:endParaRPr sz="1800" dirty="0">
                <a:solidFill>
                  <a:schemeClr val="bg1"/>
                </a:solidFill>
                <a:latin typeface="Times New Roman"/>
                <a:ea typeface="Times New Roman"/>
                <a:cs typeface="Times New Roman"/>
                <a:sym typeface="Times New Roman"/>
              </a:endParaRPr>
            </a:p>
          </p:txBody>
        </p:sp>
      </p:grpSp>
      <p:grpSp>
        <p:nvGrpSpPr>
          <p:cNvPr id="33" name="Group 32"/>
          <p:cNvGrpSpPr/>
          <p:nvPr/>
        </p:nvGrpSpPr>
        <p:grpSpPr>
          <a:xfrm>
            <a:off x="3002885" y="1660826"/>
            <a:ext cx="1290467" cy="786972"/>
            <a:chOff x="2149833" y="3518673"/>
            <a:chExt cx="1290467" cy="786972"/>
          </a:xfrm>
        </p:grpSpPr>
        <p:pic>
          <p:nvPicPr>
            <p:cNvPr id="34" name="Google Shape;262;p30"/>
            <p:cNvPicPr preferRelativeResize="0"/>
            <p:nvPr/>
          </p:nvPicPr>
          <p:blipFill rotWithShape="1">
            <a:blip r:embed="rId3">
              <a:alphaModFix/>
            </a:blip>
            <a:srcRect/>
            <a:stretch/>
          </p:blipFill>
          <p:spPr>
            <a:xfrm>
              <a:off x="2149833" y="3518673"/>
              <a:ext cx="1179630" cy="777654"/>
            </a:xfrm>
            <a:prstGeom prst="rect">
              <a:avLst/>
            </a:prstGeom>
            <a:noFill/>
            <a:ln>
              <a:noFill/>
            </a:ln>
          </p:spPr>
        </p:pic>
        <p:sp>
          <p:nvSpPr>
            <p:cNvPr id="35" name="Google Shape;268;p30"/>
            <p:cNvSpPr/>
            <p:nvPr/>
          </p:nvSpPr>
          <p:spPr>
            <a:xfrm>
              <a:off x="2172004" y="3905535"/>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smtClean="0">
                  <a:solidFill>
                    <a:schemeClr val="bg1"/>
                  </a:solidFill>
                  <a:sym typeface="Arial"/>
                </a:rPr>
                <a:t>Router A</a:t>
              </a:r>
              <a:endParaRPr sz="1800" dirty="0">
                <a:solidFill>
                  <a:schemeClr val="bg1"/>
                </a:solidFill>
                <a:latin typeface="Times New Roman"/>
                <a:ea typeface="Times New Roman"/>
                <a:cs typeface="Times New Roman"/>
                <a:sym typeface="Times New Roman"/>
              </a:endParaRPr>
            </a:p>
          </p:txBody>
        </p:sp>
      </p:grpSp>
      <p:cxnSp>
        <p:nvCxnSpPr>
          <p:cNvPr id="42" name="Straight Connector 41"/>
          <p:cNvCxnSpPr>
            <a:stCxn id="14" idx="2"/>
            <a:endCxn id="31" idx="0"/>
          </p:cNvCxnSpPr>
          <p:nvPr/>
        </p:nvCxnSpPr>
        <p:spPr>
          <a:xfrm>
            <a:off x="1850991" y="3060792"/>
            <a:ext cx="57843" cy="824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9" idx="2"/>
            <a:endCxn id="25" idx="0"/>
          </p:cNvCxnSpPr>
          <p:nvPr/>
        </p:nvCxnSpPr>
        <p:spPr>
          <a:xfrm>
            <a:off x="5838723" y="2416118"/>
            <a:ext cx="932437" cy="605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3" idx="2"/>
            <a:endCxn id="22" idx="0"/>
          </p:cNvCxnSpPr>
          <p:nvPr/>
        </p:nvCxnSpPr>
        <p:spPr>
          <a:xfrm flipH="1">
            <a:off x="4327849" y="3406590"/>
            <a:ext cx="115126" cy="590243"/>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702531" y="4428818"/>
            <a:ext cx="1228221" cy="523220"/>
          </a:xfrm>
          <a:prstGeom prst="rect">
            <a:avLst/>
          </a:prstGeom>
          <a:solidFill>
            <a:schemeClr val="tx2">
              <a:lumMod val="40000"/>
              <a:lumOff val="60000"/>
            </a:schemeClr>
          </a:solidFill>
          <a:ln>
            <a:solidFill>
              <a:schemeClr val="accent1"/>
            </a:solidFill>
          </a:ln>
        </p:spPr>
        <p:txBody>
          <a:bodyPr wrap="none" rtlCol="0">
            <a:spAutoFit/>
          </a:bodyPr>
          <a:lstStyle/>
          <a:p>
            <a:pPr algn="ctr"/>
            <a:r>
              <a:rPr lang="en-GB" dirty="0" smtClean="0"/>
              <a:t>Network </a:t>
            </a:r>
          </a:p>
          <a:p>
            <a:pPr algn="ctr"/>
            <a:r>
              <a:rPr lang="en-GB" dirty="0" smtClean="0"/>
              <a:t>192.120.56.0</a:t>
            </a:r>
            <a:endParaRPr lang="en-GB" dirty="0"/>
          </a:p>
        </p:txBody>
      </p:sp>
      <p:cxnSp>
        <p:nvCxnSpPr>
          <p:cNvPr id="49" name="Straight Connector 48"/>
          <p:cNvCxnSpPr>
            <a:stCxn id="31" idx="3"/>
            <a:endCxn id="22" idx="1"/>
          </p:cNvCxnSpPr>
          <p:nvPr/>
        </p:nvCxnSpPr>
        <p:spPr>
          <a:xfrm>
            <a:off x="2498649" y="4274361"/>
            <a:ext cx="1239385" cy="111299"/>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498649" y="5592755"/>
            <a:ext cx="1228221" cy="523220"/>
          </a:xfrm>
          <a:prstGeom prst="rect">
            <a:avLst/>
          </a:prstGeom>
          <a:solidFill>
            <a:schemeClr val="tx2">
              <a:lumMod val="40000"/>
              <a:lumOff val="60000"/>
            </a:schemeClr>
          </a:solidFill>
          <a:ln>
            <a:solidFill>
              <a:schemeClr val="accent1"/>
            </a:solidFill>
          </a:ln>
        </p:spPr>
        <p:txBody>
          <a:bodyPr wrap="none" rtlCol="0">
            <a:spAutoFit/>
          </a:bodyPr>
          <a:lstStyle>
            <a:defPPr marR="0" lvl="0" algn="l" rtl="0">
              <a:lnSpc>
                <a:spcPct val="100000"/>
              </a:lnSpc>
              <a:spcBef>
                <a:spcPts val="0"/>
              </a:spcBef>
              <a:spcAft>
                <a:spcPts val="0"/>
              </a:spcAft>
            </a:defPPr>
            <a:lvl1pPr algn="ctr"/>
          </a:lstStyle>
          <a:p>
            <a:r>
              <a:rPr lang="en-GB" dirty="0"/>
              <a:t>Network </a:t>
            </a:r>
          </a:p>
          <a:p>
            <a:r>
              <a:rPr lang="en-GB" dirty="0"/>
              <a:t>192.120.48.0</a:t>
            </a:r>
          </a:p>
        </p:txBody>
      </p:sp>
      <p:grpSp>
        <p:nvGrpSpPr>
          <p:cNvPr id="51" name="Group 50"/>
          <p:cNvGrpSpPr/>
          <p:nvPr/>
        </p:nvGrpSpPr>
        <p:grpSpPr>
          <a:xfrm>
            <a:off x="3786656" y="2619618"/>
            <a:ext cx="1290467" cy="786972"/>
            <a:chOff x="2149833" y="3518673"/>
            <a:chExt cx="1290467" cy="786972"/>
          </a:xfrm>
        </p:grpSpPr>
        <p:pic>
          <p:nvPicPr>
            <p:cNvPr id="52" name="Google Shape;262;p30"/>
            <p:cNvPicPr preferRelativeResize="0"/>
            <p:nvPr/>
          </p:nvPicPr>
          <p:blipFill rotWithShape="1">
            <a:blip r:embed="rId3">
              <a:alphaModFix/>
            </a:blip>
            <a:srcRect/>
            <a:stretch/>
          </p:blipFill>
          <p:spPr>
            <a:xfrm>
              <a:off x="2149833" y="3518673"/>
              <a:ext cx="1179630" cy="777654"/>
            </a:xfrm>
            <a:prstGeom prst="rect">
              <a:avLst/>
            </a:prstGeom>
            <a:noFill/>
            <a:ln>
              <a:noFill/>
            </a:ln>
          </p:spPr>
        </p:pic>
        <p:sp>
          <p:nvSpPr>
            <p:cNvPr id="53" name="Google Shape;268;p30"/>
            <p:cNvSpPr/>
            <p:nvPr/>
          </p:nvSpPr>
          <p:spPr>
            <a:xfrm>
              <a:off x="2172004" y="3905535"/>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smtClean="0">
                  <a:solidFill>
                    <a:schemeClr val="bg1"/>
                  </a:solidFill>
                  <a:sym typeface="Arial"/>
                </a:rPr>
                <a:t>Router E</a:t>
              </a:r>
              <a:endParaRPr sz="1800" dirty="0">
                <a:solidFill>
                  <a:schemeClr val="bg1"/>
                </a:solidFill>
                <a:latin typeface="Times New Roman"/>
                <a:ea typeface="Times New Roman"/>
                <a:cs typeface="Times New Roman"/>
                <a:sym typeface="Times New Roman"/>
              </a:endParaRPr>
            </a:p>
          </p:txBody>
        </p:sp>
      </p:grpSp>
      <p:cxnSp>
        <p:nvCxnSpPr>
          <p:cNvPr id="59" name="Straight Connector 58"/>
          <p:cNvCxnSpPr>
            <a:stCxn id="52" idx="3"/>
            <a:endCxn id="26" idx="1"/>
          </p:cNvCxnSpPr>
          <p:nvPr/>
        </p:nvCxnSpPr>
        <p:spPr>
          <a:xfrm>
            <a:off x="4966286" y="3008445"/>
            <a:ext cx="1237230" cy="599993"/>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25" idx="2"/>
            <a:endCxn id="47" idx="0"/>
          </p:cNvCxnSpPr>
          <p:nvPr/>
        </p:nvCxnSpPr>
        <p:spPr>
          <a:xfrm>
            <a:off x="6771160" y="3799175"/>
            <a:ext cx="545482" cy="629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6" idx="1"/>
            <a:endCxn id="50" idx="1"/>
          </p:cNvCxnSpPr>
          <p:nvPr/>
        </p:nvCxnSpPr>
        <p:spPr>
          <a:xfrm>
            <a:off x="1083835" y="5727148"/>
            <a:ext cx="1414814" cy="127217"/>
          </a:xfrm>
          <a:prstGeom prst="line">
            <a:avLst/>
          </a:prstGeom>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1083835" y="5338321"/>
            <a:ext cx="1290467" cy="786972"/>
            <a:chOff x="2149833" y="3518673"/>
            <a:chExt cx="1290467" cy="786972"/>
          </a:xfrm>
        </p:grpSpPr>
        <p:pic>
          <p:nvPicPr>
            <p:cNvPr id="66" name="Google Shape;262;p30"/>
            <p:cNvPicPr preferRelativeResize="0"/>
            <p:nvPr/>
          </p:nvPicPr>
          <p:blipFill rotWithShape="1">
            <a:blip r:embed="rId3">
              <a:alphaModFix/>
            </a:blip>
            <a:srcRect/>
            <a:stretch/>
          </p:blipFill>
          <p:spPr>
            <a:xfrm>
              <a:off x="2149833" y="3518673"/>
              <a:ext cx="1179630" cy="777654"/>
            </a:xfrm>
            <a:prstGeom prst="rect">
              <a:avLst/>
            </a:prstGeom>
            <a:noFill/>
            <a:ln>
              <a:noFill/>
            </a:ln>
          </p:spPr>
        </p:pic>
        <p:sp>
          <p:nvSpPr>
            <p:cNvPr id="67" name="Google Shape;268;p30"/>
            <p:cNvSpPr/>
            <p:nvPr/>
          </p:nvSpPr>
          <p:spPr>
            <a:xfrm>
              <a:off x="2172004" y="3905535"/>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smtClean="0">
                  <a:solidFill>
                    <a:schemeClr val="bg1"/>
                  </a:solidFill>
                  <a:sym typeface="Arial"/>
                </a:rPr>
                <a:t>Router I</a:t>
              </a:r>
              <a:endParaRPr sz="1800" dirty="0">
                <a:solidFill>
                  <a:schemeClr val="bg1"/>
                </a:solidFill>
                <a:latin typeface="Times New Roman"/>
                <a:ea typeface="Times New Roman"/>
                <a:cs typeface="Times New Roman"/>
                <a:sym typeface="Times New Roman"/>
              </a:endParaRPr>
            </a:p>
          </p:txBody>
        </p:sp>
      </p:grpSp>
      <p:cxnSp>
        <p:nvCxnSpPr>
          <p:cNvPr id="71" name="Straight Connector 70"/>
          <p:cNvCxnSpPr>
            <a:stCxn id="32" idx="2"/>
            <a:endCxn id="66" idx="0"/>
          </p:cNvCxnSpPr>
          <p:nvPr/>
        </p:nvCxnSpPr>
        <p:spPr>
          <a:xfrm flipH="1">
            <a:off x="1673650" y="4672506"/>
            <a:ext cx="301688" cy="665815"/>
          </a:xfrm>
          <a:prstGeom prst="line">
            <a:avLst/>
          </a:prstGeom>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5264615" y="4303566"/>
            <a:ext cx="1290467" cy="786972"/>
            <a:chOff x="2149833" y="3518673"/>
            <a:chExt cx="1290467" cy="786972"/>
          </a:xfrm>
        </p:grpSpPr>
        <p:pic>
          <p:nvPicPr>
            <p:cNvPr id="78" name="Google Shape;262;p30"/>
            <p:cNvPicPr preferRelativeResize="0"/>
            <p:nvPr/>
          </p:nvPicPr>
          <p:blipFill rotWithShape="1">
            <a:blip r:embed="rId3">
              <a:alphaModFix/>
            </a:blip>
            <a:srcRect/>
            <a:stretch/>
          </p:blipFill>
          <p:spPr>
            <a:xfrm>
              <a:off x="2149833" y="3518673"/>
              <a:ext cx="1179630" cy="777654"/>
            </a:xfrm>
            <a:prstGeom prst="rect">
              <a:avLst/>
            </a:prstGeom>
            <a:noFill/>
            <a:ln>
              <a:noFill/>
            </a:ln>
          </p:spPr>
        </p:pic>
        <p:sp>
          <p:nvSpPr>
            <p:cNvPr id="79" name="Google Shape;268;p30"/>
            <p:cNvSpPr/>
            <p:nvPr/>
          </p:nvSpPr>
          <p:spPr>
            <a:xfrm>
              <a:off x="2172004" y="3905535"/>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smtClean="0">
                  <a:solidFill>
                    <a:schemeClr val="bg1"/>
                  </a:solidFill>
                  <a:sym typeface="Arial"/>
                </a:rPr>
                <a:t>Router H</a:t>
              </a:r>
              <a:endParaRPr sz="1800" dirty="0">
                <a:solidFill>
                  <a:schemeClr val="bg1"/>
                </a:solidFill>
                <a:latin typeface="Times New Roman"/>
                <a:ea typeface="Times New Roman"/>
                <a:cs typeface="Times New Roman"/>
                <a:sym typeface="Times New Roman"/>
              </a:endParaRPr>
            </a:p>
          </p:txBody>
        </p:sp>
      </p:grpSp>
      <p:grpSp>
        <p:nvGrpSpPr>
          <p:cNvPr id="80" name="Group 79"/>
          <p:cNvGrpSpPr/>
          <p:nvPr/>
        </p:nvGrpSpPr>
        <p:grpSpPr>
          <a:xfrm>
            <a:off x="4190226" y="5397270"/>
            <a:ext cx="1290467" cy="786972"/>
            <a:chOff x="2149833" y="3518673"/>
            <a:chExt cx="1290467" cy="786972"/>
          </a:xfrm>
        </p:grpSpPr>
        <p:pic>
          <p:nvPicPr>
            <p:cNvPr id="81" name="Google Shape;262;p30"/>
            <p:cNvPicPr preferRelativeResize="0"/>
            <p:nvPr/>
          </p:nvPicPr>
          <p:blipFill rotWithShape="1">
            <a:blip r:embed="rId3">
              <a:alphaModFix/>
            </a:blip>
            <a:srcRect/>
            <a:stretch/>
          </p:blipFill>
          <p:spPr>
            <a:xfrm>
              <a:off x="2149833" y="3518673"/>
              <a:ext cx="1179630" cy="777654"/>
            </a:xfrm>
            <a:prstGeom prst="rect">
              <a:avLst/>
            </a:prstGeom>
            <a:noFill/>
            <a:ln>
              <a:noFill/>
            </a:ln>
          </p:spPr>
        </p:pic>
        <p:sp>
          <p:nvSpPr>
            <p:cNvPr id="82" name="Google Shape;268;p30"/>
            <p:cNvSpPr/>
            <p:nvPr/>
          </p:nvSpPr>
          <p:spPr>
            <a:xfrm>
              <a:off x="2172004" y="3905535"/>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1" dirty="0" smtClean="0">
                  <a:solidFill>
                    <a:schemeClr val="bg1"/>
                  </a:solidFill>
                  <a:sym typeface="Arial"/>
                </a:rPr>
                <a:t>Router J</a:t>
              </a:r>
              <a:endParaRPr sz="1800" dirty="0">
                <a:solidFill>
                  <a:schemeClr val="bg1"/>
                </a:solidFill>
                <a:latin typeface="Times New Roman"/>
                <a:ea typeface="Times New Roman"/>
                <a:cs typeface="Times New Roman"/>
                <a:sym typeface="Times New Roman"/>
              </a:endParaRPr>
            </a:p>
          </p:txBody>
        </p:sp>
      </p:grpSp>
      <p:cxnSp>
        <p:nvCxnSpPr>
          <p:cNvPr id="84" name="Straight Connector 83"/>
          <p:cNvCxnSpPr>
            <a:stCxn id="22" idx="3"/>
            <a:endCxn id="78" idx="1"/>
          </p:cNvCxnSpPr>
          <p:nvPr/>
        </p:nvCxnSpPr>
        <p:spPr>
          <a:xfrm>
            <a:off x="4917664" y="4385660"/>
            <a:ext cx="346951" cy="306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81" idx="3"/>
            <a:endCxn id="78" idx="2"/>
          </p:cNvCxnSpPr>
          <p:nvPr/>
        </p:nvCxnSpPr>
        <p:spPr>
          <a:xfrm flipV="1">
            <a:off x="5369856" y="5081220"/>
            <a:ext cx="484574" cy="704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1" idx="1"/>
            <a:endCxn id="50" idx="3"/>
          </p:cNvCxnSpPr>
          <p:nvPr/>
        </p:nvCxnSpPr>
        <p:spPr>
          <a:xfrm flipH="1">
            <a:off x="3726870" y="5786097"/>
            <a:ext cx="463356" cy="68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8" idx="3"/>
            <a:endCxn id="47" idx="1"/>
          </p:cNvCxnSpPr>
          <p:nvPr/>
        </p:nvCxnSpPr>
        <p:spPr>
          <a:xfrm flipV="1">
            <a:off x="6444245" y="4690428"/>
            <a:ext cx="258286" cy="1965"/>
          </a:xfrm>
          <a:prstGeom prst="line">
            <a:avLst/>
          </a:prstGeom>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4979200" y="728909"/>
            <a:ext cx="2651481" cy="923330"/>
          </a:xfrm>
          <a:prstGeom prst="rect">
            <a:avLst/>
          </a:prstGeom>
          <a:noFill/>
          <a:ln>
            <a:noFill/>
          </a:ln>
        </p:spPr>
        <p:txBody>
          <a:bodyPr wrap="square" rtlCol="0">
            <a:spAutoFit/>
          </a:bodyPr>
          <a:lstStyle/>
          <a:p>
            <a:r>
              <a:rPr lang="en-GB" sz="1800" dirty="0" smtClean="0"/>
              <a:t>From Router C, how many hops to network </a:t>
            </a:r>
          </a:p>
          <a:p>
            <a:pPr algn="ctr"/>
            <a:r>
              <a:rPr lang="en-GB" sz="1800" dirty="0" smtClean="0"/>
              <a:t>192.120.56.0?</a:t>
            </a:r>
            <a:endParaRPr lang="en-GB" sz="1800" dirty="0"/>
          </a:p>
        </p:txBody>
      </p:sp>
      <p:grpSp>
        <p:nvGrpSpPr>
          <p:cNvPr id="99" name="Group 98"/>
          <p:cNvGrpSpPr/>
          <p:nvPr/>
        </p:nvGrpSpPr>
        <p:grpSpPr>
          <a:xfrm>
            <a:off x="5504731" y="1679126"/>
            <a:ext cx="1967081" cy="2363221"/>
            <a:chOff x="5504731" y="1679126"/>
            <a:chExt cx="1967081" cy="2363221"/>
          </a:xfrm>
        </p:grpSpPr>
        <p:sp>
          <p:nvSpPr>
            <p:cNvPr id="97" name="Arc 96"/>
            <p:cNvSpPr/>
            <p:nvPr/>
          </p:nvSpPr>
          <p:spPr>
            <a:xfrm>
              <a:off x="5504731" y="1679126"/>
              <a:ext cx="1873503" cy="2363221"/>
            </a:xfrm>
            <a:prstGeom prst="arc">
              <a:avLst>
                <a:gd name="adj1" fmla="val 16200000"/>
                <a:gd name="adj2" fmla="val 437645"/>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8" name="TextBox 97"/>
            <p:cNvSpPr txBox="1"/>
            <p:nvPr/>
          </p:nvSpPr>
          <p:spPr>
            <a:xfrm>
              <a:off x="7158906" y="1903232"/>
              <a:ext cx="312906" cy="369332"/>
            </a:xfrm>
            <a:prstGeom prst="rect">
              <a:avLst/>
            </a:prstGeom>
            <a:noFill/>
            <a:ln>
              <a:noFill/>
            </a:ln>
          </p:spPr>
          <p:txBody>
            <a:bodyPr wrap="none" rtlCol="0">
              <a:spAutoFit/>
            </a:bodyPr>
            <a:lstStyle/>
            <a:p>
              <a:r>
                <a:rPr lang="en-GB" sz="1800" dirty="0" smtClean="0"/>
                <a:t>1</a:t>
              </a:r>
              <a:endParaRPr lang="en-GB" sz="1800" dirty="0"/>
            </a:p>
          </p:txBody>
        </p:sp>
      </p:grpSp>
      <p:sp>
        <p:nvSpPr>
          <p:cNvPr id="100" name="TextBox 99"/>
          <p:cNvSpPr txBox="1"/>
          <p:nvPr/>
        </p:nvSpPr>
        <p:spPr>
          <a:xfrm>
            <a:off x="4979200" y="724099"/>
            <a:ext cx="2516284" cy="923330"/>
          </a:xfrm>
          <a:prstGeom prst="rect">
            <a:avLst/>
          </a:prstGeom>
          <a:noFill/>
          <a:ln>
            <a:noFill/>
          </a:ln>
        </p:spPr>
        <p:txBody>
          <a:bodyPr wrap="square" rtlCol="0">
            <a:spAutoFit/>
          </a:bodyPr>
          <a:lstStyle/>
          <a:p>
            <a:r>
              <a:rPr lang="en-GB" sz="1800" dirty="0" smtClean="0"/>
              <a:t>From Router C, how many hops to network</a:t>
            </a:r>
          </a:p>
          <a:p>
            <a:r>
              <a:rPr lang="en-GB" sz="1800" dirty="0" smtClean="0"/>
              <a:t>192.120.48.0?</a:t>
            </a:r>
            <a:endParaRPr lang="en-GB" sz="1800" dirty="0"/>
          </a:p>
        </p:txBody>
      </p:sp>
      <p:grpSp>
        <p:nvGrpSpPr>
          <p:cNvPr id="104" name="Group 103"/>
          <p:cNvGrpSpPr/>
          <p:nvPr/>
        </p:nvGrpSpPr>
        <p:grpSpPr>
          <a:xfrm>
            <a:off x="4289557" y="2574536"/>
            <a:ext cx="1994459" cy="1369169"/>
            <a:chOff x="4289557" y="2574536"/>
            <a:chExt cx="1994459" cy="1369169"/>
          </a:xfrm>
        </p:grpSpPr>
        <p:sp>
          <p:nvSpPr>
            <p:cNvPr id="102" name="Arc 101"/>
            <p:cNvSpPr/>
            <p:nvPr/>
          </p:nvSpPr>
          <p:spPr>
            <a:xfrm rot="15171412" flipV="1">
              <a:off x="4643451" y="2303140"/>
              <a:ext cx="1286671" cy="1994459"/>
            </a:xfrm>
            <a:prstGeom prst="arc">
              <a:avLst>
                <a:gd name="adj1" fmla="val 16200000"/>
                <a:gd name="adj2" fmla="val 437645"/>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3" name="TextBox 102"/>
            <p:cNvSpPr txBox="1"/>
            <p:nvPr/>
          </p:nvSpPr>
          <p:spPr>
            <a:xfrm>
              <a:off x="5505327" y="2574536"/>
              <a:ext cx="312906" cy="442772"/>
            </a:xfrm>
            <a:prstGeom prst="rect">
              <a:avLst/>
            </a:prstGeom>
            <a:noFill/>
            <a:ln>
              <a:noFill/>
            </a:ln>
          </p:spPr>
          <p:txBody>
            <a:bodyPr wrap="none" rtlCol="0">
              <a:spAutoFit/>
            </a:bodyPr>
            <a:lstStyle/>
            <a:p>
              <a:r>
                <a:rPr lang="en-GB" sz="1800" dirty="0"/>
                <a:t>2</a:t>
              </a:r>
            </a:p>
          </p:txBody>
        </p:sp>
      </p:grpSp>
      <p:grpSp>
        <p:nvGrpSpPr>
          <p:cNvPr id="108" name="Group 107"/>
          <p:cNvGrpSpPr/>
          <p:nvPr/>
        </p:nvGrpSpPr>
        <p:grpSpPr>
          <a:xfrm>
            <a:off x="3761265" y="3401292"/>
            <a:ext cx="829745" cy="1237527"/>
            <a:chOff x="3761265" y="3401292"/>
            <a:chExt cx="829745" cy="1237527"/>
          </a:xfrm>
        </p:grpSpPr>
        <p:sp>
          <p:nvSpPr>
            <p:cNvPr id="106" name="Arc 105"/>
            <p:cNvSpPr/>
            <p:nvPr/>
          </p:nvSpPr>
          <p:spPr>
            <a:xfrm rot="11425763" flipV="1">
              <a:off x="3761265" y="3401292"/>
              <a:ext cx="829745" cy="1237527"/>
            </a:xfrm>
            <a:prstGeom prst="arc">
              <a:avLst>
                <a:gd name="adj1" fmla="val 16200000"/>
                <a:gd name="adj2" fmla="val 437645"/>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7" name="TextBox 106"/>
            <p:cNvSpPr txBox="1"/>
            <p:nvPr/>
          </p:nvSpPr>
          <p:spPr>
            <a:xfrm>
              <a:off x="3878660" y="3522965"/>
              <a:ext cx="312906" cy="369332"/>
            </a:xfrm>
            <a:prstGeom prst="rect">
              <a:avLst/>
            </a:prstGeom>
            <a:noFill/>
            <a:ln>
              <a:noFill/>
            </a:ln>
          </p:spPr>
          <p:txBody>
            <a:bodyPr wrap="none" rtlCol="0">
              <a:spAutoFit/>
            </a:bodyPr>
            <a:lstStyle/>
            <a:p>
              <a:r>
                <a:rPr lang="en-GB" sz="1800" dirty="0" smtClean="0"/>
                <a:t>3</a:t>
              </a:r>
              <a:endParaRPr lang="en-GB" sz="1800" dirty="0"/>
            </a:p>
          </p:txBody>
        </p:sp>
      </p:grpSp>
      <p:grpSp>
        <p:nvGrpSpPr>
          <p:cNvPr id="109" name="Group 108"/>
          <p:cNvGrpSpPr/>
          <p:nvPr/>
        </p:nvGrpSpPr>
        <p:grpSpPr>
          <a:xfrm>
            <a:off x="1705283" y="3734757"/>
            <a:ext cx="1994459" cy="1369169"/>
            <a:chOff x="4289557" y="2574536"/>
            <a:chExt cx="1994459" cy="1369169"/>
          </a:xfrm>
        </p:grpSpPr>
        <p:sp>
          <p:nvSpPr>
            <p:cNvPr id="110" name="Arc 109"/>
            <p:cNvSpPr/>
            <p:nvPr/>
          </p:nvSpPr>
          <p:spPr>
            <a:xfrm rot="15171412" flipV="1">
              <a:off x="4643451" y="2303140"/>
              <a:ext cx="1286671" cy="1994459"/>
            </a:xfrm>
            <a:prstGeom prst="arc">
              <a:avLst>
                <a:gd name="adj1" fmla="val 16200000"/>
                <a:gd name="adj2" fmla="val 437645"/>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1" name="TextBox 110"/>
            <p:cNvSpPr txBox="1"/>
            <p:nvPr/>
          </p:nvSpPr>
          <p:spPr>
            <a:xfrm>
              <a:off x="5505327" y="2574536"/>
              <a:ext cx="312906" cy="369332"/>
            </a:xfrm>
            <a:prstGeom prst="rect">
              <a:avLst/>
            </a:prstGeom>
            <a:noFill/>
            <a:ln>
              <a:noFill/>
            </a:ln>
          </p:spPr>
          <p:txBody>
            <a:bodyPr wrap="none" rtlCol="0">
              <a:spAutoFit/>
            </a:bodyPr>
            <a:lstStyle/>
            <a:p>
              <a:r>
                <a:rPr lang="en-GB" sz="1800" dirty="0" smtClean="0"/>
                <a:t>4</a:t>
              </a:r>
              <a:endParaRPr lang="en-GB" sz="1800" dirty="0"/>
            </a:p>
          </p:txBody>
        </p:sp>
      </p:grpSp>
      <p:grpSp>
        <p:nvGrpSpPr>
          <p:cNvPr id="112" name="Group 111"/>
          <p:cNvGrpSpPr/>
          <p:nvPr/>
        </p:nvGrpSpPr>
        <p:grpSpPr>
          <a:xfrm>
            <a:off x="1320399" y="4733722"/>
            <a:ext cx="829745" cy="1237527"/>
            <a:chOff x="3761265" y="3401292"/>
            <a:chExt cx="829745" cy="1237527"/>
          </a:xfrm>
        </p:grpSpPr>
        <p:sp>
          <p:nvSpPr>
            <p:cNvPr id="113" name="Arc 112"/>
            <p:cNvSpPr/>
            <p:nvPr/>
          </p:nvSpPr>
          <p:spPr>
            <a:xfrm rot="11425763" flipV="1">
              <a:off x="3761265" y="3401292"/>
              <a:ext cx="829745" cy="1237527"/>
            </a:xfrm>
            <a:prstGeom prst="arc">
              <a:avLst>
                <a:gd name="adj1" fmla="val 16200000"/>
                <a:gd name="adj2" fmla="val 437645"/>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4" name="TextBox 113"/>
            <p:cNvSpPr txBox="1"/>
            <p:nvPr/>
          </p:nvSpPr>
          <p:spPr>
            <a:xfrm>
              <a:off x="3878660" y="3522965"/>
              <a:ext cx="312906" cy="369332"/>
            </a:xfrm>
            <a:prstGeom prst="rect">
              <a:avLst/>
            </a:prstGeom>
            <a:noFill/>
            <a:ln>
              <a:noFill/>
            </a:ln>
          </p:spPr>
          <p:txBody>
            <a:bodyPr wrap="none" rtlCol="0">
              <a:spAutoFit/>
            </a:bodyPr>
            <a:lstStyle/>
            <a:p>
              <a:r>
                <a:rPr lang="en-GB" sz="1800" dirty="0" smtClean="0"/>
                <a:t>5</a:t>
              </a:r>
              <a:endParaRPr lang="en-GB" sz="1800" dirty="0"/>
            </a:p>
          </p:txBody>
        </p:sp>
      </p:grpSp>
    </p:spTree>
    <p:extLst>
      <p:ext uri="{BB962C8B-B14F-4D97-AF65-F5344CB8AC3E}">
        <p14:creationId xmlns:p14="http://schemas.microsoft.com/office/powerpoint/2010/main" val="100381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93"/>
                                        </p:tgtEl>
                                      </p:cBhvr>
                                    </p:animEffect>
                                    <p:set>
                                      <p:cBhvr>
                                        <p:cTn id="17" dur="1" fill="hold">
                                          <p:stCondLst>
                                            <p:cond delay="499"/>
                                          </p:stCondLst>
                                        </p:cTn>
                                        <p:tgtEl>
                                          <p:spTgt spid="93"/>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99"/>
                                        </p:tgtEl>
                                      </p:cBhvr>
                                    </p:animEffect>
                                    <p:set>
                                      <p:cBhvr>
                                        <p:cTn id="20" dur="1" fill="hold">
                                          <p:stCondLst>
                                            <p:cond delay="499"/>
                                          </p:stCondLst>
                                        </p:cTn>
                                        <p:tgtEl>
                                          <p:spTgt spid="9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500"/>
                                        <p:tgtEl>
                                          <p:spTgt spid="10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500"/>
                                        <p:tgtEl>
                                          <p:spTgt spid="9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fade">
                                      <p:cBhvr>
                                        <p:cTn id="35" dur="500"/>
                                        <p:tgtEl>
                                          <p:spTgt spid="10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8"/>
                                        </p:tgtEl>
                                        <p:attrNameLst>
                                          <p:attrName>style.visibility</p:attrName>
                                        </p:attrNameLst>
                                      </p:cBhvr>
                                      <p:to>
                                        <p:strVal val="visible"/>
                                      </p:to>
                                    </p:set>
                                    <p:animEffect transition="in" filter="fade">
                                      <p:cBhvr>
                                        <p:cTn id="40" dur="500"/>
                                        <p:tgtEl>
                                          <p:spTgt spid="10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500"/>
                                        <p:tgtEl>
                                          <p:spTgt spid="10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2"/>
                                        </p:tgtEl>
                                        <p:attrNameLst>
                                          <p:attrName>style.visibility</p:attrName>
                                        </p:attrNameLst>
                                      </p:cBhvr>
                                      <p:to>
                                        <p:strVal val="visible"/>
                                      </p:to>
                                    </p:set>
                                    <p:animEffect transition="in" filter="fade">
                                      <p:cBhvr>
                                        <p:cTn id="5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3" grpId="1"/>
      <p:bldP spid="100"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0"/>
          <p:cNvSpPr txBox="1">
            <a:spLocks noGrp="1"/>
          </p:cNvSpPr>
          <p:nvPr>
            <p:ph type="title"/>
          </p:nvPr>
        </p:nvSpPr>
        <p:spPr>
          <a:xfrm>
            <a:off x="0" y="-7587"/>
            <a:ext cx="9144000" cy="694474"/>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0" tIns="0" rIns="0" bIns="0" anchor="t" anchorCtr="0">
            <a:noAutofit/>
          </a:bodyPr>
          <a:lstStyle/>
          <a:p>
            <a:pPr marL="0" lvl="0" indent="0" algn="ctr" rtl="0">
              <a:spcBef>
                <a:spcPts val="0"/>
              </a:spcBef>
              <a:spcAft>
                <a:spcPts val="0"/>
              </a:spcAft>
              <a:buNone/>
            </a:pPr>
            <a:r>
              <a:rPr lang="en-GB" dirty="0"/>
              <a:t>RIP in </a:t>
            </a:r>
            <a:r>
              <a:rPr lang="en-GB" dirty="0" smtClean="0"/>
              <a:t>Practice 1</a:t>
            </a:r>
            <a:endParaRPr dirty="0"/>
          </a:p>
        </p:txBody>
      </p:sp>
      <p:graphicFrame>
        <p:nvGraphicFramePr>
          <p:cNvPr id="270" name="Google Shape;270;p30"/>
          <p:cNvGraphicFramePr/>
          <p:nvPr>
            <p:extLst>
              <p:ext uri="{D42A27DB-BD31-4B8C-83A1-F6EECF244321}">
                <p14:modId xmlns:p14="http://schemas.microsoft.com/office/powerpoint/2010/main" val="2615625462"/>
              </p:ext>
            </p:extLst>
          </p:nvPr>
        </p:nvGraphicFramePr>
        <p:xfrm>
          <a:off x="343650" y="2409228"/>
          <a:ext cx="2966275" cy="1097310"/>
        </p:xfrm>
        <a:graphic>
          <a:graphicData uri="http://schemas.openxmlformats.org/drawingml/2006/table">
            <a:tbl>
              <a:tblPr firstRow="1" bandRow="1">
                <a:noFill/>
                <a:tableStyleId>{7CD7A006-D356-41FD-AADC-869F02615059}</a:tableStyleId>
              </a:tblPr>
              <a:tblGrid>
                <a:gridCol w="1584175">
                  <a:extLst>
                    <a:ext uri="{9D8B030D-6E8A-4147-A177-3AD203B41FA5}">
                      <a16:colId xmlns:a16="http://schemas.microsoft.com/office/drawing/2014/main" val="20000"/>
                    </a:ext>
                  </a:extLst>
                </a:gridCol>
                <a:gridCol w="1382100">
                  <a:extLst>
                    <a:ext uri="{9D8B030D-6E8A-4147-A177-3AD203B41FA5}">
                      <a16:colId xmlns:a16="http://schemas.microsoft.com/office/drawing/2014/main" val="20001"/>
                    </a:ext>
                  </a:extLst>
                </a:gridCol>
              </a:tblGrid>
              <a:tr h="278650">
                <a:tc>
                  <a:txBody>
                    <a:bodyPr/>
                    <a:lstStyle/>
                    <a:p>
                      <a:pPr marL="0" marR="0" lvl="0" indent="0" algn="l" rtl="0">
                        <a:spcBef>
                          <a:spcPts val="0"/>
                        </a:spcBef>
                        <a:spcAft>
                          <a:spcPts val="0"/>
                        </a:spcAft>
                        <a:buNone/>
                      </a:pPr>
                      <a:r>
                        <a:rPr lang="en-GB" sz="1800"/>
                        <a:t>Network</a:t>
                      </a:r>
                      <a:endParaRPr sz="1800"/>
                    </a:p>
                  </a:txBody>
                  <a:tcPr marL="91450" marR="91450" marT="45725" marB="45725"/>
                </a:tc>
                <a:tc>
                  <a:txBody>
                    <a:bodyPr/>
                    <a:lstStyle/>
                    <a:p>
                      <a:pPr marL="0" marR="0" lvl="0" indent="0" algn="l" rtl="0">
                        <a:spcBef>
                          <a:spcPts val="0"/>
                        </a:spcBef>
                        <a:spcAft>
                          <a:spcPts val="0"/>
                        </a:spcAft>
                        <a:buNone/>
                      </a:pPr>
                      <a:r>
                        <a:rPr lang="en-GB" sz="1800"/>
                        <a:t>Hop Count</a:t>
                      </a:r>
                      <a:endParaRPr sz="1800"/>
                    </a:p>
                  </a:txBody>
                  <a:tcPr marL="91450" marR="91450" marT="45725" marB="45725"/>
                </a:tc>
                <a:extLst>
                  <a:ext uri="{0D108BD9-81ED-4DB2-BD59-A6C34878D82A}">
                    <a16:rowId xmlns:a16="http://schemas.microsoft.com/office/drawing/2014/main" val="10000"/>
                  </a:ext>
                </a:extLst>
              </a:tr>
              <a:tr h="234900">
                <a:tc>
                  <a:txBody>
                    <a:bodyPr/>
                    <a:lstStyle/>
                    <a:p>
                      <a:pPr marL="0" marR="0" lvl="0" indent="0" algn="l" rtl="0">
                        <a:spcBef>
                          <a:spcPts val="0"/>
                        </a:spcBef>
                        <a:spcAft>
                          <a:spcPts val="0"/>
                        </a:spcAft>
                        <a:buNone/>
                      </a:pPr>
                      <a:r>
                        <a:rPr lang="en-GB" sz="1800" dirty="0"/>
                        <a:t>192.120.56.0</a:t>
                      </a:r>
                      <a:endParaRPr sz="1800" dirty="0"/>
                    </a:p>
                  </a:txBody>
                  <a:tcPr marL="91450" marR="91450" marT="45725" marB="45725"/>
                </a:tc>
                <a:tc>
                  <a:txBody>
                    <a:bodyPr/>
                    <a:lstStyle/>
                    <a:p>
                      <a:pPr marL="0" marR="0" lvl="0" indent="0" algn="l" rtl="0">
                        <a:spcBef>
                          <a:spcPts val="0"/>
                        </a:spcBef>
                        <a:spcAft>
                          <a:spcPts val="0"/>
                        </a:spcAft>
                        <a:buNone/>
                      </a:pPr>
                      <a:r>
                        <a:rPr lang="en-GB" sz="1800" dirty="0"/>
                        <a:t>3</a:t>
                      </a:r>
                      <a:endParaRPr sz="1800" dirty="0"/>
                    </a:p>
                  </a:txBody>
                  <a:tcPr marL="91450" marR="91450" marT="45725" marB="45725"/>
                </a:tc>
                <a:extLst>
                  <a:ext uri="{0D108BD9-81ED-4DB2-BD59-A6C34878D82A}">
                    <a16:rowId xmlns:a16="http://schemas.microsoft.com/office/drawing/2014/main" val="10001"/>
                  </a:ext>
                </a:extLst>
              </a:tr>
              <a:tr h="278650">
                <a:tc>
                  <a:txBody>
                    <a:bodyPr/>
                    <a:lstStyle/>
                    <a:p>
                      <a:pPr marL="0" marR="0" lvl="0" indent="0" algn="l" rtl="0">
                        <a:spcBef>
                          <a:spcPts val="0"/>
                        </a:spcBef>
                        <a:spcAft>
                          <a:spcPts val="0"/>
                        </a:spcAft>
                        <a:buNone/>
                      </a:pPr>
                      <a:r>
                        <a:rPr lang="en-GB" sz="1800"/>
                        <a:t>192.120.48.0</a:t>
                      </a:r>
                      <a:endParaRPr sz="1800"/>
                    </a:p>
                  </a:txBody>
                  <a:tcPr marL="91450" marR="91450" marT="45725" marB="45725"/>
                </a:tc>
                <a:tc>
                  <a:txBody>
                    <a:bodyPr/>
                    <a:lstStyle/>
                    <a:p>
                      <a:pPr marL="0" marR="0" lvl="0" indent="0" algn="l" rtl="0">
                        <a:spcBef>
                          <a:spcPts val="0"/>
                        </a:spcBef>
                        <a:spcAft>
                          <a:spcPts val="0"/>
                        </a:spcAft>
                        <a:buNone/>
                      </a:pPr>
                      <a:r>
                        <a:rPr lang="en-GB" sz="1800" dirty="0"/>
                        <a:t>2</a:t>
                      </a:r>
                      <a:endParaRPr sz="1800" dirty="0"/>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271" name="Google Shape;271;p30"/>
          <p:cNvGraphicFramePr/>
          <p:nvPr>
            <p:extLst>
              <p:ext uri="{D42A27DB-BD31-4B8C-83A1-F6EECF244321}">
                <p14:modId xmlns:p14="http://schemas.microsoft.com/office/powerpoint/2010/main" val="2178474017"/>
              </p:ext>
            </p:extLst>
          </p:nvPr>
        </p:nvGraphicFramePr>
        <p:xfrm>
          <a:off x="5611690" y="2441621"/>
          <a:ext cx="2966275" cy="1097310"/>
        </p:xfrm>
        <a:graphic>
          <a:graphicData uri="http://schemas.openxmlformats.org/drawingml/2006/table">
            <a:tbl>
              <a:tblPr firstRow="1" bandRow="1">
                <a:noFill/>
                <a:tableStyleId>{7CD7A006-D356-41FD-AADC-869F02615059}</a:tableStyleId>
              </a:tblPr>
              <a:tblGrid>
                <a:gridCol w="1584175">
                  <a:extLst>
                    <a:ext uri="{9D8B030D-6E8A-4147-A177-3AD203B41FA5}">
                      <a16:colId xmlns:a16="http://schemas.microsoft.com/office/drawing/2014/main" val="20000"/>
                    </a:ext>
                  </a:extLst>
                </a:gridCol>
                <a:gridCol w="1382100">
                  <a:extLst>
                    <a:ext uri="{9D8B030D-6E8A-4147-A177-3AD203B41FA5}">
                      <a16:colId xmlns:a16="http://schemas.microsoft.com/office/drawing/2014/main" val="20001"/>
                    </a:ext>
                  </a:extLst>
                </a:gridCol>
              </a:tblGrid>
              <a:tr h="228125">
                <a:tc>
                  <a:txBody>
                    <a:bodyPr/>
                    <a:lstStyle/>
                    <a:p>
                      <a:pPr marL="0" marR="0" lvl="0" indent="0" algn="l" rtl="0">
                        <a:spcBef>
                          <a:spcPts val="0"/>
                        </a:spcBef>
                        <a:spcAft>
                          <a:spcPts val="0"/>
                        </a:spcAft>
                        <a:buNone/>
                      </a:pPr>
                      <a:r>
                        <a:rPr lang="en-GB" sz="1800"/>
                        <a:t>Network</a:t>
                      </a:r>
                      <a:endParaRPr sz="1800"/>
                    </a:p>
                  </a:txBody>
                  <a:tcPr marL="91450" marR="91450" marT="45725" marB="45725"/>
                </a:tc>
                <a:tc>
                  <a:txBody>
                    <a:bodyPr/>
                    <a:lstStyle/>
                    <a:p>
                      <a:pPr marL="0" marR="0" lvl="0" indent="0" algn="l" rtl="0">
                        <a:spcBef>
                          <a:spcPts val="0"/>
                        </a:spcBef>
                        <a:spcAft>
                          <a:spcPts val="0"/>
                        </a:spcAft>
                        <a:buNone/>
                      </a:pPr>
                      <a:r>
                        <a:rPr lang="en-GB" sz="1800"/>
                        <a:t>Hop Count</a:t>
                      </a:r>
                      <a:endParaRPr sz="1800"/>
                    </a:p>
                  </a:txBody>
                  <a:tcPr marL="91450" marR="91450" marT="45725" marB="45725"/>
                </a:tc>
                <a:extLst>
                  <a:ext uri="{0D108BD9-81ED-4DB2-BD59-A6C34878D82A}">
                    <a16:rowId xmlns:a16="http://schemas.microsoft.com/office/drawing/2014/main" val="10000"/>
                  </a:ext>
                </a:extLst>
              </a:tr>
              <a:tr h="196575">
                <a:tc>
                  <a:txBody>
                    <a:bodyPr/>
                    <a:lstStyle/>
                    <a:p>
                      <a:pPr marL="0" marR="0" lvl="0" indent="0" algn="l" rtl="0">
                        <a:spcBef>
                          <a:spcPts val="0"/>
                        </a:spcBef>
                        <a:spcAft>
                          <a:spcPts val="0"/>
                        </a:spcAft>
                        <a:buNone/>
                      </a:pPr>
                      <a:r>
                        <a:rPr lang="en-GB" sz="1800"/>
                        <a:t>192.120.56.0</a:t>
                      </a:r>
                      <a:endParaRPr sz="1800"/>
                    </a:p>
                  </a:txBody>
                  <a:tcPr marL="91450" marR="91450" marT="45725" marB="45725"/>
                </a:tc>
                <a:tc>
                  <a:txBody>
                    <a:bodyPr/>
                    <a:lstStyle/>
                    <a:p>
                      <a:pPr marL="0" marR="0" lvl="0" indent="0" algn="l" rtl="0">
                        <a:spcBef>
                          <a:spcPts val="0"/>
                        </a:spcBef>
                        <a:spcAft>
                          <a:spcPts val="0"/>
                        </a:spcAft>
                        <a:buNone/>
                      </a:pPr>
                      <a:r>
                        <a:rPr lang="en-GB" sz="1800"/>
                        <a:t>1</a:t>
                      </a:r>
                      <a:endParaRPr sz="1800"/>
                    </a:p>
                  </a:txBody>
                  <a:tcPr marL="91450" marR="91450" marT="45725" marB="45725"/>
                </a:tc>
                <a:extLst>
                  <a:ext uri="{0D108BD9-81ED-4DB2-BD59-A6C34878D82A}">
                    <a16:rowId xmlns:a16="http://schemas.microsoft.com/office/drawing/2014/main" val="10001"/>
                  </a:ext>
                </a:extLst>
              </a:tr>
              <a:tr h="228125">
                <a:tc>
                  <a:txBody>
                    <a:bodyPr/>
                    <a:lstStyle/>
                    <a:p>
                      <a:pPr marL="0" marR="0" lvl="0" indent="0" algn="l" rtl="0">
                        <a:spcBef>
                          <a:spcPts val="0"/>
                        </a:spcBef>
                        <a:spcAft>
                          <a:spcPts val="0"/>
                        </a:spcAft>
                        <a:buNone/>
                      </a:pPr>
                      <a:r>
                        <a:rPr lang="en-GB" sz="1800"/>
                        <a:t>192.120.48.0</a:t>
                      </a:r>
                      <a:endParaRPr sz="1800"/>
                    </a:p>
                  </a:txBody>
                  <a:tcPr marL="91450" marR="91450" marT="45725" marB="45725"/>
                </a:tc>
                <a:tc>
                  <a:txBody>
                    <a:bodyPr/>
                    <a:lstStyle/>
                    <a:p>
                      <a:pPr marL="0" marR="0" lvl="0" indent="0" algn="l" rtl="0">
                        <a:spcBef>
                          <a:spcPts val="0"/>
                        </a:spcBef>
                        <a:spcAft>
                          <a:spcPts val="0"/>
                        </a:spcAft>
                        <a:buNone/>
                      </a:pPr>
                      <a:r>
                        <a:rPr lang="en-GB" sz="1800"/>
                        <a:t>5</a:t>
                      </a:r>
                      <a:endParaRPr sz="1800"/>
                    </a:p>
                  </a:txBody>
                  <a:tcPr marL="91450" marR="91450" marT="45725" marB="45725"/>
                </a:tc>
                <a:extLst>
                  <a:ext uri="{0D108BD9-81ED-4DB2-BD59-A6C34878D82A}">
                    <a16:rowId xmlns:a16="http://schemas.microsoft.com/office/drawing/2014/main" val="10002"/>
                  </a:ext>
                </a:extLst>
              </a:tr>
            </a:tbl>
          </a:graphicData>
        </a:graphic>
      </p:graphicFrame>
      <p:sp>
        <p:nvSpPr>
          <p:cNvPr id="272" name="Google Shape;272;p30"/>
          <p:cNvSpPr/>
          <p:nvPr/>
        </p:nvSpPr>
        <p:spPr>
          <a:xfrm>
            <a:off x="459300" y="3618675"/>
            <a:ext cx="8358378" cy="7472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tx1"/>
                </a:solidFill>
                <a:latin typeface="Arial"/>
                <a:ea typeface="Arial"/>
                <a:cs typeface="Arial"/>
                <a:sym typeface="Arial"/>
              </a:rPr>
              <a:t>If Router A gets RIP updates from B and </a:t>
            </a:r>
            <a:r>
              <a:rPr lang="en-GB" sz="2000" b="1" dirty="0" smtClean="0">
                <a:solidFill>
                  <a:schemeClr val="tx1"/>
                </a:solidFill>
                <a:latin typeface="Arial"/>
                <a:ea typeface="Arial"/>
                <a:cs typeface="Arial"/>
                <a:sym typeface="Arial"/>
              </a:rPr>
              <a:t>C what will the routing table on A show?</a:t>
            </a:r>
          </a:p>
          <a:p>
            <a:pPr marL="0" marR="0" lvl="0" indent="0" algn="l" rtl="0">
              <a:spcBef>
                <a:spcPts val="0"/>
              </a:spcBef>
              <a:spcAft>
                <a:spcPts val="0"/>
              </a:spcAft>
              <a:buNone/>
            </a:pPr>
            <a:r>
              <a:rPr lang="en-GB" sz="2000" b="1" dirty="0" smtClean="0">
                <a:solidFill>
                  <a:schemeClr val="tx1"/>
                </a:solidFill>
                <a:sym typeface="Arial"/>
              </a:rPr>
              <a:t> </a:t>
            </a:r>
            <a:endParaRPr sz="2400" dirty="0">
              <a:solidFill>
                <a:schemeClr val="tx1"/>
              </a:solidFill>
              <a:latin typeface="Times New Roman"/>
              <a:ea typeface="Times New Roman"/>
              <a:cs typeface="Times New Roman"/>
              <a:sym typeface="Times New Roman"/>
            </a:endParaRPr>
          </a:p>
        </p:txBody>
      </p:sp>
      <p:graphicFrame>
        <p:nvGraphicFramePr>
          <p:cNvPr id="15" name="Google Shape;270;p30"/>
          <p:cNvGraphicFramePr/>
          <p:nvPr>
            <p:extLst>
              <p:ext uri="{D42A27DB-BD31-4B8C-83A1-F6EECF244321}">
                <p14:modId xmlns:p14="http://schemas.microsoft.com/office/powerpoint/2010/main" val="3209641177"/>
              </p:ext>
            </p:extLst>
          </p:nvPr>
        </p:nvGraphicFramePr>
        <p:xfrm>
          <a:off x="1539854" y="4382971"/>
          <a:ext cx="4926064" cy="1828850"/>
        </p:xfrm>
        <a:graphic>
          <a:graphicData uri="http://schemas.openxmlformats.org/drawingml/2006/table">
            <a:tbl>
              <a:tblPr firstRow="1" bandRow="1">
                <a:noFill/>
                <a:tableStyleId>{7CD7A006-D356-41FD-AADC-869F02615059}</a:tableStyleId>
              </a:tblPr>
              <a:tblGrid>
                <a:gridCol w="940526">
                  <a:extLst>
                    <a:ext uri="{9D8B030D-6E8A-4147-A177-3AD203B41FA5}">
                      <a16:colId xmlns:a16="http://schemas.microsoft.com/office/drawing/2014/main" val="201370346"/>
                    </a:ext>
                  </a:extLst>
                </a:gridCol>
                <a:gridCol w="2489354">
                  <a:extLst>
                    <a:ext uri="{9D8B030D-6E8A-4147-A177-3AD203B41FA5}">
                      <a16:colId xmlns:a16="http://schemas.microsoft.com/office/drawing/2014/main" val="20000"/>
                    </a:ext>
                  </a:extLst>
                </a:gridCol>
                <a:gridCol w="1496184">
                  <a:extLst>
                    <a:ext uri="{9D8B030D-6E8A-4147-A177-3AD203B41FA5}">
                      <a16:colId xmlns:a16="http://schemas.microsoft.com/office/drawing/2014/main" val="20001"/>
                    </a:ext>
                  </a:extLst>
                </a:gridCol>
              </a:tblGrid>
              <a:tr h="278650">
                <a:tc>
                  <a:txBody>
                    <a:bodyPr/>
                    <a:lstStyle/>
                    <a:p>
                      <a:pPr marL="0" marR="0" lvl="0" indent="0" algn="l" rtl="0">
                        <a:spcBef>
                          <a:spcPts val="0"/>
                        </a:spcBef>
                        <a:spcAft>
                          <a:spcPts val="0"/>
                        </a:spcAft>
                        <a:buNone/>
                      </a:pPr>
                      <a:r>
                        <a:rPr lang="en-GB" sz="1800" dirty="0" smtClean="0"/>
                        <a:t>Port</a:t>
                      </a:r>
                      <a:endParaRPr sz="1800" dirty="0"/>
                    </a:p>
                  </a:txBody>
                  <a:tcPr marL="91450" marR="91450" marT="45725" marB="45725"/>
                </a:tc>
                <a:tc>
                  <a:txBody>
                    <a:bodyPr/>
                    <a:lstStyle/>
                    <a:p>
                      <a:pPr marL="0" marR="0" lvl="0" indent="0" algn="l" rtl="0">
                        <a:spcBef>
                          <a:spcPts val="0"/>
                        </a:spcBef>
                        <a:spcAft>
                          <a:spcPts val="0"/>
                        </a:spcAft>
                        <a:buNone/>
                      </a:pPr>
                      <a:r>
                        <a:rPr lang="en-GB" sz="1800" dirty="0"/>
                        <a:t>Network</a:t>
                      </a:r>
                      <a:endParaRPr sz="1800" dirty="0"/>
                    </a:p>
                  </a:txBody>
                  <a:tcPr marL="91450" marR="91450" marT="45725" marB="45725"/>
                </a:tc>
                <a:tc>
                  <a:txBody>
                    <a:bodyPr/>
                    <a:lstStyle/>
                    <a:p>
                      <a:pPr marL="0" marR="0" lvl="0" indent="0" algn="l" rtl="0">
                        <a:spcBef>
                          <a:spcPts val="0"/>
                        </a:spcBef>
                        <a:spcAft>
                          <a:spcPts val="0"/>
                        </a:spcAft>
                        <a:buNone/>
                      </a:pPr>
                      <a:r>
                        <a:rPr lang="en-GB" sz="1800"/>
                        <a:t>Hop Count</a:t>
                      </a:r>
                      <a:endParaRPr sz="1800"/>
                    </a:p>
                  </a:txBody>
                  <a:tcPr marL="91450" marR="91450" marT="45725" marB="45725"/>
                </a:tc>
                <a:extLst>
                  <a:ext uri="{0D108BD9-81ED-4DB2-BD59-A6C34878D82A}">
                    <a16:rowId xmlns:a16="http://schemas.microsoft.com/office/drawing/2014/main" val="10000"/>
                  </a:ext>
                </a:extLst>
              </a:tr>
              <a:tr h="234900">
                <a:tc>
                  <a:txBody>
                    <a:bodyPr/>
                    <a:lstStyle/>
                    <a:p>
                      <a:pPr marL="0" marR="0" lvl="0" indent="0" algn="l" rtl="0">
                        <a:spcBef>
                          <a:spcPts val="0"/>
                        </a:spcBef>
                        <a:spcAft>
                          <a:spcPts val="0"/>
                        </a:spcAft>
                        <a:buNone/>
                      </a:pPr>
                      <a:r>
                        <a:rPr lang="en-GB" sz="1800" dirty="0" smtClean="0"/>
                        <a:t>1</a:t>
                      </a:r>
                      <a:endParaRPr sz="1800" dirty="0"/>
                    </a:p>
                  </a:txBody>
                  <a:tcPr marL="91450" marR="91450" marT="45725" marB="45725"/>
                </a:tc>
                <a:tc>
                  <a:txBody>
                    <a:bodyPr/>
                    <a:lstStyle/>
                    <a:p>
                      <a:pPr marL="0" marR="0" lvl="0" indent="0" algn="l" rtl="0">
                        <a:spcBef>
                          <a:spcPts val="0"/>
                        </a:spcBef>
                        <a:spcAft>
                          <a:spcPts val="0"/>
                        </a:spcAft>
                        <a:buNone/>
                      </a:pPr>
                      <a:r>
                        <a:rPr lang="en-GB" sz="1800" dirty="0"/>
                        <a:t>192.120.56.0</a:t>
                      </a: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1"/>
                  </a:ext>
                </a:extLst>
              </a:tr>
              <a:tr h="278650">
                <a:tc>
                  <a:txBody>
                    <a:bodyPr/>
                    <a:lstStyle/>
                    <a:p>
                      <a:pPr marL="0" marR="0" lvl="0" indent="0" algn="l" rtl="0">
                        <a:spcBef>
                          <a:spcPts val="0"/>
                        </a:spcBef>
                        <a:spcAft>
                          <a:spcPts val="0"/>
                        </a:spcAft>
                        <a:buNone/>
                      </a:pPr>
                      <a:r>
                        <a:rPr lang="en-GB" sz="1800" dirty="0" smtClean="0"/>
                        <a:t>1</a:t>
                      </a:r>
                      <a:endParaRPr sz="1800" dirty="0"/>
                    </a:p>
                  </a:txBody>
                  <a:tcPr marL="91450" marR="91450" marT="45725" marB="45725"/>
                </a:tc>
                <a:tc>
                  <a:txBody>
                    <a:bodyPr/>
                    <a:lstStyle/>
                    <a:p>
                      <a:pPr marL="0" marR="0" lvl="0" indent="0" algn="l" rtl="0">
                        <a:spcBef>
                          <a:spcPts val="0"/>
                        </a:spcBef>
                        <a:spcAft>
                          <a:spcPts val="0"/>
                        </a:spcAft>
                        <a:buNone/>
                      </a:pPr>
                      <a:r>
                        <a:rPr lang="en-GB" sz="1800" dirty="0"/>
                        <a:t>192.120.48.0</a:t>
                      </a: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2"/>
                  </a:ext>
                </a:extLst>
              </a:tr>
              <a:tr h="278650">
                <a:tc>
                  <a:txBody>
                    <a:bodyPr/>
                    <a:lstStyle/>
                    <a:p>
                      <a:pPr marL="0" marR="0" lvl="0" indent="0" algn="l" rtl="0">
                        <a:spcBef>
                          <a:spcPts val="0"/>
                        </a:spcBef>
                        <a:spcAft>
                          <a:spcPts val="0"/>
                        </a:spcAft>
                        <a:buNone/>
                      </a:pPr>
                      <a:r>
                        <a:rPr lang="en-GB" sz="1800" dirty="0" smtClean="0"/>
                        <a:t>2</a:t>
                      </a:r>
                      <a:endParaRPr sz="1800" dirty="0"/>
                    </a:p>
                  </a:txBody>
                  <a:tcPr marL="91450" marR="91450" marT="45725" marB="45725"/>
                </a:tc>
                <a:tc>
                  <a:txBody>
                    <a:bodyPr/>
                    <a:lstStyle/>
                    <a:p>
                      <a:pPr marL="0" marR="0" lvl="0" indent="0" algn="l" rtl="0">
                        <a:spcBef>
                          <a:spcPts val="0"/>
                        </a:spcBef>
                        <a:spcAft>
                          <a:spcPts val="0"/>
                        </a:spcAft>
                        <a:buNone/>
                      </a:pPr>
                      <a:r>
                        <a:rPr lang="en-GB" sz="1800" dirty="0"/>
                        <a:t>192.120.56.0</a:t>
                      </a: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870435653"/>
                  </a:ext>
                </a:extLst>
              </a:tr>
              <a:tr h="278650">
                <a:tc>
                  <a:txBody>
                    <a:bodyPr/>
                    <a:lstStyle/>
                    <a:p>
                      <a:pPr marL="0" marR="0" lvl="0" indent="0" algn="l" rtl="0">
                        <a:spcBef>
                          <a:spcPts val="0"/>
                        </a:spcBef>
                        <a:spcAft>
                          <a:spcPts val="0"/>
                        </a:spcAft>
                        <a:buNone/>
                      </a:pPr>
                      <a:r>
                        <a:rPr lang="en-GB" sz="1800" dirty="0" smtClean="0"/>
                        <a:t>2</a:t>
                      </a:r>
                      <a:endParaRPr sz="1800" dirty="0"/>
                    </a:p>
                  </a:txBody>
                  <a:tcPr marL="91450" marR="91450" marT="45725" marB="45725"/>
                </a:tc>
                <a:tc>
                  <a:txBody>
                    <a:bodyPr/>
                    <a:lstStyle/>
                    <a:p>
                      <a:pPr marL="0" marR="0" lvl="0" indent="0" algn="l" rtl="0">
                        <a:spcBef>
                          <a:spcPts val="0"/>
                        </a:spcBef>
                        <a:spcAft>
                          <a:spcPts val="0"/>
                        </a:spcAft>
                        <a:buNone/>
                      </a:pPr>
                      <a:r>
                        <a:rPr lang="en-GB" sz="1800" dirty="0"/>
                        <a:t>192.120.48.0</a:t>
                      </a:r>
                      <a:endParaRPr sz="1800" dirty="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744587850"/>
                  </a:ext>
                </a:extLst>
              </a:tr>
            </a:tbl>
          </a:graphicData>
        </a:graphic>
      </p:graphicFrame>
      <p:grpSp>
        <p:nvGrpSpPr>
          <p:cNvPr id="2" name="Group 1"/>
          <p:cNvGrpSpPr/>
          <p:nvPr/>
        </p:nvGrpSpPr>
        <p:grpSpPr>
          <a:xfrm>
            <a:off x="874859" y="1086201"/>
            <a:ext cx="7488265" cy="1258506"/>
            <a:chOff x="874859" y="1412776"/>
            <a:chExt cx="7488265" cy="1258506"/>
          </a:xfrm>
        </p:grpSpPr>
        <p:grpSp>
          <p:nvGrpSpPr>
            <p:cNvPr id="261" name="Google Shape;261;p30"/>
            <p:cNvGrpSpPr/>
            <p:nvPr/>
          </p:nvGrpSpPr>
          <p:grpSpPr>
            <a:xfrm>
              <a:off x="874859" y="1412776"/>
              <a:ext cx="7488265" cy="1258506"/>
              <a:chOff x="858201" y="1412776"/>
              <a:chExt cx="7488265" cy="1258506"/>
            </a:xfrm>
          </p:grpSpPr>
          <p:pic>
            <p:nvPicPr>
              <p:cNvPr id="262" name="Google Shape;262;p30"/>
              <p:cNvPicPr preferRelativeResize="0"/>
              <p:nvPr/>
            </p:nvPicPr>
            <p:blipFill rotWithShape="1">
              <a:blip r:embed="rId3">
                <a:alphaModFix/>
              </a:blip>
              <a:srcRect/>
              <a:stretch/>
            </p:blipFill>
            <p:spPr>
              <a:xfrm>
                <a:off x="933381" y="1893628"/>
                <a:ext cx="1179630" cy="777654"/>
              </a:xfrm>
              <a:prstGeom prst="rect">
                <a:avLst/>
              </a:prstGeom>
              <a:noFill/>
              <a:ln>
                <a:noFill/>
              </a:ln>
            </p:spPr>
          </p:pic>
          <p:pic>
            <p:nvPicPr>
              <p:cNvPr id="263" name="Google Shape;263;p30"/>
              <p:cNvPicPr preferRelativeResize="0"/>
              <p:nvPr/>
            </p:nvPicPr>
            <p:blipFill rotWithShape="1">
              <a:blip r:embed="rId3">
                <a:alphaModFix/>
              </a:blip>
              <a:srcRect/>
              <a:stretch/>
            </p:blipFill>
            <p:spPr>
              <a:xfrm>
                <a:off x="7122503" y="1893628"/>
                <a:ext cx="1179630" cy="777654"/>
              </a:xfrm>
              <a:prstGeom prst="rect">
                <a:avLst/>
              </a:prstGeom>
              <a:noFill/>
              <a:ln>
                <a:noFill/>
              </a:ln>
            </p:spPr>
          </p:pic>
          <p:pic>
            <p:nvPicPr>
              <p:cNvPr id="264" name="Google Shape;264;p30"/>
              <p:cNvPicPr preferRelativeResize="0"/>
              <p:nvPr/>
            </p:nvPicPr>
            <p:blipFill rotWithShape="1">
              <a:blip r:embed="rId3">
                <a:alphaModFix/>
              </a:blip>
              <a:srcRect/>
              <a:stretch/>
            </p:blipFill>
            <p:spPr>
              <a:xfrm>
                <a:off x="3707904" y="1893628"/>
                <a:ext cx="1179630" cy="777654"/>
              </a:xfrm>
              <a:prstGeom prst="rect">
                <a:avLst/>
              </a:prstGeom>
              <a:noFill/>
              <a:ln>
                <a:noFill/>
              </a:ln>
            </p:spPr>
          </p:pic>
          <p:sp>
            <p:nvSpPr>
              <p:cNvPr id="265" name="Google Shape;265;p30"/>
              <p:cNvSpPr/>
              <p:nvPr/>
            </p:nvSpPr>
            <p:spPr>
              <a:xfrm>
                <a:off x="3619238" y="1412776"/>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a:solidFill>
                      <a:schemeClr val="tx1"/>
                    </a:solidFill>
                    <a:sym typeface="Arial"/>
                  </a:rPr>
                  <a:t>Router A</a:t>
                </a:r>
                <a:endParaRPr sz="2400">
                  <a:solidFill>
                    <a:schemeClr val="tx1"/>
                  </a:solidFill>
                  <a:latin typeface="Times New Roman"/>
                  <a:ea typeface="Times New Roman"/>
                  <a:cs typeface="Times New Roman"/>
                  <a:sym typeface="Times New Roman"/>
                </a:endParaRPr>
              </a:p>
            </p:txBody>
          </p:sp>
          <p:cxnSp>
            <p:nvCxnSpPr>
              <p:cNvPr id="266" name="Google Shape;266;p30"/>
              <p:cNvCxnSpPr>
                <a:stCxn id="262" idx="3"/>
                <a:endCxn id="264" idx="1"/>
              </p:cNvCxnSpPr>
              <p:nvPr/>
            </p:nvCxnSpPr>
            <p:spPr>
              <a:xfrm>
                <a:off x="2113011" y="2282455"/>
                <a:ext cx="1594893" cy="0"/>
              </a:xfrm>
              <a:prstGeom prst="straightConnector1">
                <a:avLst/>
              </a:prstGeom>
              <a:noFill/>
              <a:ln w="9525" cap="flat" cmpd="sng">
                <a:solidFill>
                  <a:srgbClr val="117F7C"/>
                </a:solidFill>
                <a:prstDash val="solid"/>
                <a:round/>
                <a:headEnd type="none" w="sm" len="sm"/>
                <a:tailEnd type="none" w="sm" len="sm"/>
              </a:ln>
            </p:spPr>
          </p:cxnSp>
          <p:cxnSp>
            <p:nvCxnSpPr>
              <p:cNvPr id="267" name="Google Shape;267;p30"/>
              <p:cNvCxnSpPr>
                <a:stCxn id="264" idx="3"/>
                <a:endCxn id="263" idx="1"/>
              </p:cNvCxnSpPr>
              <p:nvPr/>
            </p:nvCxnSpPr>
            <p:spPr>
              <a:xfrm>
                <a:off x="4887534" y="2282455"/>
                <a:ext cx="2234969" cy="0"/>
              </a:xfrm>
              <a:prstGeom prst="straightConnector1">
                <a:avLst/>
              </a:prstGeom>
              <a:noFill/>
              <a:ln w="9525" cap="flat" cmpd="sng">
                <a:solidFill>
                  <a:srgbClr val="117F7C"/>
                </a:solidFill>
                <a:prstDash val="solid"/>
                <a:round/>
                <a:headEnd type="none" w="sm" len="sm"/>
                <a:tailEnd type="none" w="sm" len="sm"/>
              </a:ln>
            </p:spPr>
          </p:cxnSp>
          <p:sp>
            <p:nvSpPr>
              <p:cNvPr id="268" name="Google Shape;268;p30"/>
              <p:cNvSpPr/>
              <p:nvPr/>
            </p:nvSpPr>
            <p:spPr>
              <a:xfrm>
                <a:off x="858201" y="1412776"/>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tx1"/>
                    </a:solidFill>
                    <a:sym typeface="Arial"/>
                  </a:rPr>
                  <a:t>Router B</a:t>
                </a:r>
                <a:endParaRPr sz="2400" dirty="0">
                  <a:solidFill>
                    <a:schemeClr val="tx1"/>
                  </a:solidFill>
                  <a:latin typeface="Times New Roman"/>
                  <a:ea typeface="Times New Roman"/>
                  <a:cs typeface="Times New Roman"/>
                  <a:sym typeface="Times New Roman"/>
                </a:endParaRPr>
              </a:p>
            </p:txBody>
          </p:sp>
          <p:sp>
            <p:nvSpPr>
              <p:cNvPr id="269" name="Google Shape;269;p30"/>
              <p:cNvSpPr/>
              <p:nvPr/>
            </p:nvSpPr>
            <p:spPr>
              <a:xfrm>
                <a:off x="7078170" y="1424059"/>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tx1"/>
                    </a:solidFill>
                    <a:sym typeface="Arial"/>
                  </a:rPr>
                  <a:t>Router C</a:t>
                </a:r>
                <a:endParaRPr sz="2400" dirty="0">
                  <a:solidFill>
                    <a:schemeClr val="tx1"/>
                  </a:solidFill>
                  <a:latin typeface="Times New Roman"/>
                  <a:ea typeface="Times New Roman"/>
                  <a:cs typeface="Times New Roman"/>
                  <a:sym typeface="Times New Roman"/>
                </a:endParaRPr>
              </a:p>
            </p:txBody>
          </p:sp>
        </p:grpSp>
        <p:sp>
          <p:nvSpPr>
            <p:cNvPr id="16" name="Google Shape;268;p30"/>
            <p:cNvSpPr/>
            <p:nvPr/>
          </p:nvSpPr>
          <p:spPr>
            <a:xfrm>
              <a:off x="2865284" y="1936379"/>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smtClean="0">
                  <a:solidFill>
                    <a:schemeClr val="tx1"/>
                  </a:solidFill>
                  <a:sym typeface="Arial"/>
                </a:rPr>
                <a:t>Port 1</a:t>
              </a:r>
              <a:endParaRPr sz="2400" dirty="0">
                <a:solidFill>
                  <a:schemeClr val="tx1"/>
                </a:solidFill>
                <a:latin typeface="Times New Roman"/>
                <a:ea typeface="Times New Roman"/>
                <a:cs typeface="Times New Roman"/>
                <a:sym typeface="Times New Roman"/>
              </a:endParaRPr>
            </a:p>
          </p:txBody>
        </p:sp>
        <p:sp>
          <p:nvSpPr>
            <p:cNvPr id="17" name="Google Shape;268;p30"/>
            <p:cNvSpPr/>
            <p:nvPr/>
          </p:nvSpPr>
          <p:spPr>
            <a:xfrm>
              <a:off x="4846489" y="1958149"/>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smtClean="0">
                  <a:solidFill>
                    <a:schemeClr val="tx1"/>
                  </a:solidFill>
                  <a:sym typeface="Arial"/>
                </a:rPr>
                <a:t>Port 2</a:t>
              </a:r>
              <a:endParaRPr sz="2400" dirty="0">
                <a:solidFill>
                  <a:schemeClr val="tx1"/>
                </a:solidFill>
                <a:latin typeface="Times New Roman"/>
                <a:ea typeface="Times New Roman"/>
                <a:cs typeface="Times New Roman"/>
                <a:sym typeface="Times New Roman"/>
              </a:endParaRPr>
            </a:p>
          </p:txBody>
        </p:sp>
      </p:grpSp>
      <p:graphicFrame>
        <p:nvGraphicFramePr>
          <p:cNvPr id="18" name="Google Shape;270;p30"/>
          <p:cNvGraphicFramePr/>
          <p:nvPr>
            <p:extLst>
              <p:ext uri="{D42A27DB-BD31-4B8C-83A1-F6EECF244321}">
                <p14:modId xmlns:p14="http://schemas.microsoft.com/office/powerpoint/2010/main" val="3172331244"/>
              </p:ext>
            </p:extLst>
          </p:nvPr>
        </p:nvGraphicFramePr>
        <p:xfrm>
          <a:off x="1539854" y="4391252"/>
          <a:ext cx="4926064" cy="1828850"/>
        </p:xfrm>
        <a:graphic>
          <a:graphicData uri="http://schemas.openxmlformats.org/drawingml/2006/table">
            <a:tbl>
              <a:tblPr firstRow="1" bandRow="1">
                <a:noFill/>
                <a:tableStyleId>{7CD7A006-D356-41FD-AADC-869F02615059}</a:tableStyleId>
              </a:tblPr>
              <a:tblGrid>
                <a:gridCol w="940526">
                  <a:extLst>
                    <a:ext uri="{9D8B030D-6E8A-4147-A177-3AD203B41FA5}">
                      <a16:colId xmlns:a16="http://schemas.microsoft.com/office/drawing/2014/main" val="201370346"/>
                    </a:ext>
                  </a:extLst>
                </a:gridCol>
                <a:gridCol w="2489354">
                  <a:extLst>
                    <a:ext uri="{9D8B030D-6E8A-4147-A177-3AD203B41FA5}">
                      <a16:colId xmlns:a16="http://schemas.microsoft.com/office/drawing/2014/main" val="20000"/>
                    </a:ext>
                  </a:extLst>
                </a:gridCol>
                <a:gridCol w="1496184">
                  <a:extLst>
                    <a:ext uri="{9D8B030D-6E8A-4147-A177-3AD203B41FA5}">
                      <a16:colId xmlns:a16="http://schemas.microsoft.com/office/drawing/2014/main" val="20001"/>
                    </a:ext>
                  </a:extLst>
                </a:gridCol>
              </a:tblGrid>
              <a:tr h="278650">
                <a:tc>
                  <a:txBody>
                    <a:bodyPr/>
                    <a:lstStyle/>
                    <a:p>
                      <a:pPr marL="0" marR="0" lvl="0" indent="0" algn="l" rtl="0">
                        <a:spcBef>
                          <a:spcPts val="0"/>
                        </a:spcBef>
                        <a:spcAft>
                          <a:spcPts val="0"/>
                        </a:spcAft>
                        <a:buNone/>
                      </a:pPr>
                      <a:r>
                        <a:rPr lang="en-GB" sz="1800" dirty="0" smtClean="0"/>
                        <a:t>Port</a:t>
                      </a:r>
                      <a:endParaRPr sz="1800" dirty="0"/>
                    </a:p>
                  </a:txBody>
                  <a:tcPr marL="91450" marR="91450" marT="45725" marB="45725"/>
                </a:tc>
                <a:tc>
                  <a:txBody>
                    <a:bodyPr/>
                    <a:lstStyle/>
                    <a:p>
                      <a:pPr marL="0" marR="0" lvl="0" indent="0" algn="l" rtl="0">
                        <a:spcBef>
                          <a:spcPts val="0"/>
                        </a:spcBef>
                        <a:spcAft>
                          <a:spcPts val="0"/>
                        </a:spcAft>
                        <a:buNone/>
                      </a:pPr>
                      <a:r>
                        <a:rPr lang="en-GB" sz="1800" dirty="0"/>
                        <a:t>Network</a:t>
                      </a:r>
                      <a:endParaRPr sz="1800" dirty="0"/>
                    </a:p>
                  </a:txBody>
                  <a:tcPr marL="91450" marR="91450" marT="45725" marB="45725"/>
                </a:tc>
                <a:tc>
                  <a:txBody>
                    <a:bodyPr/>
                    <a:lstStyle/>
                    <a:p>
                      <a:pPr marL="0" marR="0" lvl="0" indent="0" algn="l" rtl="0">
                        <a:spcBef>
                          <a:spcPts val="0"/>
                        </a:spcBef>
                        <a:spcAft>
                          <a:spcPts val="0"/>
                        </a:spcAft>
                        <a:buNone/>
                      </a:pPr>
                      <a:r>
                        <a:rPr lang="en-GB" sz="1800" dirty="0"/>
                        <a:t>Hop Count</a:t>
                      </a:r>
                      <a:endParaRPr sz="1800" dirty="0"/>
                    </a:p>
                  </a:txBody>
                  <a:tcPr marL="91450" marR="91450" marT="45725" marB="45725"/>
                </a:tc>
                <a:extLst>
                  <a:ext uri="{0D108BD9-81ED-4DB2-BD59-A6C34878D82A}">
                    <a16:rowId xmlns:a16="http://schemas.microsoft.com/office/drawing/2014/main" val="10000"/>
                  </a:ext>
                </a:extLst>
              </a:tr>
              <a:tr h="234900">
                <a:tc>
                  <a:txBody>
                    <a:bodyPr/>
                    <a:lstStyle/>
                    <a:p>
                      <a:pPr marL="0" marR="0" lvl="0" indent="0" algn="l" rtl="0">
                        <a:spcBef>
                          <a:spcPts val="0"/>
                        </a:spcBef>
                        <a:spcAft>
                          <a:spcPts val="0"/>
                        </a:spcAft>
                        <a:buNone/>
                      </a:pPr>
                      <a:r>
                        <a:rPr lang="en-GB" sz="1800" dirty="0" smtClean="0"/>
                        <a:t>1</a:t>
                      </a:r>
                      <a:endParaRPr sz="1800" dirty="0"/>
                    </a:p>
                  </a:txBody>
                  <a:tcPr marL="91450" marR="91450" marT="45725" marB="45725"/>
                </a:tc>
                <a:tc>
                  <a:txBody>
                    <a:bodyPr/>
                    <a:lstStyle/>
                    <a:p>
                      <a:pPr marL="0" marR="0" lvl="0" indent="0" algn="l" rtl="0">
                        <a:spcBef>
                          <a:spcPts val="0"/>
                        </a:spcBef>
                        <a:spcAft>
                          <a:spcPts val="0"/>
                        </a:spcAft>
                        <a:buNone/>
                      </a:pPr>
                      <a:r>
                        <a:rPr lang="en-GB" sz="1800" dirty="0"/>
                        <a:t>192.120.56.0</a:t>
                      </a:r>
                      <a:endParaRPr sz="1800" dirty="0"/>
                    </a:p>
                  </a:txBody>
                  <a:tcPr marL="91450" marR="91450" marT="45725" marB="45725"/>
                </a:tc>
                <a:tc>
                  <a:txBody>
                    <a:bodyPr/>
                    <a:lstStyle/>
                    <a:p>
                      <a:pPr marL="0" marR="0" lvl="0" indent="0" algn="l" rtl="0">
                        <a:spcBef>
                          <a:spcPts val="0"/>
                        </a:spcBef>
                        <a:spcAft>
                          <a:spcPts val="0"/>
                        </a:spcAft>
                        <a:buNone/>
                      </a:pPr>
                      <a:r>
                        <a:rPr lang="en-GB" sz="1800" dirty="0" smtClean="0"/>
                        <a:t>4</a:t>
                      </a:r>
                      <a:endParaRPr sz="1800" dirty="0"/>
                    </a:p>
                  </a:txBody>
                  <a:tcPr marL="91450" marR="91450" marT="45725" marB="45725"/>
                </a:tc>
                <a:extLst>
                  <a:ext uri="{0D108BD9-81ED-4DB2-BD59-A6C34878D82A}">
                    <a16:rowId xmlns:a16="http://schemas.microsoft.com/office/drawing/2014/main" val="10001"/>
                  </a:ext>
                </a:extLst>
              </a:tr>
              <a:tr h="278650">
                <a:tc>
                  <a:txBody>
                    <a:bodyPr/>
                    <a:lstStyle/>
                    <a:p>
                      <a:pPr marL="0" marR="0" lvl="0" indent="0" algn="l" rtl="0">
                        <a:spcBef>
                          <a:spcPts val="0"/>
                        </a:spcBef>
                        <a:spcAft>
                          <a:spcPts val="0"/>
                        </a:spcAft>
                        <a:buNone/>
                      </a:pPr>
                      <a:r>
                        <a:rPr lang="en-GB" sz="1800" dirty="0" smtClean="0"/>
                        <a:t>1</a:t>
                      </a:r>
                      <a:endParaRPr sz="1800" dirty="0"/>
                    </a:p>
                  </a:txBody>
                  <a:tcPr marL="91450" marR="91450" marT="45725" marB="45725"/>
                </a:tc>
                <a:tc>
                  <a:txBody>
                    <a:bodyPr/>
                    <a:lstStyle/>
                    <a:p>
                      <a:pPr marL="0" marR="0" lvl="0" indent="0" algn="l" rtl="0">
                        <a:spcBef>
                          <a:spcPts val="0"/>
                        </a:spcBef>
                        <a:spcAft>
                          <a:spcPts val="0"/>
                        </a:spcAft>
                        <a:buNone/>
                      </a:pPr>
                      <a:r>
                        <a:rPr lang="en-GB" sz="1800" dirty="0"/>
                        <a:t>192.120.48.0</a:t>
                      </a:r>
                      <a:endParaRPr sz="1800" dirty="0"/>
                    </a:p>
                  </a:txBody>
                  <a:tcPr marL="91450" marR="91450" marT="45725" marB="45725"/>
                </a:tc>
                <a:tc>
                  <a:txBody>
                    <a:bodyPr/>
                    <a:lstStyle/>
                    <a:p>
                      <a:pPr marL="0" marR="0" lvl="0" indent="0" algn="l" rtl="0">
                        <a:spcBef>
                          <a:spcPts val="0"/>
                        </a:spcBef>
                        <a:spcAft>
                          <a:spcPts val="0"/>
                        </a:spcAft>
                        <a:buNone/>
                      </a:pPr>
                      <a:r>
                        <a:rPr lang="en-GB" sz="1800" dirty="0" smtClean="0"/>
                        <a:t>3</a:t>
                      </a:r>
                      <a:endParaRPr sz="1800" dirty="0"/>
                    </a:p>
                  </a:txBody>
                  <a:tcPr marL="91450" marR="91450" marT="45725" marB="45725"/>
                </a:tc>
                <a:extLst>
                  <a:ext uri="{0D108BD9-81ED-4DB2-BD59-A6C34878D82A}">
                    <a16:rowId xmlns:a16="http://schemas.microsoft.com/office/drawing/2014/main" val="10002"/>
                  </a:ext>
                </a:extLst>
              </a:tr>
              <a:tr h="278650">
                <a:tc>
                  <a:txBody>
                    <a:bodyPr/>
                    <a:lstStyle/>
                    <a:p>
                      <a:pPr marL="0" marR="0" lvl="0" indent="0" algn="l" rtl="0">
                        <a:spcBef>
                          <a:spcPts val="0"/>
                        </a:spcBef>
                        <a:spcAft>
                          <a:spcPts val="0"/>
                        </a:spcAft>
                        <a:buNone/>
                      </a:pPr>
                      <a:r>
                        <a:rPr lang="en-GB" sz="1800" dirty="0" smtClean="0"/>
                        <a:t>2</a:t>
                      </a:r>
                      <a:endParaRPr sz="1800" dirty="0"/>
                    </a:p>
                  </a:txBody>
                  <a:tcPr marL="91450" marR="91450" marT="45725" marB="45725"/>
                </a:tc>
                <a:tc>
                  <a:txBody>
                    <a:bodyPr/>
                    <a:lstStyle/>
                    <a:p>
                      <a:pPr marL="0" marR="0" lvl="0" indent="0" algn="l" rtl="0">
                        <a:spcBef>
                          <a:spcPts val="0"/>
                        </a:spcBef>
                        <a:spcAft>
                          <a:spcPts val="0"/>
                        </a:spcAft>
                        <a:buNone/>
                      </a:pPr>
                      <a:r>
                        <a:rPr lang="en-GB" sz="1800" dirty="0"/>
                        <a:t>192.120.56.0</a:t>
                      </a:r>
                      <a:endParaRPr sz="1800" dirty="0"/>
                    </a:p>
                  </a:txBody>
                  <a:tcPr marL="91450" marR="91450" marT="45725" marB="45725"/>
                </a:tc>
                <a:tc>
                  <a:txBody>
                    <a:bodyPr/>
                    <a:lstStyle/>
                    <a:p>
                      <a:pPr marL="0" marR="0" lvl="0" indent="0" algn="l" rtl="0">
                        <a:spcBef>
                          <a:spcPts val="0"/>
                        </a:spcBef>
                        <a:spcAft>
                          <a:spcPts val="0"/>
                        </a:spcAft>
                        <a:buNone/>
                      </a:pPr>
                      <a:r>
                        <a:rPr lang="en-GB" sz="1800" dirty="0" smtClean="0"/>
                        <a:t>2</a:t>
                      </a:r>
                      <a:endParaRPr sz="1800" dirty="0"/>
                    </a:p>
                  </a:txBody>
                  <a:tcPr marL="91450" marR="91450" marT="45725" marB="45725"/>
                </a:tc>
                <a:extLst>
                  <a:ext uri="{0D108BD9-81ED-4DB2-BD59-A6C34878D82A}">
                    <a16:rowId xmlns:a16="http://schemas.microsoft.com/office/drawing/2014/main" val="870435653"/>
                  </a:ext>
                </a:extLst>
              </a:tr>
              <a:tr h="278650">
                <a:tc>
                  <a:txBody>
                    <a:bodyPr/>
                    <a:lstStyle/>
                    <a:p>
                      <a:pPr marL="0" marR="0" lvl="0" indent="0" algn="l" rtl="0">
                        <a:spcBef>
                          <a:spcPts val="0"/>
                        </a:spcBef>
                        <a:spcAft>
                          <a:spcPts val="0"/>
                        </a:spcAft>
                        <a:buNone/>
                      </a:pPr>
                      <a:r>
                        <a:rPr lang="en-GB" sz="1800" dirty="0" smtClean="0"/>
                        <a:t>2</a:t>
                      </a:r>
                      <a:endParaRPr sz="1800" dirty="0"/>
                    </a:p>
                  </a:txBody>
                  <a:tcPr marL="91450" marR="91450" marT="45725" marB="45725"/>
                </a:tc>
                <a:tc>
                  <a:txBody>
                    <a:bodyPr/>
                    <a:lstStyle/>
                    <a:p>
                      <a:pPr marL="0" marR="0" lvl="0" indent="0" algn="l" rtl="0">
                        <a:spcBef>
                          <a:spcPts val="0"/>
                        </a:spcBef>
                        <a:spcAft>
                          <a:spcPts val="0"/>
                        </a:spcAft>
                        <a:buNone/>
                      </a:pPr>
                      <a:r>
                        <a:rPr lang="en-GB" sz="1800" dirty="0"/>
                        <a:t>192.120.48.0</a:t>
                      </a:r>
                      <a:endParaRPr sz="1800" dirty="0"/>
                    </a:p>
                  </a:txBody>
                  <a:tcPr marL="91450" marR="91450" marT="45725" marB="45725"/>
                </a:tc>
                <a:tc>
                  <a:txBody>
                    <a:bodyPr/>
                    <a:lstStyle/>
                    <a:p>
                      <a:pPr marL="0" marR="0" lvl="0" indent="0" algn="l" rtl="0">
                        <a:spcBef>
                          <a:spcPts val="0"/>
                        </a:spcBef>
                        <a:spcAft>
                          <a:spcPts val="0"/>
                        </a:spcAft>
                        <a:buNone/>
                      </a:pPr>
                      <a:r>
                        <a:rPr lang="en-GB" sz="1800" dirty="0" smtClean="0"/>
                        <a:t>6</a:t>
                      </a:r>
                      <a:endParaRPr sz="1800" dirty="0"/>
                    </a:p>
                  </a:txBody>
                  <a:tcPr marL="91450" marR="91450" marT="45725" marB="45725"/>
                </a:tc>
                <a:extLst>
                  <a:ext uri="{0D108BD9-81ED-4DB2-BD59-A6C34878D82A}">
                    <a16:rowId xmlns:a16="http://schemas.microsoft.com/office/drawing/2014/main" val="74458785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0"/>
          <p:cNvSpPr txBox="1">
            <a:spLocks noGrp="1"/>
          </p:cNvSpPr>
          <p:nvPr>
            <p:ph type="title"/>
          </p:nvPr>
        </p:nvSpPr>
        <p:spPr>
          <a:xfrm>
            <a:off x="0" y="6986"/>
            <a:ext cx="9144000" cy="920750"/>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0" tIns="0" rIns="0" bIns="0" anchor="t" anchorCtr="0">
            <a:noAutofit/>
          </a:bodyPr>
          <a:lstStyle/>
          <a:p>
            <a:pPr marL="0" lvl="0" indent="0" algn="ctr" rtl="0">
              <a:spcBef>
                <a:spcPts val="0"/>
              </a:spcBef>
              <a:spcAft>
                <a:spcPts val="0"/>
              </a:spcAft>
              <a:buNone/>
            </a:pPr>
            <a:r>
              <a:rPr lang="en-GB" sz="4400" b="1" dirty="0"/>
              <a:t>RIP in </a:t>
            </a:r>
            <a:r>
              <a:rPr lang="en-GB" sz="4400" b="1" dirty="0" smtClean="0"/>
              <a:t>Practice 2</a:t>
            </a:r>
            <a:endParaRPr sz="4400" b="1" dirty="0"/>
          </a:p>
        </p:txBody>
      </p:sp>
      <p:grpSp>
        <p:nvGrpSpPr>
          <p:cNvPr id="261" name="Google Shape;261;p30"/>
          <p:cNvGrpSpPr/>
          <p:nvPr/>
        </p:nvGrpSpPr>
        <p:grpSpPr>
          <a:xfrm>
            <a:off x="1331640" y="1412776"/>
            <a:ext cx="5921141" cy="1258506"/>
            <a:chOff x="1314982" y="1412776"/>
            <a:chExt cx="5921141" cy="1258506"/>
          </a:xfrm>
        </p:grpSpPr>
        <p:pic>
          <p:nvPicPr>
            <p:cNvPr id="262" name="Google Shape;262;p30"/>
            <p:cNvPicPr preferRelativeResize="0"/>
            <p:nvPr/>
          </p:nvPicPr>
          <p:blipFill rotWithShape="1">
            <a:blip r:embed="rId3">
              <a:alphaModFix/>
            </a:blip>
            <a:srcRect/>
            <a:stretch/>
          </p:blipFill>
          <p:spPr>
            <a:xfrm>
              <a:off x="1403648" y="1893628"/>
              <a:ext cx="1179630" cy="777654"/>
            </a:xfrm>
            <a:prstGeom prst="rect">
              <a:avLst/>
            </a:prstGeom>
            <a:noFill/>
            <a:ln>
              <a:noFill/>
            </a:ln>
          </p:spPr>
        </p:pic>
        <p:pic>
          <p:nvPicPr>
            <p:cNvPr id="263" name="Google Shape;263;p30"/>
            <p:cNvPicPr preferRelativeResize="0"/>
            <p:nvPr/>
          </p:nvPicPr>
          <p:blipFill rotWithShape="1">
            <a:blip r:embed="rId3">
              <a:alphaModFix/>
            </a:blip>
            <a:srcRect/>
            <a:stretch/>
          </p:blipFill>
          <p:spPr>
            <a:xfrm>
              <a:off x="6012160" y="1893628"/>
              <a:ext cx="1179630" cy="777654"/>
            </a:xfrm>
            <a:prstGeom prst="rect">
              <a:avLst/>
            </a:prstGeom>
            <a:noFill/>
            <a:ln>
              <a:noFill/>
            </a:ln>
          </p:spPr>
        </p:pic>
        <p:pic>
          <p:nvPicPr>
            <p:cNvPr id="264" name="Google Shape;264;p30"/>
            <p:cNvPicPr preferRelativeResize="0"/>
            <p:nvPr/>
          </p:nvPicPr>
          <p:blipFill rotWithShape="1">
            <a:blip r:embed="rId3">
              <a:alphaModFix/>
            </a:blip>
            <a:srcRect/>
            <a:stretch/>
          </p:blipFill>
          <p:spPr>
            <a:xfrm>
              <a:off x="3707904" y="1893628"/>
              <a:ext cx="1179630" cy="777654"/>
            </a:xfrm>
            <a:prstGeom prst="rect">
              <a:avLst/>
            </a:prstGeom>
            <a:noFill/>
            <a:ln>
              <a:noFill/>
            </a:ln>
          </p:spPr>
        </p:pic>
        <p:sp>
          <p:nvSpPr>
            <p:cNvPr id="265" name="Google Shape;265;p30"/>
            <p:cNvSpPr/>
            <p:nvPr/>
          </p:nvSpPr>
          <p:spPr>
            <a:xfrm>
              <a:off x="3619238" y="1412776"/>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a:solidFill>
                    <a:srgbClr val="7F7F7F"/>
                  </a:solidFill>
                  <a:latin typeface="Arial"/>
                  <a:ea typeface="Arial"/>
                  <a:cs typeface="Arial"/>
                  <a:sym typeface="Arial"/>
                </a:rPr>
                <a:t>Router A</a:t>
              </a:r>
              <a:endParaRPr sz="2400">
                <a:solidFill>
                  <a:schemeClr val="dk1"/>
                </a:solidFill>
                <a:latin typeface="Times New Roman"/>
                <a:ea typeface="Times New Roman"/>
                <a:cs typeface="Times New Roman"/>
                <a:sym typeface="Times New Roman"/>
              </a:endParaRPr>
            </a:p>
          </p:txBody>
        </p:sp>
        <p:cxnSp>
          <p:nvCxnSpPr>
            <p:cNvPr id="266" name="Google Shape;266;p30"/>
            <p:cNvCxnSpPr>
              <a:stCxn id="262" idx="3"/>
              <a:endCxn id="264" idx="1"/>
            </p:cNvCxnSpPr>
            <p:nvPr/>
          </p:nvCxnSpPr>
          <p:spPr>
            <a:xfrm>
              <a:off x="2583278" y="2282455"/>
              <a:ext cx="1124700" cy="0"/>
            </a:xfrm>
            <a:prstGeom prst="straightConnector1">
              <a:avLst/>
            </a:prstGeom>
            <a:noFill/>
            <a:ln w="9525" cap="flat" cmpd="sng">
              <a:solidFill>
                <a:srgbClr val="117F7C"/>
              </a:solidFill>
              <a:prstDash val="solid"/>
              <a:round/>
              <a:headEnd type="none" w="sm" len="sm"/>
              <a:tailEnd type="none" w="sm" len="sm"/>
            </a:ln>
          </p:spPr>
        </p:cxnSp>
        <p:cxnSp>
          <p:nvCxnSpPr>
            <p:cNvPr id="267" name="Google Shape;267;p30"/>
            <p:cNvCxnSpPr>
              <a:stCxn id="264" idx="3"/>
              <a:endCxn id="263" idx="1"/>
            </p:cNvCxnSpPr>
            <p:nvPr/>
          </p:nvCxnSpPr>
          <p:spPr>
            <a:xfrm>
              <a:off x="4887534" y="2282455"/>
              <a:ext cx="1124700" cy="0"/>
            </a:xfrm>
            <a:prstGeom prst="straightConnector1">
              <a:avLst/>
            </a:prstGeom>
            <a:noFill/>
            <a:ln w="9525" cap="flat" cmpd="sng">
              <a:solidFill>
                <a:srgbClr val="117F7C"/>
              </a:solidFill>
              <a:prstDash val="solid"/>
              <a:round/>
              <a:headEnd type="none" w="sm" len="sm"/>
              <a:tailEnd type="none" w="sm" len="sm"/>
            </a:ln>
          </p:spPr>
        </p:cxnSp>
        <p:sp>
          <p:nvSpPr>
            <p:cNvPr id="268" name="Google Shape;268;p30"/>
            <p:cNvSpPr/>
            <p:nvPr/>
          </p:nvSpPr>
          <p:spPr>
            <a:xfrm>
              <a:off x="1314982" y="1412776"/>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a:solidFill>
                    <a:srgbClr val="7F7F7F"/>
                  </a:solidFill>
                  <a:latin typeface="Arial"/>
                  <a:ea typeface="Arial"/>
                  <a:cs typeface="Arial"/>
                  <a:sym typeface="Arial"/>
                </a:rPr>
                <a:t>Router B</a:t>
              </a:r>
              <a:endParaRPr sz="2400">
                <a:solidFill>
                  <a:schemeClr val="dk1"/>
                </a:solidFill>
                <a:latin typeface="Times New Roman"/>
                <a:ea typeface="Times New Roman"/>
                <a:cs typeface="Times New Roman"/>
                <a:sym typeface="Times New Roman"/>
              </a:endParaRPr>
            </a:p>
          </p:txBody>
        </p:sp>
        <p:sp>
          <p:nvSpPr>
            <p:cNvPr id="269" name="Google Shape;269;p30"/>
            <p:cNvSpPr/>
            <p:nvPr/>
          </p:nvSpPr>
          <p:spPr>
            <a:xfrm>
              <a:off x="5967827" y="1412776"/>
              <a:ext cx="126829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a:solidFill>
                    <a:srgbClr val="7F7F7F"/>
                  </a:solidFill>
                  <a:latin typeface="Arial"/>
                  <a:ea typeface="Arial"/>
                  <a:cs typeface="Arial"/>
                  <a:sym typeface="Arial"/>
                </a:rPr>
                <a:t>Router C</a:t>
              </a:r>
              <a:endParaRPr sz="2400">
                <a:solidFill>
                  <a:schemeClr val="dk1"/>
                </a:solidFill>
                <a:latin typeface="Times New Roman"/>
                <a:ea typeface="Times New Roman"/>
                <a:cs typeface="Times New Roman"/>
                <a:sym typeface="Times New Roman"/>
              </a:endParaRPr>
            </a:p>
          </p:txBody>
        </p:sp>
      </p:grpSp>
      <p:graphicFrame>
        <p:nvGraphicFramePr>
          <p:cNvPr id="270" name="Google Shape;270;p30"/>
          <p:cNvGraphicFramePr/>
          <p:nvPr/>
        </p:nvGraphicFramePr>
        <p:xfrm>
          <a:off x="323528" y="2737534"/>
          <a:ext cx="2966275" cy="1097310"/>
        </p:xfrm>
        <a:graphic>
          <a:graphicData uri="http://schemas.openxmlformats.org/drawingml/2006/table">
            <a:tbl>
              <a:tblPr firstRow="1" bandRow="1">
                <a:noFill/>
                <a:tableStyleId>{7CD7A006-D356-41FD-AADC-869F02615059}</a:tableStyleId>
              </a:tblPr>
              <a:tblGrid>
                <a:gridCol w="1584175">
                  <a:extLst>
                    <a:ext uri="{9D8B030D-6E8A-4147-A177-3AD203B41FA5}">
                      <a16:colId xmlns:a16="http://schemas.microsoft.com/office/drawing/2014/main" val="20000"/>
                    </a:ext>
                  </a:extLst>
                </a:gridCol>
                <a:gridCol w="1382100">
                  <a:extLst>
                    <a:ext uri="{9D8B030D-6E8A-4147-A177-3AD203B41FA5}">
                      <a16:colId xmlns:a16="http://schemas.microsoft.com/office/drawing/2014/main" val="20001"/>
                    </a:ext>
                  </a:extLst>
                </a:gridCol>
              </a:tblGrid>
              <a:tr h="278650">
                <a:tc>
                  <a:txBody>
                    <a:bodyPr/>
                    <a:lstStyle/>
                    <a:p>
                      <a:pPr marL="0" marR="0" lvl="0" indent="0" algn="l" rtl="0">
                        <a:spcBef>
                          <a:spcPts val="0"/>
                        </a:spcBef>
                        <a:spcAft>
                          <a:spcPts val="0"/>
                        </a:spcAft>
                        <a:buNone/>
                      </a:pPr>
                      <a:r>
                        <a:rPr lang="en-GB" sz="1800"/>
                        <a:t>Network</a:t>
                      </a:r>
                      <a:endParaRPr sz="1800"/>
                    </a:p>
                  </a:txBody>
                  <a:tcPr marL="91450" marR="91450" marT="45725" marB="45725"/>
                </a:tc>
                <a:tc>
                  <a:txBody>
                    <a:bodyPr/>
                    <a:lstStyle/>
                    <a:p>
                      <a:pPr marL="0" marR="0" lvl="0" indent="0" algn="l" rtl="0">
                        <a:spcBef>
                          <a:spcPts val="0"/>
                        </a:spcBef>
                        <a:spcAft>
                          <a:spcPts val="0"/>
                        </a:spcAft>
                        <a:buNone/>
                      </a:pPr>
                      <a:r>
                        <a:rPr lang="en-GB" sz="1800"/>
                        <a:t>Hop Count</a:t>
                      </a:r>
                      <a:endParaRPr sz="1800"/>
                    </a:p>
                  </a:txBody>
                  <a:tcPr marL="91450" marR="91450" marT="45725" marB="45725"/>
                </a:tc>
                <a:extLst>
                  <a:ext uri="{0D108BD9-81ED-4DB2-BD59-A6C34878D82A}">
                    <a16:rowId xmlns:a16="http://schemas.microsoft.com/office/drawing/2014/main" val="10000"/>
                  </a:ext>
                </a:extLst>
              </a:tr>
              <a:tr h="234900">
                <a:tc>
                  <a:txBody>
                    <a:bodyPr/>
                    <a:lstStyle/>
                    <a:p>
                      <a:pPr marL="0" marR="0" lvl="0" indent="0" algn="l" rtl="0">
                        <a:spcBef>
                          <a:spcPts val="0"/>
                        </a:spcBef>
                        <a:spcAft>
                          <a:spcPts val="0"/>
                        </a:spcAft>
                        <a:buNone/>
                      </a:pPr>
                      <a:r>
                        <a:rPr lang="en-GB" sz="1800"/>
                        <a:t>192.120.56.0</a:t>
                      </a:r>
                      <a:endParaRPr sz="1800"/>
                    </a:p>
                  </a:txBody>
                  <a:tcPr marL="91450" marR="91450" marT="45725" marB="45725"/>
                </a:tc>
                <a:tc>
                  <a:txBody>
                    <a:bodyPr/>
                    <a:lstStyle/>
                    <a:p>
                      <a:pPr marL="0" marR="0" lvl="0" indent="0" algn="l" rtl="0">
                        <a:spcBef>
                          <a:spcPts val="0"/>
                        </a:spcBef>
                        <a:spcAft>
                          <a:spcPts val="0"/>
                        </a:spcAft>
                        <a:buNone/>
                      </a:pPr>
                      <a:r>
                        <a:rPr lang="en-GB" sz="1800"/>
                        <a:t>3</a:t>
                      </a:r>
                      <a:endParaRPr sz="1800"/>
                    </a:p>
                  </a:txBody>
                  <a:tcPr marL="91450" marR="91450" marT="45725" marB="45725"/>
                </a:tc>
                <a:extLst>
                  <a:ext uri="{0D108BD9-81ED-4DB2-BD59-A6C34878D82A}">
                    <a16:rowId xmlns:a16="http://schemas.microsoft.com/office/drawing/2014/main" val="10001"/>
                  </a:ext>
                </a:extLst>
              </a:tr>
              <a:tr h="278650">
                <a:tc>
                  <a:txBody>
                    <a:bodyPr/>
                    <a:lstStyle/>
                    <a:p>
                      <a:pPr marL="0" marR="0" lvl="0" indent="0" algn="l" rtl="0">
                        <a:spcBef>
                          <a:spcPts val="0"/>
                        </a:spcBef>
                        <a:spcAft>
                          <a:spcPts val="0"/>
                        </a:spcAft>
                        <a:buNone/>
                      </a:pPr>
                      <a:r>
                        <a:rPr lang="en-GB" sz="1800"/>
                        <a:t>192.120.48.0</a:t>
                      </a:r>
                      <a:endParaRPr sz="1800"/>
                    </a:p>
                  </a:txBody>
                  <a:tcPr marL="91450" marR="91450" marT="45725" marB="45725"/>
                </a:tc>
                <a:tc>
                  <a:txBody>
                    <a:bodyPr/>
                    <a:lstStyle/>
                    <a:p>
                      <a:pPr marL="0" marR="0" lvl="0" indent="0" algn="l" rtl="0">
                        <a:spcBef>
                          <a:spcPts val="0"/>
                        </a:spcBef>
                        <a:spcAft>
                          <a:spcPts val="0"/>
                        </a:spcAft>
                        <a:buNone/>
                      </a:pPr>
                      <a:r>
                        <a:rPr lang="en-GB" sz="1800"/>
                        <a:t>2</a:t>
                      </a:r>
                      <a:endParaRPr sz="1800"/>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271" name="Google Shape;271;p30"/>
          <p:cNvGraphicFramePr/>
          <p:nvPr/>
        </p:nvGraphicFramePr>
        <p:xfrm>
          <a:off x="5591568" y="2769927"/>
          <a:ext cx="2966275" cy="1097310"/>
        </p:xfrm>
        <a:graphic>
          <a:graphicData uri="http://schemas.openxmlformats.org/drawingml/2006/table">
            <a:tbl>
              <a:tblPr firstRow="1" bandRow="1">
                <a:noFill/>
                <a:tableStyleId>{7CD7A006-D356-41FD-AADC-869F02615059}</a:tableStyleId>
              </a:tblPr>
              <a:tblGrid>
                <a:gridCol w="1584175">
                  <a:extLst>
                    <a:ext uri="{9D8B030D-6E8A-4147-A177-3AD203B41FA5}">
                      <a16:colId xmlns:a16="http://schemas.microsoft.com/office/drawing/2014/main" val="20000"/>
                    </a:ext>
                  </a:extLst>
                </a:gridCol>
                <a:gridCol w="1382100">
                  <a:extLst>
                    <a:ext uri="{9D8B030D-6E8A-4147-A177-3AD203B41FA5}">
                      <a16:colId xmlns:a16="http://schemas.microsoft.com/office/drawing/2014/main" val="20001"/>
                    </a:ext>
                  </a:extLst>
                </a:gridCol>
              </a:tblGrid>
              <a:tr h="228125">
                <a:tc>
                  <a:txBody>
                    <a:bodyPr/>
                    <a:lstStyle/>
                    <a:p>
                      <a:pPr marL="0" marR="0" lvl="0" indent="0" algn="l" rtl="0">
                        <a:spcBef>
                          <a:spcPts val="0"/>
                        </a:spcBef>
                        <a:spcAft>
                          <a:spcPts val="0"/>
                        </a:spcAft>
                        <a:buNone/>
                      </a:pPr>
                      <a:r>
                        <a:rPr lang="en-GB" sz="1800"/>
                        <a:t>Network</a:t>
                      </a:r>
                      <a:endParaRPr sz="1800"/>
                    </a:p>
                  </a:txBody>
                  <a:tcPr marL="91450" marR="91450" marT="45725" marB="45725"/>
                </a:tc>
                <a:tc>
                  <a:txBody>
                    <a:bodyPr/>
                    <a:lstStyle/>
                    <a:p>
                      <a:pPr marL="0" marR="0" lvl="0" indent="0" algn="l" rtl="0">
                        <a:spcBef>
                          <a:spcPts val="0"/>
                        </a:spcBef>
                        <a:spcAft>
                          <a:spcPts val="0"/>
                        </a:spcAft>
                        <a:buNone/>
                      </a:pPr>
                      <a:r>
                        <a:rPr lang="en-GB" sz="1800"/>
                        <a:t>Hop Count</a:t>
                      </a:r>
                      <a:endParaRPr sz="1800"/>
                    </a:p>
                  </a:txBody>
                  <a:tcPr marL="91450" marR="91450" marT="45725" marB="45725"/>
                </a:tc>
                <a:extLst>
                  <a:ext uri="{0D108BD9-81ED-4DB2-BD59-A6C34878D82A}">
                    <a16:rowId xmlns:a16="http://schemas.microsoft.com/office/drawing/2014/main" val="10000"/>
                  </a:ext>
                </a:extLst>
              </a:tr>
              <a:tr h="196575">
                <a:tc>
                  <a:txBody>
                    <a:bodyPr/>
                    <a:lstStyle/>
                    <a:p>
                      <a:pPr marL="0" marR="0" lvl="0" indent="0" algn="l" rtl="0">
                        <a:spcBef>
                          <a:spcPts val="0"/>
                        </a:spcBef>
                        <a:spcAft>
                          <a:spcPts val="0"/>
                        </a:spcAft>
                        <a:buNone/>
                      </a:pPr>
                      <a:r>
                        <a:rPr lang="en-GB" sz="1800"/>
                        <a:t>192.120.56.0</a:t>
                      </a:r>
                      <a:endParaRPr sz="1800"/>
                    </a:p>
                  </a:txBody>
                  <a:tcPr marL="91450" marR="91450" marT="45725" marB="45725"/>
                </a:tc>
                <a:tc>
                  <a:txBody>
                    <a:bodyPr/>
                    <a:lstStyle/>
                    <a:p>
                      <a:pPr marL="0" marR="0" lvl="0" indent="0" algn="l" rtl="0">
                        <a:spcBef>
                          <a:spcPts val="0"/>
                        </a:spcBef>
                        <a:spcAft>
                          <a:spcPts val="0"/>
                        </a:spcAft>
                        <a:buNone/>
                      </a:pPr>
                      <a:r>
                        <a:rPr lang="en-GB" sz="1800"/>
                        <a:t>1</a:t>
                      </a:r>
                      <a:endParaRPr sz="1800"/>
                    </a:p>
                  </a:txBody>
                  <a:tcPr marL="91450" marR="91450" marT="45725" marB="45725"/>
                </a:tc>
                <a:extLst>
                  <a:ext uri="{0D108BD9-81ED-4DB2-BD59-A6C34878D82A}">
                    <a16:rowId xmlns:a16="http://schemas.microsoft.com/office/drawing/2014/main" val="10001"/>
                  </a:ext>
                </a:extLst>
              </a:tr>
              <a:tr h="228125">
                <a:tc>
                  <a:txBody>
                    <a:bodyPr/>
                    <a:lstStyle/>
                    <a:p>
                      <a:pPr marL="0" marR="0" lvl="0" indent="0" algn="l" rtl="0">
                        <a:spcBef>
                          <a:spcPts val="0"/>
                        </a:spcBef>
                        <a:spcAft>
                          <a:spcPts val="0"/>
                        </a:spcAft>
                        <a:buNone/>
                      </a:pPr>
                      <a:r>
                        <a:rPr lang="en-GB" sz="1800"/>
                        <a:t>192.120.48.0</a:t>
                      </a:r>
                      <a:endParaRPr sz="1800"/>
                    </a:p>
                  </a:txBody>
                  <a:tcPr marL="91450" marR="91450" marT="45725" marB="45725"/>
                </a:tc>
                <a:tc>
                  <a:txBody>
                    <a:bodyPr/>
                    <a:lstStyle/>
                    <a:p>
                      <a:pPr marL="0" marR="0" lvl="0" indent="0" algn="l" rtl="0">
                        <a:spcBef>
                          <a:spcPts val="0"/>
                        </a:spcBef>
                        <a:spcAft>
                          <a:spcPts val="0"/>
                        </a:spcAft>
                        <a:buNone/>
                      </a:pPr>
                      <a:r>
                        <a:rPr lang="en-GB" sz="1800"/>
                        <a:t>5</a:t>
                      </a:r>
                      <a:endParaRPr sz="1800"/>
                    </a:p>
                  </a:txBody>
                  <a:tcPr marL="91450" marR="91450" marT="45725" marB="45725"/>
                </a:tc>
                <a:extLst>
                  <a:ext uri="{0D108BD9-81ED-4DB2-BD59-A6C34878D82A}">
                    <a16:rowId xmlns:a16="http://schemas.microsoft.com/office/drawing/2014/main" val="10002"/>
                  </a:ext>
                </a:extLst>
              </a:tr>
            </a:tbl>
          </a:graphicData>
        </a:graphic>
      </p:graphicFrame>
      <p:sp>
        <p:nvSpPr>
          <p:cNvPr id="272" name="Google Shape;272;p30"/>
          <p:cNvSpPr/>
          <p:nvPr/>
        </p:nvSpPr>
        <p:spPr>
          <a:xfrm>
            <a:off x="199697" y="4077072"/>
            <a:ext cx="8944303" cy="22711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dirty="0">
                <a:solidFill>
                  <a:schemeClr val="tx1"/>
                </a:solidFill>
                <a:sym typeface="Arial"/>
              </a:rPr>
              <a:t>If Router A gets RIP updates from B and C</a:t>
            </a:r>
            <a:endParaRPr sz="2400" dirty="0">
              <a:solidFill>
                <a:schemeClr val="tx1"/>
              </a:solidFill>
            </a:endParaRPr>
          </a:p>
          <a:p>
            <a:pPr marL="457200" marR="0" lvl="0" indent="-457200" algn="l" rtl="0">
              <a:spcBef>
                <a:spcPts val="0"/>
              </a:spcBef>
              <a:spcAft>
                <a:spcPts val="0"/>
              </a:spcAft>
              <a:buClr>
                <a:srgbClr val="7F7F7F"/>
              </a:buClr>
              <a:buSzPts val="2000"/>
              <a:buFont typeface="Arial"/>
              <a:buAutoNum type="arabicPeriod"/>
            </a:pPr>
            <a:r>
              <a:rPr lang="en-GB" sz="2400" dirty="0">
                <a:solidFill>
                  <a:schemeClr val="tx1"/>
                </a:solidFill>
                <a:sym typeface="Arial"/>
              </a:rPr>
              <a:t>What will it have as the quickest route to network 192.120.48.0?</a:t>
            </a:r>
            <a:endParaRPr sz="2400" dirty="0">
              <a:solidFill>
                <a:schemeClr val="tx1"/>
              </a:solidFill>
            </a:endParaRPr>
          </a:p>
          <a:p>
            <a:pPr marL="457200" marR="0" lvl="0" indent="-457200" algn="l" rtl="0">
              <a:spcBef>
                <a:spcPts val="0"/>
              </a:spcBef>
              <a:spcAft>
                <a:spcPts val="0"/>
              </a:spcAft>
              <a:buClr>
                <a:srgbClr val="7F7F7F"/>
              </a:buClr>
              <a:buSzPts val="2000"/>
              <a:buFont typeface="Arial"/>
              <a:buAutoNum type="arabicPeriod"/>
            </a:pPr>
            <a:r>
              <a:rPr lang="en-GB" sz="2400" dirty="0">
                <a:solidFill>
                  <a:schemeClr val="tx1"/>
                </a:solidFill>
                <a:sym typeface="Arial"/>
              </a:rPr>
              <a:t>What will it have as the hop count?</a:t>
            </a:r>
            <a:endParaRPr sz="2400" dirty="0">
              <a:solidFill>
                <a:schemeClr val="tx1"/>
              </a:solidFill>
            </a:endParaRPr>
          </a:p>
          <a:p>
            <a:pPr marL="457200" marR="0" lvl="0" indent="-457200" algn="l" rtl="0">
              <a:spcBef>
                <a:spcPts val="0"/>
              </a:spcBef>
              <a:spcAft>
                <a:spcPts val="0"/>
              </a:spcAft>
              <a:buClr>
                <a:srgbClr val="7F7F7F"/>
              </a:buClr>
              <a:buSzPts val="2000"/>
              <a:buFont typeface="Arial"/>
              <a:buAutoNum type="arabicPeriod"/>
            </a:pPr>
            <a:r>
              <a:rPr lang="en-GB" sz="2400" dirty="0">
                <a:solidFill>
                  <a:schemeClr val="tx1"/>
                </a:solidFill>
                <a:sym typeface="Arial"/>
              </a:rPr>
              <a:t>What will it have as the quickest route to 192.120.56.0?</a:t>
            </a:r>
            <a:endParaRPr sz="2400" dirty="0">
              <a:solidFill>
                <a:schemeClr val="tx1"/>
              </a:solidFill>
            </a:endParaRPr>
          </a:p>
          <a:p>
            <a:pPr marL="457200" marR="0" lvl="0" indent="-457200" algn="l" rtl="0">
              <a:spcBef>
                <a:spcPts val="0"/>
              </a:spcBef>
              <a:spcAft>
                <a:spcPts val="0"/>
              </a:spcAft>
              <a:buClr>
                <a:srgbClr val="7F7F7F"/>
              </a:buClr>
              <a:buSzPts val="2000"/>
              <a:buFont typeface="Arial"/>
              <a:buAutoNum type="arabicPeriod"/>
            </a:pPr>
            <a:r>
              <a:rPr lang="en-GB" sz="2400" dirty="0">
                <a:solidFill>
                  <a:schemeClr val="tx1"/>
                </a:solidFill>
                <a:sym typeface="Arial"/>
              </a:rPr>
              <a:t>What will it have as the hop count?</a:t>
            </a:r>
            <a:endParaRPr sz="2400" dirty="0">
              <a:solidFill>
                <a:schemeClr val="tx1"/>
              </a:solidFill>
            </a:endParaRPr>
          </a:p>
          <a:p>
            <a:pPr marL="0" marR="0" lvl="0" indent="0" algn="l" rtl="0">
              <a:spcBef>
                <a:spcPts val="0"/>
              </a:spcBef>
              <a:spcAft>
                <a:spcPts val="0"/>
              </a:spcAft>
              <a:buNone/>
            </a:pPr>
            <a:r>
              <a:rPr lang="en-GB" sz="2400" dirty="0">
                <a:solidFill>
                  <a:schemeClr val="tx1"/>
                </a:solidFill>
                <a:sym typeface="Arial"/>
              </a:rPr>
              <a:t> </a:t>
            </a:r>
            <a:endParaRPr sz="2400" dirty="0">
              <a:solidFill>
                <a:schemeClr val="tx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265528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1"/>
          <p:cNvSpPr txBox="1">
            <a:spLocks noGrp="1"/>
          </p:cNvSpPr>
          <p:nvPr>
            <p:ph type="title"/>
          </p:nvPr>
        </p:nvSpPr>
        <p:spPr>
          <a:xfrm>
            <a:off x="0" y="0"/>
            <a:ext cx="9144000" cy="920750"/>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0" tIns="0" rIns="0" bIns="0" anchor="t" anchorCtr="0">
            <a:noAutofit/>
          </a:bodyPr>
          <a:lstStyle/>
          <a:p>
            <a:pPr marL="0" lvl="0" indent="0" algn="ctr" rtl="0">
              <a:spcBef>
                <a:spcPts val="0"/>
              </a:spcBef>
              <a:spcAft>
                <a:spcPts val="0"/>
              </a:spcAft>
              <a:buNone/>
            </a:pPr>
            <a:r>
              <a:rPr lang="en-GB" sz="4400" b="1" dirty="0"/>
              <a:t>Packet Switching</a:t>
            </a:r>
            <a:endParaRPr sz="4400" b="1" dirty="0"/>
          </a:p>
        </p:txBody>
      </p:sp>
      <p:pic>
        <p:nvPicPr>
          <p:cNvPr id="279" name="Google Shape;279;p31"/>
          <p:cNvPicPr preferRelativeResize="0"/>
          <p:nvPr/>
        </p:nvPicPr>
        <p:blipFill rotWithShape="1">
          <a:blip r:embed="rId3">
            <a:alphaModFix/>
          </a:blip>
          <a:srcRect/>
          <a:stretch/>
        </p:blipFill>
        <p:spPr>
          <a:xfrm>
            <a:off x="1043608" y="3060576"/>
            <a:ext cx="1201525" cy="792088"/>
          </a:xfrm>
          <a:prstGeom prst="rect">
            <a:avLst/>
          </a:prstGeom>
          <a:noFill/>
          <a:ln>
            <a:noFill/>
          </a:ln>
        </p:spPr>
      </p:pic>
      <p:pic>
        <p:nvPicPr>
          <p:cNvPr id="280" name="Google Shape;280;p31"/>
          <p:cNvPicPr preferRelativeResize="0"/>
          <p:nvPr/>
        </p:nvPicPr>
        <p:blipFill rotWithShape="1">
          <a:blip r:embed="rId3">
            <a:alphaModFix/>
          </a:blip>
          <a:srcRect/>
          <a:stretch/>
        </p:blipFill>
        <p:spPr>
          <a:xfrm>
            <a:off x="2838778" y="3717032"/>
            <a:ext cx="1201525" cy="792088"/>
          </a:xfrm>
          <a:prstGeom prst="rect">
            <a:avLst/>
          </a:prstGeom>
          <a:noFill/>
          <a:ln>
            <a:noFill/>
          </a:ln>
        </p:spPr>
      </p:pic>
      <p:pic>
        <p:nvPicPr>
          <p:cNvPr id="281" name="Google Shape;281;p31"/>
          <p:cNvPicPr preferRelativeResize="0"/>
          <p:nvPr/>
        </p:nvPicPr>
        <p:blipFill rotWithShape="1">
          <a:blip r:embed="rId3">
            <a:alphaModFix/>
          </a:blip>
          <a:srcRect/>
          <a:stretch/>
        </p:blipFill>
        <p:spPr>
          <a:xfrm>
            <a:off x="2838778" y="2528900"/>
            <a:ext cx="1201525" cy="792088"/>
          </a:xfrm>
          <a:prstGeom prst="rect">
            <a:avLst/>
          </a:prstGeom>
          <a:noFill/>
          <a:ln>
            <a:noFill/>
          </a:ln>
        </p:spPr>
      </p:pic>
      <p:pic>
        <p:nvPicPr>
          <p:cNvPr id="282" name="Google Shape;282;p31"/>
          <p:cNvPicPr preferRelativeResize="0"/>
          <p:nvPr/>
        </p:nvPicPr>
        <p:blipFill rotWithShape="1">
          <a:blip r:embed="rId3">
            <a:alphaModFix/>
          </a:blip>
          <a:srcRect/>
          <a:stretch/>
        </p:blipFill>
        <p:spPr>
          <a:xfrm>
            <a:off x="4499991" y="4491340"/>
            <a:ext cx="1201525" cy="792088"/>
          </a:xfrm>
          <a:prstGeom prst="rect">
            <a:avLst/>
          </a:prstGeom>
          <a:noFill/>
          <a:ln>
            <a:noFill/>
          </a:ln>
        </p:spPr>
      </p:pic>
      <p:pic>
        <p:nvPicPr>
          <p:cNvPr id="283" name="Google Shape;283;p31"/>
          <p:cNvPicPr preferRelativeResize="0"/>
          <p:nvPr/>
        </p:nvPicPr>
        <p:blipFill rotWithShape="1">
          <a:blip r:embed="rId3">
            <a:alphaModFix/>
          </a:blip>
          <a:srcRect/>
          <a:stretch/>
        </p:blipFill>
        <p:spPr>
          <a:xfrm>
            <a:off x="4499990" y="3309048"/>
            <a:ext cx="1201525" cy="792088"/>
          </a:xfrm>
          <a:prstGeom prst="rect">
            <a:avLst/>
          </a:prstGeom>
          <a:noFill/>
          <a:ln>
            <a:noFill/>
          </a:ln>
        </p:spPr>
      </p:pic>
      <p:cxnSp>
        <p:nvCxnSpPr>
          <p:cNvPr id="284" name="Google Shape;284;p31"/>
          <p:cNvCxnSpPr>
            <a:stCxn id="279" idx="3"/>
            <a:endCxn id="281" idx="1"/>
          </p:cNvCxnSpPr>
          <p:nvPr/>
        </p:nvCxnSpPr>
        <p:spPr>
          <a:xfrm rot="10800000" flipH="1">
            <a:off x="2245133" y="2925020"/>
            <a:ext cx="593700" cy="531600"/>
          </a:xfrm>
          <a:prstGeom prst="straightConnector1">
            <a:avLst/>
          </a:prstGeom>
          <a:noFill/>
          <a:ln w="9525" cap="flat" cmpd="sng">
            <a:solidFill>
              <a:srgbClr val="117F7C"/>
            </a:solidFill>
            <a:prstDash val="solid"/>
            <a:round/>
            <a:headEnd type="none" w="sm" len="sm"/>
            <a:tailEnd type="none" w="sm" len="sm"/>
          </a:ln>
        </p:spPr>
      </p:cxnSp>
      <p:cxnSp>
        <p:nvCxnSpPr>
          <p:cNvPr id="285" name="Google Shape;285;p31"/>
          <p:cNvCxnSpPr>
            <a:stCxn id="279" idx="3"/>
            <a:endCxn id="280" idx="1"/>
          </p:cNvCxnSpPr>
          <p:nvPr/>
        </p:nvCxnSpPr>
        <p:spPr>
          <a:xfrm>
            <a:off x="2245133" y="3456620"/>
            <a:ext cx="593700" cy="656400"/>
          </a:xfrm>
          <a:prstGeom prst="straightConnector1">
            <a:avLst/>
          </a:prstGeom>
          <a:noFill/>
          <a:ln w="9525" cap="flat" cmpd="sng">
            <a:solidFill>
              <a:srgbClr val="117F7C"/>
            </a:solidFill>
            <a:prstDash val="solid"/>
            <a:round/>
            <a:headEnd type="none" w="sm" len="sm"/>
            <a:tailEnd type="none" w="sm" len="sm"/>
          </a:ln>
        </p:spPr>
      </p:cxnSp>
      <p:cxnSp>
        <p:nvCxnSpPr>
          <p:cNvPr id="286" name="Google Shape;286;p31"/>
          <p:cNvCxnSpPr>
            <a:stCxn id="280" idx="3"/>
            <a:endCxn id="283" idx="1"/>
          </p:cNvCxnSpPr>
          <p:nvPr/>
        </p:nvCxnSpPr>
        <p:spPr>
          <a:xfrm rot="10800000" flipH="1">
            <a:off x="4040303" y="3705076"/>
            <a:ext cx="459600" cy="408000"/>
          </a:xfrm>
          <a:prstGeom prst="straightConnector1">
            <a:avLst/>
          </a:prstGeom>
          <a:noFill/>
          <a:ln w="9525" cap="flat" cmpd="sng">
            <a:solidFill>
              <a:srgbClr val="117F7C"/>
            </a:solidFill>
            <a:prstDash val="solid"/>
            <a:round/>
            <a:headEnd type="none" w="sm" len="sm"/>
            <a:tailEnd type="none" w="sm" len="sm"/>
          </a:ln>
        </p:spPr>
      </p:cxnSp>
      <p:cxnSp>
        <p:nvCxnSpPr>
          <p:cNvPr id="287" name="Google Shape;287;p31"/>
          <p:cNvCxnSpPr>
            <a:stCxn id="280" idx="3"/>
            <a:endCxn id="282" idx="1"/>
          </p:cNvCxnSpPr>
          <p:nvPr/>
        </p:nvCxnSpPr>
        <p:spPr>
          <a:xfrm>
            <a:off x="4040303" y="4113076"/>
            <a:ext cx="459600" cy="774300"/>
          </a:xfrm>
          <a:prstGeom prst="straightConnector1">
            <a:avLst/>
          </a:prstGeom>
          <a:noFill/>
          <a:ln w="9525" cap="flat" cmpd="sng">
            <a:solidFill>
              <a:srgbClr val="117F7C"/>
            </a:solidFill>
            <a:prstDash val="solid"/>
            <a:round/>
            <a:headEnd type="none" w="sm" len="sm"/>
            <a:tailEnd type="none" w="sm" len="sm"/>
          </a:ln>
        </p:spPr>
      </p:cxnSp>
      <p:cxnSp>
        <p:nvCxnSpPr>
          <p:cNvPr id="288" name="Google Shape;288;p31"/>
          <p:cNvCxnSpPr>
            <a:stCxn id="281" idx="3"/>
            <a:endCxn id="283" idx="1"/>
          </p:cNvCxnSpPr>
          <p:nvPr/>
        </p:nvCxnSpPr>
        <p:spPr>
          <a:xfrm>
            <a:off x="4040303" y="2924944"/>
            <a:ext cx="459600" cy="780000"/>
          </a:xfrm>
          <a:prstGeom prst="straightConnector1">
            <a:avLst/>
          </a:prstGeom>
          <a:noFill/>
          <a:ln w="9525" cap="flat" cmpd="sng">
            <a:solidFill>
              <a:srgbClr val="117F7C"/>
            </a:solidFill>
            <a:prstDash val="solid"/>
            <a:round/>
            <a:headEnd type="none" w="sm" len="sm"/>
            <a:tailEnd type="none" w="sm" len="sm"/>
          </a:ln>
        </p:spPr>
      </p:cxnSp>
      <p:pic>
        <p:nvPicPr>
          <p:cNvPr id="289" name="Google Shape;289;p31"/>
          <p:cNvPicPr preferRelativeResize="0"/>
          <p:nvPr/>
        </p:nvPicPr>
        <p:blipFill rotWithShape="1">
          <a:blip r:embed="rId3">
            <a:alphaModFix/>
          </a:blip>
          <a:srcRect/>
          <a:stretch/>
        </p:blipFill>
        <p:spPr>
          <a:xfrm>
            <a:off x="6300192" y="2511341"/>
            <a:ext cx="1201525" cy="792088"/>
          </a:xfrm>
          <a:prstGeom prst="rect">
            <a:avLst/>
          </a:prstGeom>
          <a:noFill/>
          <a:ln>
            <a:noFill/>
          </a:ln>
        </p:spPr>
      </p:pic>
      <p:cxnSp>
        <p:nvCxnSpPr>
          <p:cNvPr id="290" name="Google Shape;290;p31"/>
          <p:cNvCxnSpPr>
            <a:stCxn id="282" idx="3"/>
            <a:endCxn id="289" idx="2"/>
          </p:cNvCxnSpPr>
          <p:nvPr/>
        </p:nvCxnSpPr>
        <p:spPr>
          <a:xfrm rot="10800000" flipH="1">
            <a:off x="5701516" y="3303384"/>
            <a:ext cx="1199400" cy="1584000"/>
          </a:xfrm>
          <a:prstGeom prst="straightConnector1">
            <a:avLst/>
          </a:prstGeom>
          <a:noFill/>
          <a:ln w="9525" cap="flat" cmpd="sng">
            <a:solidFill>
              <a:srgbClr val="117F7C"/>
            </a:solidFill>
            <a:prstDash val="solid"/>
            <a:round/>
            <a:headEnd type="none" w="sm" len="sm"/>
            <a:tailEnd type="none" w="sm" len="sm"/>
          </a:ln>
        </p:spPr>
      </p:cxnSp>
      <p:cxnSp>
        <p:nvCxnSpPr>
          <p:cNvPr id="291" name="Google Shape;291;p31"/>
          <p:cNvCxnSpPr>
            <a:stCxn id="283" idx="3"/>
            <a:endCxn id="289" idx="1"/>
          </p:cNvCxnSpPr>
          <p:nvPr/>
        </p:nvCxnSpPr>
        <p:spPr>
          <a:xfrm rot="10800000" flipH="1">
            <a:off x="5701515" y="2907392"/>
            <a:ext cx="598800" cy="797700"/>
          </a:xfrm>
          <a:prstGeom prst="straightConnector1">
            <a:avLst/>
          </a:prstGeom>
          <a:noFill/>
          <a:ln w="9525" cap="flat" cmpd="sng">
            <a:solidFill>
              <a:srgbClr val="117F7C"/>
            </a:solidFill>
            <a:prstDash val="solid"/>
            <a:round/>
            <a:headEnd type="none" w="sm" len="sm"/>
            <a:tailEnd type="none" w="sm" len="sm"/>
          </a:ln>
        </p:spPr>
      </p:cxnSp>
      <p:sp>
        <p:nvSpPr>
          <p:cNvPr id="292" name="Google Shape;292;p31"/>
          <p:cNvSpPr/>
          <p:nvPr/>
        </p:nvSpPr>
        <p:spPr>
          <a:xfrm>
            <a:off x="616540" y="3757463"/>
            <a:ext cx="103348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a:solidFill>
                  <a:schemeClr val="tx1"/>
                </a:solidFill>
                <a:latin typeface="Times New Roman"/>
                <a:ea typeface="Times New Roman"/>
                <a:cs typeface="Times New Roman"/>
                <a:sym typeface="Times New Roman"/>
              </a:rPr>
              <a:t>source</a:t>
            </a:r>
            <a:endParaRPr sz="2400">
              <a:solidFill>
                <a:schemeClr val="tx1"/>
              </a:solidFill>
              <a:latin typeface="Times New Roman"/>
              <a:ea typeface="Times New Roman"/>
              <a:cs typeface="Times New Roman"/>
              <a:sym typeface="Times New Roman"/>
            </a:endParaRPr>
          </a:p>
        </p:txBody>
      </p:sp>
      <p:sp>
        <p:nvSpPr>
          <p:cNvPr id="293" name="Google Shape;293;p31"/>
          <p:cNvSpPr/>
          <p:nvPr/>
        </p:nvSpPr>
        <p:spPr>
          <a:xfrm>
            <a:off x="7167893" y="3255367"/>
            <a:ext cx="163859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a:solidFill>
                  <a:schemeClr val="tx1"/>
                </a:solidFill>
                <a:latin typeface="Times New Roman"/>
                <a:ea typeface="Times New Roman"/>
                <a:cs typeface="Times New Roman"/>
                <a:sym typeface="Times New Roman"/>
              </a:rPr>
              <a:t>destination</a:t>
            </a:r>
            <a:endParaRPr sz="2400">
              <a:solidFill>
                <a:schemeClr val="tx1"/>
              </a:solidFill>
              <a:latin typeface="Times New Roman"/>
              <a:ea typeface="Times New Roman"/>
              <a:cs typeface="Times New Roman"/>
              <a:sym typeface="Times New Roman"/>
            </a:endParaRPr>
          </a:p>
        </p:txBody>
      </p:sp>
      <p:cxnSp>
        <p:nvCxnSpPr>
          <p:cNvPr id="294" name="Google Shape;294;p31"/>
          <p:cNvCxnSpPr>
            <a:stCxn id="281" idx="3"/>
            <a:endCxn id="289" idx="1"/>
          </p:cNvCxnSpPr>
          <p:nvPr/>
        </p:nvCxnSpPr>
        <p:spPr>
          <a:xfrm rot="10800000" flipH="1">
            <a:off x="4040303" y="2907244"/>
            <a:ext cx="2259900" cy="17700"/>
          </a:xfrm>
          <a:prstGeom prst="straightConnector1">
            <a:avLst/>
          </a:prstGeom>
          <a:noFill/>
          <a:ln w="9525" cap="flat" cmpd="sng">
            <a:solidFill>
              <a:srgbClr val="117F7C"/>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cxnSp>
        <p:nvCxnSpPr>
          <p:cNvPr id="300" name="Google Shape;300;p32"/>
          <p:cNvCxnSpPr/>
          <p:nvPr/>
        </p:nvCxnSpPr>
        <p:spPr>
          <a:xfrm>
            <a:off x="5868144" y="2852936"/>
            <a:ext cx="1380889" cy="0"/>
          </a:xfrm>
          <a:prstGeom prst="straightConnector1">
            <a:avLst/>
          </a:prstGeom>
          <a:noFill/>
          <a:ln w="19050" cap="flat" cmpd="sng">
            <a:solidFill>
              <a:srgbClr val="801E80"/>
            </a:solidFill>
            <a:prstDash val="solid"/>
            <a:round/>
            <a:headEnd type="none" w="sm" len="sm"/>
            <a:tailEnd type="none" w="sm" len="sm"/>
          </a:ln>
        </p:spPr>
      </p:cxnSp>
      <p:cxnSp>
        <p:nvCxnSpPr>
          <p:cNvPr id="301" name="Google Shape;301;p32"/>
          <p:cNvCxnSpPr/>
          <p:nvPr/>
        </p:nvCxnSpPr>
        <p:spPr>
          <a:xfrm>
            <a:off x="1547664" y="2852936"/>
            <a:ext cx="1380889" cy="0"/>
          </a:xfrm>
          <a:prstGeom prst="straightConnector1">
            <a:avLst/>
          </a:prstGeom>
          <a:noFill/>
          <a:ln w="19050" cap="flat" cmpd="sng">
            <a:solidFill>
              <a:srgbClr val="801E80"/>
            </a:solidFill>
            <a:prstDash val="solid"/>
            <a:round/>
            <a:headEnd type="none" w="sm" len="sm"/>
            <a:tailEnd type="none" w="sm" len="sm"/>
          </a:ln>
        </p:spPr>
      </p:cxnSp>
      <p:sp>
        <p:nvSpPr>
          <p:cNvPr id="302" name="Google Shape;302;p32"/>
          <p:cNvSpPr txBox="1">
            <a:spLocks noGrp="1"/>
          </p:cNvSpPr>
          <p:nvPr>
            <p:ph type="title"/>
          </p:nvPr>
        </p:nvSpPr>
        <p:spPr>
          <a:xfrm>
            <a:off x="0" y="3998"/>
            <a:ext cx="9144000" cy="920750"/>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t>Circuit Switching</a:t>
            </a:r>
            <a:endParaRPr b="1" dirty="0"/>
          </a:p>
        </p:txBody>
      </p:sp>
      <p:pic>
        <p:nvPicPr>
          <p:cNvPr id="303" name="Google Shape;303;p32"/>
          <p:cNvPicPr preferRelativeResize="0">
            <a:picLocks noGrp="1"/>
          </p:cNvPicPr>
          <p:nvPr>
            <p:ph type="body" idx="1"/>
          </p:nvPr>
        </p:nvPicPr>
        <p:blipFill rotWithShape="1">
          <a:blip r:embed="rId3">
            <a:alphaModFix/>
          </a:blip>
          <a:srcRect/>
          <a:stretch/>
        </p:blipFill>
        <p:spPr>
          <a:xfrm>
            <a:off x="395536" y="2492896"/>
            <a:ext cx="1886049" cy="1414537"/>
          </a:xfrm>
          <a:prstGeom prst="rect">
            <a:avLst/>
          </a:prstGeom>
          <a:noFill/>
          <a:ln>
            <a:noFill/>
          </a:ln>
        </p:spPr>
      </p:pic>
      <p:pic>
        <p:nvPicPr>
          <p:cNvPr id="304" name="Google Shape;304;p32"/>
          <p:cNvPicPr preferRelativeResize="0"/>
          <p:nvPr/>
        </p:nvPicPr>
        <p:blipFill rotWithShape="1">
          <a:blip r:embed="rId4">
            <a:alphaModFix/>
          </a:blip>
          <a:srcRect/>
          <a:stretch/>
        </p:blipFill>
        <p:spPr>
          <a:xfrm>
            <a:off x="6689445" y="2492895"/>
            <a:ext cx="1886049" cy="1414537"/>
          </a:xfrm>
          <a:prstGeom prst="rect">
            <a:avLst/>
          </a:prstGeom>
          <a:noFill/>
          <a:ln>
            <a:noFill/>
          </a:ln>
        </p:spPr>
      </p:pic>
      <p:sp>
        <p:nvSpPr>
          <p:cNvPr id="305" name="Google Shape;305;p32"/>
          <p:cNvSpPr txBox="1"/>
          <p:nvPr/>
        </p:nvSpPr>
        <p:spPr>
          <a:xfrm>
            <a:off x="534033" y="3918113"/>
            <a:ext cx="41044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Times New Roman"/>
                <a:ea typeface="Times New Roman"/>
                <a:cs typeface="Times New Roman"/>
                <a:sym typeface="Times New Roman"/>
              </a:rPr>
              <a:t>Image from Les Chatfield</a:t>
            </a:r>
            <a:endParaRPr/>
          </a:p>
          <a:p>
            <a:pPr marL="0" marR="0" lvl="0" indent="0" algn="l" rtl="0">
              <a:spcBef>
                <a:spcPts val="0"/>
              </a:spcBef>
              <a:spcAft>
                <a:spcPts val="0"/>
              </a:spcAft>
              <a:buNone/>
            </a:pPr>
            <a:r>
              <a:rPr lang="en-GB" sz="1200">
                <a:solidFill>
                  <a:schemeClr val="dk1"/>
                </a:solidFill>
                <a:latin typeface="Times New Roman"/>
                <a:ea typeface="Times New Roman"/>
                <a:cs typeface="Times New Roman"/>
                <a:sym typeface="Times New Roman"/>
              </a:rPr>
              <a:t>https://www.flickr.com/photos/elsie/</a:t>
            </a:r>
            <a:endParaRPr sz="1200">
              <a:solidFill>
                <a:schemeClr val="dk1"/>
              </a:solidFill>
              <a:latin typeface="Times New Roman"/>
              <a:ea typeface="Times New Roman"/>
              <a:cs typeface="Times New Roman"/>
              <a:sym typeface="Times New Roman"/>
            </a:endParaRPr>
          </a:p>
        </p:txBody>
      </p:sp>
      <p:pic>
        <p:nvPicPr>
          <p:cNvPr id="306" name="Google Shape;306;p32"/>
          <p:cNvPicPr preferRelativeResize="0"/>
          <p:nvPr/>
        </p:nvPicPr>
        <p:blipFill rotWithShape="1">
          <a:blip r:embed="rId5">
            <a:alphaModFix/>
          </a:blip>
          <a:srcRect/>
          <a:stretch/>
        </p:blipFill>
        <p:spPr>
          <a:xfrm>
            <a:off x="2928553" y="1917711"/>
            <a:ext cx="3419872" cy="2564904"/>
          </a:xfrm>
          <a:prstGeom prst="rect">
            <a:avLst/>
          </a:prstGeom>
          <a:noFill/>
          <a:ln w="28575" cap="flat" cmpd="sng">
            <a:solidFill>
              <a:schemeClr val="accent6"/>
            </a:solidFill>
            <a:prstDash val="solid"/>
            <a:round/>
            <a:headEnd type="none" w="sm" len="sm"/>
            <a:tailEnd type="none" w="sm" len="sm"/>
          </a:ln>
        </p:spPr>
      </p:pic>
      <p:sp>
        <p:nvSpPr>
          <p:cNvPr id="307" name="Google Shape;307;p32"/>
          <p:cNvSpPr txBox="1"/>
          <p:nvPr/>
        </p:nvSpPr>
        <p:spPr>
          <a:xfrm>
            <a:off x="3419872" y="4479503"/>
            <a:ext cx="410445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a:solidFill>
                  <a:schemeClr val="dk1"/>
                </a:solidFill>
                <a:latin typeface="Times New Roman"/>
                <a:ea typeface="Times New Roman"/>
                <a:cs typeface="Times New Roman"/>
                <a:sym typeface="Times New Roman"/>
              </a:rPr>
              <a:t>Image from Jerad Bitner</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GB" sz="1200">
                <a:solidFill>
                  <a:schemeClr val="dk1"/>
                </a:solidFill>
                <a:latin typeface="Times New Roman"/>
                <a:ea typeface="Times New Roman"/>
                <a:cs typeface="Times New Roman"/>
                <a:sym typeface="Times New Roman"/>
              </a:rPr>
              <a:t>https://www.flickr.com/photos/sirkitree/</a:t>
            </a:r>
            <a:endParaRPr/>
          </a:p>
        </p:txBody>
      </p:sp>
      <p:sp>
        <p:nvSpPr>
          <p:cNvPr id="308" name="Google Shape;308;p32"/>
          <p:cNvSpPr/>
          <p:nvPr/>
        </p:nvSpPr>
        <p:spPr>
          <a:xfrm>
            <a:off x="1030921" y="5103861"/>
            <a:ext cx="5197264"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chemeClr val="tx1"/>
                </a:solidFill>
                <a:latin typeface="Times New Roman"/>
                <a:ea typeface="Times New Roman"/>
                <a:cs typeface="Times New Roman"/>
                <a:sym typeface="Times New Roman"/>
              </a:rPr>
              <a:t>The route from source to destination is fixed for the duration of the connection</a:t>
            </a:r>
            <a:endParaRPr sz="2400" dirty="0">
              <a:solidFill>
                <a:schemeClr val="tx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3"/>
          <p:cNvSpPr txBox="1">
            <a:spLocks noGrp="1"/>
          </p:cNvSpPr>
          <p:nvPr>
            <p:ph type="title"/>
          </p:nvPr>
        </p:nvSpPr>
        <p:spPr>
          <a:xfrm>
            <a:off x="0" y="0"/>
            <a:ext cx="9144000" cy="920750"/>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t>Client-Server v. Peer-Peer Networks</a:t>
            </a:r>
            <a:endParaRPr b="1" dirty="0"/>
          </a:p>
        </p:txBody>
      </p:sp>
      <p:sp>
        <p:nvSpPr>
          <p:cNvPr id="315" name="Google Shape;315;p33"/>
          <p:cNvSpPr txBox="1">
            <a:spLocks noGrp="1"/>
          </p:cNvSpPr>
          <p:nvPr>
            <p:ph type="body" idx="1"/>
          </p:nvPr>
        </p:nvSpPr>
        <p:spPr>
          <a:xfrm>
            <a:off x="109538" y="1124303"/>
            <a:ext cx="9034462" cy="4856083"/>
          </a:xfrm>
          <a:prstGeom prst="rect">
            <a:avLst/>
          </a:prstGeom>
          <a:noFill/>
          <a:ln>
            <a:noFill/>
          </a:ln>
        </p:spPr>
        <p:txBody>
          <a:bodyPr spcFirstLastPara="1" wrap="square" lIns="0" tIns="0" rIns="0" bIns="0" anchor="t" anchorCtr="0">
            <a:noAutofit/>
          </a:bodyPr>
          <a:lstStyle/>
          <a:p>
            <a:pPr marL="177800" lvl="0" indent="-177800" algn="l" rtl="0">
              <a:lnSpc>
                <a:spcPct val="130000"/>
              </a:lnSpc>
              <a:spcBef>
                <a:spcPts val="0"/>
              </a:spcBef>
              <a:spcAft>
                <a:spcPts val="0"/>
              </a:spcAft>
              <a:buClr>
                <a:srgbClr val="7F7F7F"/>
              </a:buClr>
              <a:buSzPts val="2000"/>
              <a:buFont typeface="Arial"/>
              <a:buChar char="•"/>
            </a:pPr>
            <a:r>
              <a:rPr lang="en-GB" dirty="0">
                <a:solidFill>
                  <a:schemeClr val="tx1"/>
                </a:solidFill>
              </a:rPr>
              <a:t>These are common misunderstandings</a:t>
            </a:r>
            <a:endParaRPr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dirty="0">
                <a:solidFill>
                  <a:schemeClr val="tx1"/>
                </a:solidFill>
              </a:rPr>
              <a:t>servers are big computers</a:t>
            </a:r>
            <a:endParaRPr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dirty="0">
                <a:solidFill>
                  <a:schemeClr val="tx1"/>
                </a:solidFill>
              </a:rPr>
              <a:t>Peer-to-peer networks are believed to be a network topology, rather than a virtual network implemented at software layers</a:t>
            </a:r>
            <a:endParaRPr dirty="0">
              <a:solidFill>
                <a:schemeClr val="tx1"/>
              </a:solidFill>
            </a:endParaRPr>
          </a:p>
          <a:p>
            <a:pPr marL="541338" lvl="1" indent="-71437" algn="l" rtl="0">
              <a:lnSpc>
                <a:spcPct val="144444"/>
              </a:lnSpc>
              <a:spcBef>
                <a:spcPts val="0"/>
              </a:spcBef>
              <a:spcAft>
                <a:spcPts val="0"/>
              </a:spcAft>
              <a:buClr>
                <a:srgbClr val="7F7F7F"/>
              </a:buClr>
              <a:buSzPts val="1800"/>
              <a:buNone/>
            </a:pPr>
            <a:endParaRPr dirty="0">
              <a:solidFill>
                <a:schemeClr val="tx1"/>
              </a:solidFill>
            </a:endParaRPr>
          </a:p>
          <a:p>
            <a:pPr marL="177800" lvl="0" indent="-177800" algn="l" rtl="0">
              <a:lnSpc>
                <a:spcPct val="130000"/>
              </a:lnSpc>
              <a:spcBef>
                <a:spcPts val="0"/>
              </a:spcBef>
              <a:spcAft>
                <a:spcPts val="0"/>
              </a:spcAft>
              <a:buClr>
                <a:srgbClr val="7F7F7F"/>
              </a:buClr>
              <a:buSzPts val="2000"/>
              <a:buFont typeface="Arial"/>
              <a:buChar char="•"/>
            </a:pPr>
            <a:r>
              <a:rPr lang="en-GB" dirty="0">
                <a:solidFill>
                  <a:schemeClr val="tx1"/>
                </a:solidFill>
              </a:rPr>
              <a:t>The difference may be best described as one of hierarchy</a:t>
            </a:r>
            <a:endParaRPr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dirty="0">
                <a:solidFill>
                  <a:schemeClr val="tx1"/>
                </a:solidFill>
              </a:rPr>
              <a:t>Client-Server networks are ruled by servers. They control access to files, what rights users have and how devices connect. Clients are ruled by the servers.</a:t>
            </a:r>
            <a:endParaRPr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dirty="0">
                <a:solidFill>
                  <a:schemeClr val="tx1"/>
                </a:solidFill>
              </a:rPr>
              <a:t>Peer-Peer networks are a community of equals. Each device is in charge of itself and nothing else.</a:t>
            </a:r>
            <a:endParaRPr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dirty="0">
                <a:solidFill>
                  <a:schemeClr val="tx1"/>
                </a:solidFill>
              </a:rPr>
              <a:t>A fascist state v anarchist utopia</a:t>
            </a:r>
            <a:endParaRPr dirty="0">
              <a:solidFill>
                <a:schemeClr val="tx1"/>
              </a:solidFill>
            </a:endParaRPr>
          </a:p>
          <a:p>
            <a:pPr marL="541338" lvl="1" indent="-71437" algn="l" rtl="0">
              <a:lnSpc>
                <a:spcPct val="144444"/>
              </a:lnSpc>
              <a:spcBef>
                <a:spcPts val="0"/>
              </a:spcBef>
              <a:spcAft>
                <a:spcPts val="0"/>
              </a:spcAft>
              <a:buClr>
                <a:srgbClr val="7F7F7F"/>
              </a:buClr>
              <a:buSzPts val="1800"/>
              <a:buNone/>
            </a:pPr>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animEffect transition="in" filter="barn(inVertical)">
                                      <p:cBhvr>
                                        <p:cTn id="7" dur="500"/>
                                        <p:tgtEl>
                                          <p:spTgt spid="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5">
                                            <p:txEl>
                                              <p:pRg st="1" end="1"/>
                                            </p:txEl>
                                          </p:spTgt>
                                        </p:tgtEl>
                                        <p:attrNameLst>
                                          <p:attrName>style.visibility</p:attrName>
                                        </p:attrNameLst>
                                      </p:cBhvr>
                                      <p:to>
                                        <p:strVal val="visible"/>
                                      </p:to>
                                    </p:set>
                                    <p:animEffect transition="in" filter="barn(inVertical)">
                                      <p:cBhvr>
                                        <p:cTn id="12" dur="500"/>
                                        <p:tgtEl>
                                          <p:spTgt spid="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5">
                                            <p:txEl>
                                              <p:pRg st="2" end="2"/>
                                            </p:txEl>
                                          </p:spTgt>
                                        </p:tgtEl>
                                        <p:attrNameLst>
                                          <p:attrName>style.visibility</p:attrName>
                                        </p:attrNameLst>
                                      </p:cBhvr>
                                      <p:to>
                                        <p:strVal val="visible"/>
                                      </p:to>
                                    </p:set>
                                    <p:animEffect transition="in" filter="barn(inVertical)">
                                      <p:cBhvr>
                                        <p:cTn id="17" dur="500"/>
                                        <p:tgtEl>
                                          <p:spTgt spid="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15">
                                            <p:txEl>
                                              <p:pRg st="4" end="4"/>
                                            </p:txEl>
                                          </p:spTgt>
                                        </p:tgtEl>
                                        <p:attrNameLst>
                                          <p:attrName>style.visibility</p:attrName>
                                        </p:attrNameLst>
                                      </p:cBhvr>
                                      <p:to>
                                        <p:strVal val="visible"/>
                                      </p:to>
                                    </p:set>
                                    <p:animEffect transition="in" filter="barn(inVertical)">
                                      <p:cBhvr>
                                        <p:cTn id="22" dur="500"/>
                                        <p:tgtEl>
                                          <p:spTgt spid="3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15">
                                            <p:txEl>
                                              <p:pRg st="5" end="5"/>
                                            </p:txEl>
                                          </p:spTgt>
                                        </p:tgtEl>
                                        <p:attrNameLst>
                                          <p:attrName>style.visibility</p:attrName>
                                        </p:attrNameLst>
                                      </p:cBhvr>
                                      <p:to>
                                        <p:strVal val="visible"/>
                                      </p:to>
                                    </p:set>
                                    <p:animEffect transition="in" filter="barn(inVertical)">
                                      <p:cBhvr>
                                        <p:cTn id="27" dur="500"/>
                                        <p:tgtEl>
                                          <p:spTgt spid="3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5">
                                            <p:txEl>
                                              <p:pRg st="6" end="6"/>
                                            </p:txEl>
                                          </p:spTgt>
                                        </p:tgtEl>
                                        <p:attrNameLst>
                                          <p:attrName>style.visibility</p:attrName>
                                        </p:attrNameLst>
                                      </p:cBhvr>
                                      <p:to>
                                        <p:strVal val="visible"/>
                                      </p:to>
                                    </p:set>
                                    <p:animEffect transition="in" filter="barn(inVertical)">
                                      <p:cBhvr>
                                        <p:cTn id="32" dur="500"/>
                                        <p:tgtEl>
                                          <p:spTgt spid="31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15">
                                            <p:txEl>
                                              <p:pRg st="7" end="7"/>
                                            </p:txEl>
                                          </p:spTgt>
                                        </p:tgtEl>
                                        <p:attrNameLst>
                                          <p:attrName>style.visibility</p:attrName>
                                        </p:attrNameLst>
                                      </p:cBhvr>
                                      <p:to>
                                        <p:strVal val="visible"/>
                                      </p:to>
                                    </p:set>
                                    <p:animEffect transition="in" filter="barn(inVertical)">
                                      <p:cBhvr>
                                        <p:cTn id="37" dur="500"/>
                                        <p:tgtEl>
                                          <p:spTgt spid="3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3"/>
          <p:cNvSpPr txBox="1">
            <a:spLocks noGrp="1"/>
          </p:cNvSpPr>
          <p:nvPr>
            <p:ph type="title"/>
          </p:nvPr>
        </p:nvSpPr>
        <p:spPr>
          <a:xfrm>
            <a:off x="0" y="0"/>
            <a:ext cx="9144000" cy="920750"/>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dirty="0"/>
              <a:t>Types of Networks</a:t>
            </a:r>
            <a:endParaRPr dirty="0"/>
          </a:p>
        </p:txBody>
      </p:sp>
      <p:sp>
        <p:nvSpPr>
          <p:cNvPr id="315" name="Google Shape;315;p33"/>
          <p:cNvSpPr txBox="1">
            <a:spLocks noGrp="1"/>
          </p:cNvSpPr>
          <p:nvPr>
            <p:ph type="body" idx="1"/>
          </p:nvPr>
        </p:nvSpPr>
        <p:spPr>
          <a:xfrm>
            <a:off x="267193" y="1324000"/>
            <a:ext cx="8593028" cy="4351586"/>
          </a:xfrm>
          <a:prstGeom prst="rect">
            <a:avLst/>
          </a:prstGeom>
          <a:noFill/>
          <a:ln>
            <a:noFill/>
          </a:ln>
        </p:spPr>
        <p:txBody>
          <a:bodyPr spcFirstLastPara="1" wrap="square" lIns="0" tIns="0" rIns="0" bIns="0" anchor="t" anchorCtr="0">
            <a:noAutofit/>
          </a:bodyPr>
          <a:lstStyle/>
          <a:p>
            <a:pPr marL="177800" lvl="0" indent="-177800" algn="l" rtl="0">
              <a:lnSpc>
                <a:spcPct val="130000"/>
              </a:lnSpc>
              <a:spcBef>
                <a:spcPts val="0"/>
              </a:spcBef>
              <a:spcAft>
                <a:spcPts val="0"/>
              </a:spcAft>
              <a:buClr>
                <a:srgbClr val="7F7F7F"/>
              </a:buClr>
              <a:buSzPts val="2000"/>
              <a:buFont typeface="Arial"/>
              <a:buChar char="•"/>
            </a:pPr>
            <a:r>
              <a:rPr lang="en-GB" dirty="0">
                <a:solidFill>
                  <a:schemeClr val="tx1"/>
                </a:solidFill>
              </a:rPr>
              <a:t>Personal Area Network (PAN)</a:t>
            </a:r>
          </a:p>
          <a:p>
            <a:pPr marL="635000" lvl="1" indent="-177800">
              <a:lnSpc>
                <a:spcPct val="130000"/>
              </a:lnSpc>
              <a:buSzPts val="2000"/>
            </a:pPr>
            <a:r>
              <a:rPr lang="en-GB" dirty="0">
                <a:solidFill>
                  <a:schemeClr val="tx1"/>
                </a:solidFill>
              </a:rPr>
              <a:t>This is a network </a:t>
            </a:r>
            <a:r>
              <a:rPr lang="en-GB" dirty="0" smtClean="0">
                <a:solidFill>
                  <a:schemeClr val="tx1"/>
                </a:solidFill>
              </a:rPr>
              <a:t>where personally owned devices connect together</a:t>
            </a:r>
            <a:endParaRPr lang="en-GB" dirty="0">
              <a:solidFill>
                <a:schemeClr val="tx1"/>
              </a:solidFill>
            </a:endParaRPr>
          </a:p>
          <a:p>
            <a:pPr marL="635000" lvl="1" indent="-177800">
              <a:lnSpc>
                <a:spcPct val="130000"/>
              </a:lnSpc>
              <a:buSzPts val="2000"/>
            </a:pPr>
            <a:endParaRPr lang="en-GB" dirty="0">
              <a:solidFill>
                <a:schemeClr val="tx1"/>
              </a:solidFill>
            </a:endParaRPr>
          </a:p>
          <a:p>
            <a:pPr marL="177800" indent="-177800">
              <a:lnSpc>
                <a:spcPct val="130000"/>
              </a:lnSpc>
              <a:buSzPts val="2000"/>
            </a:pPr>
            <a:r>
              <a:rPr lang="en-GB" dirty="0">
                <a:solidFill>
                  <a:schemeClr val="tx1"/>
                </a:solidFill>
              </a:rPr>
              <a:t>Local Area Network (LAN)</a:t>
            </a:r>
          </a:p>
          <a:p>
            <a:pPr marL="635000" lvl="1" indent="-177800">
              <a:lnSpc>
                <a:spcPct val="130000"/>
              </a:lnSpc>
              <a:buSzPts val="2000"/>
            </a:pPr>
            <a:r>
              <a:rPr lang="en-GB" dirty="0">
                <a:solidFill>
                  <a:schemeClr val="tx1"/>
                </a:solidFill>
              </a:rPr>
              <a:t>This is a network within (usually) a business in a building or closely connected set of buildings</a:t>
            </a:r>
          </a:p>
          <a:p>
            <a:pPr marL="635000" lvl="1" indent="-177800">
              <a:lnSpc>
                <a:spcPct val="130000"/>
              </a:lnSpc>
              <a:buSzPts val="2000"/>
            </a:pPr>
            <a:endParaRPr lang="en-GB" dirty="0">
              <a:solidFill>
                <a:schemeClr val="tx1"/>
              </a:solidFill>
            </a:endParaRPr>
          </a:p>
          <a:p>
            <a:pPr marL="177800" indent="-177800">
              <a:lnSpc>
                <a:spcPct val="130000"/>
              </a:lnSpc>
              <a:buSzPts val="2000"/>
            </a:pPr>
            <a:r>
              <a:rPr lang="en-GB" dirty="0">
                <a:solidFill>
                  <a:schemeClr val="tx1"/>
                </a:solidFill>
              </a:rPr>
              <a:t>Wide Area Network (WAN)</a:t>
            </a:r>
          </a:p>
          <a:p>
            <a:pPr marL="635000" lvl="1" indent="-177800">
              <a:lnSpc>
                <a:spcPct val="130000"/>
              </a:lnSpc>
              <a:buSzPts val="2000"/>
            </a:pPr>
            <a:r>
              <a:rPr lang="en-GB" dirty="0">
                <a:solidFill>
                  <a:schemeClr val="tx1"/>
                </a:solidFill>
              </a:rPr>
              <a:t>A network of connections between LANs over a region or nation or set of nations.</a:t>
            </a:r>
          </a:p>
          <a:p>
            <a:pPr marL="635000" lvl="1" indent="-177800">
              <a:lnSpc>
                <a:spcPct val="130000"/>
              </a:lnSpc>
              <a:buSzPts val="2000"/>
            </a:pPr>
            <a:r>
              <a:rPr lang="en-GB" dirty="0">
                <a:solidFill>
                  <a:schemeClr val="tx1"/>
                </a:solidFill>
              </a:rPr>
              <a:t>The Internet is a WAN</a:t>
            </a:r>
            <a:endParaRPr dirty="0">
              <a:solidFill>
                <a:schemeClr val="tx1"/>
              </a:solidFill>
            </a:endParaRPr>
          </a:p>
        </p:txBody>
      </p:sp>
    </p:spTree>
    <p:extLst>
      <p:ext uri="{BB962C8B-B14F-4D97-AF65-F5344CB8AC3E}">
        <p14:creationId xmlns:p14="http://schemas.microsoft.com/office/powerpoint/2010/main" val="229892211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0750"/>
          </a:xfrm>
          <a:solidFill>
            <a:schemeClr val="accent1">
              <a:lumMod val="60000"/>
              <a:lumOff val="40000"/>
            </a:schemeClr>
          </a:solidFill>
        </p:spPr>
        <p:txBody>
          <a:bodyPr/>
          <a:lstStyle/>
          <a:p>
            <a:pPr algn="ctr"/>
            <a:r>
              <a:rPr lang="en-GB" b="1" dirty="0" smtClean="0"/>
              <a:t>Types of Networks Practice</a:t>
            </a:r>
            <a:endParaRPr lang="en-GB" b="1" dirty="0"/>
          </a:p>
        </p:txBody>
      </p:sp>
      <p:sp>
        <p:nvSpPr>
          <p:cNvPr id="3" name="Text Placeholder 2"/>
          <p:cNvSpPr>
            <a:spLocks noGrp="1"/>
          </p:cNvSpPr>
          <p:nvPr>
            <p:ph type="body" idx="1"/>
          </p:nvPr>
        </p:nvSpPr>
        <p:spPr>
          <a:xfrm>
            <a:off x="120048" y="1134814"/>
            <a:ext cx="8897828" cy="5003227"/>
          </a:xfrm>
        </p:spPr>
        <p:txBody>
          <a:bodyPr/>
          <a:lstStyle/>
          <a:p>
            <a:r>
              <a:rPr lang="en-GB" sz="2400" dirty="0" smtClean="0">
                <a:solidFill>
                  <a:schemeClr val="tx1"/>
                </a:solidFill>
              </a:rPr>
              <a:t>Which of the three types are these describing; PAN, LAN or WAN?</a:t>
            </a:r>
          </a:p>
          <a:p>
            <a:pPr lvl="1">
              <a:buFont typeface="+mj-lt"/>
              <a:buAutoNum type="arabicPeriod"/>
            </a:pPr>
            <a:r>
              <a:rPr lang="en-GB" sz="2400" dirty="0" smtClean="0">
                <a:solidFill>
                  <a:schemeClr val="tx1"/>
                </a:solidFill>
              </a:rPr>
              <a:t>A network connecting a doctors digital TV, Wi-Fi, laptop and phone in his home.</a:t>
            </a:r>
          </a:p>
          <a:p>
            <a:pPr lvl="1">
              <a:buFont typeface="+mj-lt"/>
              <a:buAutoNum type="arabicPeriod"/>
            </a:pPr>
            <a:r>
              <a:rPr lang="en-GB" sz="2400" dirty="0" smtClean="0">
                <a:solidFill>
                  <a:schemeClr val="tx1"/>
                </a:solidFill>
              </a:rPr>
              <a:t>A network connecting two buildings of a sewage management company of either sides of a road.</a:t>
            </a:r>
          </a:p>
          <a:p>
            <a:pPr lvl="1">
              <a:buFont typeface="+mj-lt"/>
              <a:buAutoNum type="arabicPeriod"/>
            </a:pPr>
            <a:r>
              <a:rPr lang="en-GB" sz="2400" dirty="0" smtClean="0">
                <a:solidFill>
                  <a:schemeClr val="tx1"/>
                </a:solidFill>
              </a:rPr>
              <a:t>A network in an office room connecting three PCs with a server and broadband connection</a:t>
            </a:r>
          </a:p>
          <a:p>
            <a:pPr lvl="1">
              <a:buFont typeface="+mj-lt"/>
              <a:buAutoNum type="arabicPeriod"/>
            </a:pPr>
            <a:r>
              <a:rPr lang="en-GB" sz="2400" dirty="0" smtClean="0">
                <a:solidFill>
                  <a:schemeClr val="tx1"/>
                </a:solidFill>
              </a:rPr>
              <a:t>A network connecting University buildings across Leeds</a:t>
            </a:r>
          </a:p>
          <a:p>
            <a:pPr lvl="1"/>
            <a:endParaRPr lang="en-GB" sz="2400" dirty="0">
              <a:solidFill>
                <a:schemeClr val="tx1"/>
              </a:solidFill>
            </a:endParaRPr>
          </a:p>
        </p:txBody>
      </p:sp>
    </p:spTree>
    <p:extLst>
      <p:ext uri="{BB962C8B-B14F-4D97-AF65-F5344CB8AC3E}">
        <p14:creationId xmlns:p14="http://schemas.microsoft.com/office/powerpoint/2010/main" val="253368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879" y="2182624"/>
            <a:ext cx="3384376" cy="4413516"/>
          </a:xfrm>
          <a:prstGeom prst="rect">
            <a:avLst/>
          </a:prstGeom>
        </p:spPr>
        <p:txBody>
          <a:bodyPr wrap="square">
            <a:spAutoFit/>
          </a:bodyPr>
          <a:lstStyle/>
          <a:p>
            <a:pPr>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3200" b="1" dirty="0">
                <a:solidFill>
                  <a:srgbClr val="000000"/>
                </a:solidFill>
                <a:ea typeface="ＭＳ Ｐゴシック" pitchFamily="34" charset="-128"/>
              </a:rPr>
              <a:t>Hub</a:t>
            </a:r>
          </a:p>
          <a:p>
            <a:pPr marL="431800" indent="-500063">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a:solidFill>
                  <a:srgbClr val="000000"/>
                </a:solidFill>
                <a:ea typeface="ＭＳ Ｐゴシック" pitchFamily="34" charset="-128"/>
              </a:rPr>
              <a:t>A device that </a:t>
            </a:r>
            <a:r>
              <a:rPr lang="en-GB" altLang="en-US" sz="2000" dirty="0" smtClean="0">
                <a:solidFill>
                  <a:srgbClr val="000000"/>
                </a:solidFill>
                <a:ea typeface="ＭＳ Ｐゴシック" pitchFamily="34" charset="-128"/>
              </a:rPr>
              <a:t>connects</a:t>
            </a:r>
          </a:p>
          <a:p>
            <a:pPr marL="431800" indent="-500063">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smtClean="0">
                <a:solidFill>
                  <a:srgbClr val="000000"/>
                </a:solidFill>
                <a:ea typeface="ＭＳ Ｐゴシック" pitchFamily="34" charset="-128"/>
              </a:rPr>
              <a:t>nodes </a:t>
            </a:r>
            <a:r>
              <a:rPr lang="en-GB" altLang="en-US" sz="2000" dirty="0">
                <a:solidFill>
                  <a:srgbClr val="000000"/>
                </a:solidFill>
                <a:ea typeface="ＭＳ Ｐゴシック" pitchFamily="34" charset="-128"/>
              </a:rPr>
              <a:t>together</a:t>
            </a:r>
            <a:r>
              <a:rPr lang="en-GB" altLang="en-US" sz="2000" dirty="0" smtClean="0">
                <a:solidFill>
                  <a:srgbClr val="000000"/>
                </a:solidFill>
                <a:ea typeface="ＭＳ Ｐゴシック" pitchFamily="34" charset="-128"/>
              </a:rPr>
              <a:t>.</a:t>
            </a:r>
          </a:p>
          <a:p>
            <a:pPr marL="431800" indent="-500063">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000" dirty="0">
              <a:solidFill>
                <a:srgbClr val="000000"/>
              </a:solidFill>
              <a:ea typeface="ＭＳ Ｐゴシック" pitchFamily="34" charset="-128"/>
            </a:endParaRPr>
          </a:p>
          <a:p>
            <a:pPr marL="431800" indent="-500063">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a:solidFill>
                  <a:srgbClr val="000000"/>
                </a:solidFill>
                <a:ea typeface="ＭＳ Ｐゴシック" pitchFamily="34" charset="-128"/>
              </a:rPr>
              <a:t>Makes </a:t>
            </a:r>
            <a:r>
              <a:rPr lang="en-GB" altLang="en-US" sz="2000" dirty="0" smtClean="0">
                <a:solidFill>
                  <a:srgbClr val="000000"/>
                </a:solidFill>
                <a:ea typeface="ＭＳ Ｐゴシック" pitchFamily="34" charset="-128"/>
              </a:rPr>
              <a:t>all connected nodes</a:t>
            </a:r>
          </a:p>
          <a:p>
            <a:pPr marL="431800" indent="-500063">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smtClean="0">
                <a:solidFill>
                  <a:srgbClr val="000000"/>
                </a:solidFill>
                <a:ea typeface="ＭＳ Ｐゴシック" pitchFamily="34" charset="-128"/>
              </a:rPr>
              <a:t>act </a:t>
            </a:r>
            <a:r>
              <a:rPr lang="en-GB" altLang="en-US" sz="2000" dirty="0">
                <a:solidFill>
                  <a:srgbClr val="000000"/>
                </a:solidFill>
                <a:ea typeface="ＭＳ Ｐゴシック" pitchFamily="34" charset="-128"/>
              </a:rPr>
              <a:t>as a </a:t>
            </a:r>
            <a:r>
              <a:rPr lang="en-GB" altLang="en-US" sz="2000" dirty="0" smtClean="0">
                <a:solidFill>
                  <a:srgbClr val="000000"/>
                </a:solidFill>
                <a:ea typeface="ＭＳ Ｐゴシック" pitchFamily="34" charset="-128"/>
              </a:rPr>
              <a:t>single </a:t>
            </a:r>
            <a:r>
              <a:rPr lang="en-GB" altLang="en-US" sz="2000" b="1" dirty="0" smtClean="0">
                <a:solidFill>
                  <a:srgbClr val="000000"/>
                </a:solidFill>
                <a:ea typeface="ＭＳ Ｐゴシック" pitchFamily="34" charset="-128"/>
              </a:rPr>
              <a:t>segment.</a:t>
            </a:r>
          </a:p>
          <a:p>
            <a:pPr marL="431800" indent="-500063">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000" b="1" dirty="0">
              <a:solidFill>
                <a:srgbClr val="000000"/>
              </a:solidFill>
              <a:ea typeface="ＭＳ Ｐゴシック" pitchFamily="34" charset="-128"/>
            </a:endParaRPr>
          </a:p>
          <a:p>
            <a:pPr marL="431800" indent="-500063">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a:solidFill>
                  <a:srgbClr val="000000"/>
                </a:solidFill>
                <a:ea typeface="ＭＳ Ｐゴシック" pitchFamily="34" charset="-128"/>
              </a:rPr>
              <a:t>Not </a:t>
            </a:r>
            <a:r>
              <a:rPr lang="en-GB" altLang="en-US" sz="2000" dirty="0" smtClean="0">
                <a:solidFill>
                  <a:srgbClr val="000000"/>
                </a:solidFill>
                <a:ea typeface="ＭＳ Ｐゴシック" pitchFamily="34" charset="-128"/>
              </a:rPr>
              <a:t>intelligent </a:t>
            </a:r>
            <a:r>
              <a:rPr lang="en-GB" altLang="en-US" sz="2000" dirty="0">
                <a:solidFill>
                  <a:srgbClr val="000000"/>
                </a:solidFill>
                <a:ea typeface="ＭＳ Ｐゴシック" pitchFamily="34" charset="-128"/>
              </a:rPr>
              <a:t>– </a:t>
            </a:r>
            <a:r>
              <a:rPr lang="en-GB" altLang="en-US" sz="2000" b="1" dirty="0" smtClean="0">
                <a:solidFill>
                  <a:srgbClr val="000000"/>
                </a:solidFill>
                <a:ea typeface="ＭＳ Ｐゴシック" pitchFamily="34" charset="-128"/>
              </a:rPr>
              <a:t>data</a:t>
            </a:r>
          </a:p>
          <a:p>
            <a:pPr marL="431800" indent="-500063">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b="1" dirty="0">
                <a:solidFill>
                  <a:srgbClr val="000000"/>
                </a:solidFill>
                <a:ea typeface="ＭＳ Ｐゴシック" pitchFamily="34" charset="-128"/>
              </a:rPr>
              <a:t>p</a:t>
            </a:r>
            <a:r>
              <a:rPr lang="en-GB" altLang="en-US" sz="2000" b="1" dirty="0" smtClean="0">
                <a:solidFill>
                  <a:srgbClr val="000000"/>
                </a:solidFill>
                <a:ea typeface="ＭＳ Ｐゴシック" pitchFamily="34" charset="-128"/>
              </a:rPr>
              <a:t>ackets </a:t>
            </a:r>
            <a:r>
              <a:rPr lang="en-GB" altLang="en-US" sz="2000" dirty="0" smtClean="0">
                <a:solidFill>
                  <a:srgbClr val="000000"/>
                </a:solidFill>
                <a:ea typeface="ＭＳ Ｐゴシック" pitchFamily="34" charset="-128"/>
              </a:rPr>
              <a:t>are transmitted</a:t>
            </a:r>
          </a:p>
          <a:p>
            <a:pPr marL="431800" indent="-500063">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smtClean="0">
                <a:solidFill>
                  <a:srgbClr val="000000"/>
                </a:solidFill>
                <a:ea typeface="ＭＳ Ｐゴシック" pitchFamily="34" charset="-128"/>
              </a:rPr>
              <a:t>across the </a:t>
            </a:r>
            <a:r>
              <a:rPr lang="en-GB" altLang="en-US" sz="2000" b="1" dirty="0" smtClean="0">
                <a:solidFill>
                  <a:srgbClr val="000000"/>
                </a:solidFill>
                <a:ea typeface="ＭＳ Ｐゴシック" pitchFamily="34" charset="-128"/>
              </a:rPr>
              <a:t>whole of the</a:t>
            </a:r>
          </a:p>
          <a:p>
            <a:pPr marL="431800" indent="-500063">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b="1" dirty="0" smtClean="0">
                <a:solidFill>
                  <a:srgbClr val="000000"/>
                </a:solidFill>
                <a:ea typeface="ＭＳ Ｐゴシック" pitchFamily="34" charset="-128"/>
              </a:rPr>
              <a:t>network</a:t>
            </a:r>
            <a:r>
              <a:rPr lang="en-GB" altLang="en-US" sz="2000" dirty="0" smtClean="0">
                <a:solidFill>
                  <a:srgbClr val="000000"/>
                </a:solidFill>
                <a:ea typeface="ＭＳ Ｐゴシック" pitchFamily="34" charset="-128"/>
              </a:rPr>
              <a:t>.</a:t>
            </a:r>
          </a:p>
          <a:p>
            <a:pPr marL="431800" indent="-500063">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000" dirty="0">
              <a:solidFill>
                <a:srgbClr val="000000"/>
              </a:solidFill>
              <a:ea typeface="ＭＳ Ｐゴシック" pitchFamily="34" charset="-128"/>
            </a:endParaRPr>
          </a:p>
          <a:p>
            <a:pPr marL="431800" indent="-500063">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a:solidFill>
                  <a:srgbClr val="000000"/>
                </a:solidFill>
                <a:ea typeface="ＭＳ Ｐゴシック" pitchFamily="34" charset="-128"/>
              </a:rPr>
              <a:t>Cheap devices – </a:t>
            </a:r>
            <a:r>
              <a:rPr lang="en-GB" altLang="en-US" sz="2000" b="1" dirty="0">
                <a:solidFill>
                  <a:srgbClr val="000000"/>
                </a:solidFill>
                <a:ea typeface="ＭＳ Ｐゴシック" pitchFamily="34" charset="-128"/>
              </a:rPr>
              <a:t>USB </a:t>
            </a:r>
            <a:r>
              <a:rPr lang="en-GB" altLang="en-US" sz="2000" b="1" dirty="0" smtClean="0">
                <a:solidFill>
                  <a:srgbClr val="000000"/>
                </a:solidFill>
                <a:ea typeface="ＭＳ Ｐゴシック" pitchFamily="34" charset="-128"/>
              </a:rPr>
              <a:t>hubs</a:t>
            </a:r>
          </a:p>
          <a:p>
            <a:pPr marL="431800" indent="-500063">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smtClean="0">
                <a:solidFill>
                  <a:srgbClr val="000000"/>
                </a:solidFill>
                <a:ea typeface="ＭＳ Ｐゴシック" pitchFamily="34" charset="-128"/>
              </a:rPr>
              <a:t>useful </a:t>
            </a:r>
            <a:r>
              <a:rPr lang="en-GB" altLang="en-US" sz="2000" dirty="0">
                <a:solidFill>
                  <a:srgbClr val="000000"/>
                </a:solidFill>
                <a:ea typeface="ＭＳ Ｐゴシック" pitchFamily="34" charset="-128"/>
              </a:rPr>
              <a:t>in home </a:t>
            </a:r>
            <a:r>
              <a:rPr lang="en-GB" altLang="en-US" sz="2000" dirty="0" smtClean="0">
                <a:solidFill>
                  <a:srgbClr val="000000"/>
                </a:solidFill>
                <a:ea typeface="ＭＳ Ｐゴシック" pitchFamily="34" charset="-128"/>
              </a:rPr>
              <a:t>computer</a:t>
            </a:r>
          </a:p>
          <a:p>
            <a:pPr marL="431800" indent="-500063">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smtClean="0">
                <a:solidFill>
                  <a:srgbClr val="000000"/>
                </a:solidFill>
                <a:ea typeface="ＭＳ Ｐゴシック" pitchFamily="34" charset="-128"/>
              </a:rPr>
              <a:t>installations</a:t>
            </a:r>
            <a:r>
              <a:rPr lang="en-GB" altLang="en-US" sz="2000" dirty="0">
                <a:solidFill>
                  <a:srgbClr val="000000"/>
                </a:solidFill>
                <a:ea typeface="ＭＳ Ｐゴシック" pitchFamily="34" charset="-128"/>
              </a:rPr>
              <a:t>.</a:t>
            </a:r>
            <a:endParaRPr lang="en-GB" altLang="en-US" sz="2000" b="1" dirty="0">
              <a:solidFill>
                <a:srgbClr val="000000"/>
              </a:solidFill>
              <a:ea typeface="ＭＳ Ｐゴシック" pitchFamily="34" charset="-128"/>
            </a:endParaRPr>
          </a:p>
        </p:txBody>
      </p:sp>
      <p:sp>
        <p:nvSpPr>
          <p:cNvPr id="4" name="Rectangle 3"/>
          <p:cNvSpPr/>
          <p:nvPr/>
        </p:nvSpPr>
        <p:spPr>
          <a:xfrm>
            <a:off x="4961468" y="2064830"/>
            <a:ext cx="3859348" cy="4585871"/>
          </a:xfrm>
          <a:prstGeom prst="rect">
            <a:avLst/>
          </a:prstGeom>
        </p:spPr>
        <p:txBody>
          <a:bodyPr wrap="square">
            <a:spAutoFit/>
          </a:bodyPr>
          <a:lstStyle/>
          <a:p>
            <a:pPr marL="0" lvl="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3200" b="1" dirty="0" smtClean="0">
                <a:solidFill>
                  <a:srgbClr val="000000"/>
                </a:solidFill>
                <a:ea typeface="ＭＳ Ｐゴシック" pitchFamily="34" charset="-128"/>
              </a:rPr>
              <a:t>Switch</a:t>
            </a:r>
          </a:p>
          <a:p>
            <a:pPr marL="0" lvl="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smtClean="0">
                <a:solidFill>
                  <a:srgbClr val="000000"/>
                </a:solidFill>
                <a:ea typeface="ＭＳ Ｐゴシック" pitchFamily="34" charset="-128"/>
              </a:rPr>
              <a:t>A </a:t>
            </a:r>
            <a:r>
              <a:rPr lang="en-GB" altLang="en-US" sz="2000" dirty="0">
                <a:solidFill>
                  <a:srgbClr val="000000"/>
                </a:solidFill>
                <a:ea typeface="ＭＳ Ｐゴシック" pitchFamily="34" charset="-128"/>
              </a:rPr>
              <a:t>device that connects nodes together</a:t>
            </a:r>
            <a:r>
              <a:rPr lang="en-GB" altLang="en-US" sz="2000" dirty="0" smtClean="0">
                <a:solidFill>
                  <a:srgbClr val="000000"/>
                </a:solidFill>
                <a:ea typeface="ＭＳ Ｐゴシック" pitchFamily="34" charset="-128"/>
              </a:rPr>
              <a:t>.</a:t>
            </a:r>
          </a:p>
          <a:p>
            <a:pPr marL="0" lvl="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000" dirty="0">
              <a:solidFill>
                <a:srgbClr val="000000"/>
              </a:solidFill>
              <a:ea typeface="ＭＳ Ｐゴシック" pitchFamily="34" charset="-128"/>
            </a:endParaRPr>
          </a:p>
          <a:p>
            <a: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smtClean="0">
                <a:solidFill>
                  <a:srgbClr val="000000"/>
                </a:solidFill>
                <a:ea typeface="ＭＳ Ｐゴシック" pitchFamily="34" charset="-128"/>
              </a:rPr>
              <a:t>An </a:t>
            </a:r>
            <a:r>
              <a:rPr lang="en-GB" altLang="en-US" sz="2000" b="1" dirty="0" smtClean="0">
                <a:solidFill>
                  <a:srgbClr val="000000"/>
                </a:solidFill>
                <a:ea typeface="ＭＳ Ｐゴシック" pitchFamily="34" charset="-128"/>
              </a:rPr>
              <a:t>intelligent device </a:t>
            </a:r>
            <a:r>
              <a:rPr lang="en-GB" altLang="en-US" sz="2000" dirty="0">
                <a:solidFill>
                  <a:srgbClr val="000000"/>
                </a:solidFill>
                <a:ea typeface="ＭＳ Ｐゴシック" pitchFamily="34" charset="-128"/>
              </a:rPr>
              <a:t>that can create and connect to </a:t>
            </a:r>
            <a:r>
              <a:rPr lang="en-GB" altLang="en-US" sz="2000" b="1" dirty="0">
                <a:solidFill>
                  <a:srgbClr val="000000"/>
                </a:solidFill>
                <a:ea typeface="ＭＳ Ｐゴシック" pitchFamily="34" charset="-128"/>
              </a:rPr>
              <a:t>different segments </a:t>
            </a:r>
            <a:r>
              <a:rPr lang="en-GB" altLang="en-US" sz="2000" dirty="0">
                <a:solidFill>
                  <a:srgbClr val="000000"/>
                </a:solidFill>
                <a:ea typeface="ＭＳ Ｐゴシック" pitchFamily="34" charset="-128"/>
              </a:rPr>
              <a:t>of the </a:t>
            </a:r>
            <a:r>
              <a:rPr lang="en-GB" altLang="en-US" sz="2000" dirty="0" smtClean="0">
                <a:solidFill>
                  <a:srgbClr val="000000"/>
                </a:solidFill>
                <a:ea typeface="ＭＳ Ｐゴシック" pitchFamily="34" charset="-128"/>
              </a:rPr>
              <a:t>network.</a:t>
            </a:r>
          </a:p>
          <a:p>
            <a: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000" dirty="0">
              <a:solidFill>
                <a:srgbClr val="000000"/>
              </a:solidFill>
              <a:ea typeface="ＭＳ Ｐゴシック" pitchFamily="34" charset="-128"/>
            </a:endParaRPr>
          </a:p>
          <a:p>
            <a: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smtClean="0">
                <a:solidFill>
                  <a:srgbClr val="000000"/>
                </a:solidFill>
                <a:ea typeface="ＭＳ Ｐゴシック" pitchFamily="34" charset="-128"/>
              </a:rPr>
              <a:t>This </a:t>
            </a:r>
            <a:r>
              <a:rPr lang="en-GB" altLang="en-US" sz="2000" dirty="0">
                <a:solidFill>
                  <a:srgbClr val="000000"/>
                </a:solidFill>
                <a:ea typeface="ＭＳ Ｐゴシック" pitchFamily="34" charset="-128"/>
              </a:rPr>
              <a:t>reduces network traffic because </a:t>
            </a:r>
            <a:r>
              <a:rPr lang="en-GB" altLang="en-US" sz="2000" b="1" dirty="0" smtClean="0">
                <a:solidFill>
                  <a:srgbClr val="000000"/>
                </a:solidFill>
                <a:ea typeface="ＭＳ Ｐゴシック" pitchFamily="34" charset="-128"/>
              </a:rPr>
              <a:t>data packets </a:t>
            </a:r>
            <a:r>
              <a:rPr lang="en-GB" altLang="en-US" sz="2000" dirty="0" smtClean="0">
                <a:solidFill>
                  <a:srgbClr val="000000"/>
                </a:solidFill>
                <a:ea typeface="ＭＳ Ｐゴシック" pitchFamily="34" charset="-128"/>
              </a:rPr>
              <a:t>are </a:t>
            </a:r>
            <a:r>
              <a:rPr lang="en-GB" altLang="en-US" sz="2000" b="1" dirty="0" smtClean="0">
                <a:solidFill>
                  <a:srgbClr val="000000"/>
                </a:solidFill>
                <a:ea typeface="ＭＳ Ｐゴシック" pitchFamily="34" charset="-128"/>
              </a:rPr>
              <a:t>sent </a:t>
            </a:r>
            <a:r>
              <a:rPr lang="en-GB" altLang="en-US" sz="2000" b="1" dirty="0">
                <a:solidFill>
                  <a:srgbClr val="000000"/>
                </a:solidFill>
                <a:ea typeface="ＭＳ Ｐゴシック" pitchFamily="34" charset="-128"/>
              </a:rPr>
              <a:t>to </a:t>
            </a:r>
            <a:r>
              <a:rPr lang="en-GB" altLang="en-US" sz="2000" b="1" dirty="0" smtClean="0">
                <a:solidFill>
                  <a:srgbClr val="000000"/>
                </a:solidFill>
                <a:ea typeface="ＭＳ Ｐゴシック" pitchFamily="34" charset="-128"/>
              </a:rPr>
              <a:t>the nodes or </a:t>
            </a:r>
            <a:r>
              <a:rPr lang="en-GB" altLang="en-US" sz="2000" b="1" dirty="0">
                <a:solidFill>
                  <a:srgbClr val="000000"/>
                </a:solidFill>
                <a:ea typeface="ＭＳ Ｐゴシック" pitchFamily="34" charset="-128"/>
              </a:rPr>
              <a:t>segment where </a:t>
            </a:r>
            <a:r>
              <a:rPr lang="en-GB" altLang="en-US" sz="2000" b="1" dirty="0" smtClean="0">
                <a:solidFill>
                  <a:srgbClr val="000000"/>
                </a:solidFill>
                <a:ea typeface="ＭＳ Ｐゴシック" pitchFamily="34" charset="-128"/>
              </a:rPr>
              <a:t>they are needed</a:t>
            </a:r>
            <a:r>
              <a:rPr lang="en-GB" altLang="en-US" sz="2000" dirty="0" smtClean="0">
                <a:solidFill>
                  <a:srgbClr val="000000"/>
                </a:solidFill>
                <a:ea typeface="ＭＳ Ｐゴシック" pitchFamily="34" charset="-128"/>
              </a:rPr>
              <a:t> </a:t>
            </a:r>
            <a:r>
              <a:rPr lang="en-GB" altLang="en-US" sz="2000" dirty="0">
                <a:solidFill>
                  <a:srgbClr val="000000"/>
                </a:solidFill>
                <a:ea typeface="ＭＳ Ｐゴシック" pitchFamily="34" charset="-128"/>
              </a:rPr>
              <a:t>rather than being broadcast to the whole network.</a:t>
            </a:r>
          </a:p>
        </p:txBody>
      </p:sp>
      <p:sp>
        <p:nvSpPr>
          <p:cNvPr id="5" name="TextBox 4"/>
          <p:cNvSpPr txBox="1"/>
          <p:nvPr/>
        </p:nvSpPr>
        <p:spPr>
          <a:xfrm>
            <a:off x="3648953" y="1937342"/>
            <a:ext cx="840295" cy="646331"/>
          </a:xfrm>
          <a:prstGeom prst="rect">
            <a:avLst/>
          </a:prstGeom>
          <a:noFill/>
        </p:spPr>
        <p:txBody>
          <a:bodyPr wrap="none" rtlCol="0">
            <a:spAutoFit/>
          </a:bodyPr>
          <a:lstStyle/>
          <a:p>
            <a:r>
              <a:rPr lang="en-GB" sz="3600" b="1" dirty="0" smtClean="0"/>
              <a:t>OR</a:t>
            </a:r>
            <a:endParaRPr lang="en-US" sz="3600" b="1"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63"/>
          <a:stretch/>
        </p:blipFill>
        <p:spPr>
          <a:xfrm>
            <a:off x="5107893" y="636177"/>
            <a:ext cx="3291040" cy="14383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35" y="773382"/>
            <a:ext cx="2327920" cy="1163960"/>
          </a:xfrm>
          <a:prstGeom prst="rect">
            <a:avLst/>
          </a:prstGeom>
        </p:spPr>
      </p:pic>
      <p:sp>
        <p:nvSpPr>
          <p:cNvPr id="9" name="Title 1"/>
          <p:cNvSpPr txBox="1">
            <a:spLocks/>
          </p:cNvSpPr>
          <p:nvPr/>
        </p:nvSpPr>
        <p:spPr bwMode="auto">
          <a:xfrm>
            <a:off x="0" y="19044"/>
            <a:ext cx="9144000" cy="565150"/>
          </a:xfrm>
          <a:prstGeom prst="roundRect">
            <a:avLst>
              <a:gd name="adj" fmla="val 16667"/>
            </a:avLst>
          </a:prstGeom>
          <a:solidFill>
            <a:schemeClr val="accent1">
              <a:lumMod val="60000"/>
              <a:lumOff val="40000"/>
            </a:schemeClr>
          </a:solidFill>
          <a:ln w="9525">
            <a:solidFill>
              <a:schemeClr val="accent1">
                <a:lumMod val="60000"/>
                <a:lumOff val="40000"/>
              </a:schemeClr>
            </a:solidFill>
            <a:round/>
            <a:headEnd/>
            <a:tailEnd/>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FF0000"/>
                </a:solidFill>
                <a:latin typeface="Arial" charset="0"/>
                <a:ea typeface="+mj-ea"/>
                <a:cs typeface="+mj-cs"/>
              </a:defRPr>
            </a:lvl1pPr>
            <a:lvl2pPr algn="ctr" defTabSz="457200" rtl="0" eaLnBrk="0" fontAlgn="base" hangingPunct="0">
              <a:spcBef>
                <a:spcPct val="0"/>
              </a:spcBef>
              <a:spcAft>
                <a:spcPct val="0"/>
              </a:spcAft>
              <a:defRPr sz="4400">
                <a:solidFill>
                  <a:srgbClr val="FF0000"/>
                </a:solidFill>
                <a:latin typeface="Arial" charset="0"/>
              </a:defRPr>
            </a:lvl2pPr>
            <a:lvl3pPr algn="ctr" defTabSz="457200" rtl="0" eaLnBrk="0" fontAlgn="base" hangingPunct="0">
              <a:spcBef>
                <a:spcPct val="0"/>
              </a:spcBef>
              <a:spcAft>
                <a:spcPct val="0"/>
              </a:spcAft>
              <a:defRPr sz="4400">
                <a:solidFill>
                  <a:srgbClr val="FF0000"/>
                </a:solidFill>
                <a:latin typeface="Arial" charset="0"/>
              </a:defRPr>
            </a:lvl3pPr>
            <a:lvl4pPr algn="ctr" defTabSz="457200" rtl="0" eaLnBrk="0" fontAlgn="base" hangingPunct="0">
              <a:spcBef>
                <a:spcPct val="0"/>
              </a:spcBef>
              <a:spcAft>
                <a:spcPct val="0"/>
              </a:spcAft>
              <a:defRPr sz="4400">
                <a:solidFill>
                  <a:srgbClr val="FF0000"/>
                </a:solidFill>
                <a:latin typeface="Arial" charset="0"/>
              </a:defRPr>
            </a:lvl4pPr>
            <a:lvl5pPr algn="ctr" defTabSz="457200" rtl="0" eaLnBrk="0" fontAlgn="base" hangingPunct="0">
              <a:spcBef>
                <a:spcPct val="0"/>
              </a:spcBef>
              <a:spcAft>
                <a:spcPct val="0"/>
              </a:spcAft>
              <a:defRPr sz="4400">
                <a:solidFill>
                  <a:srgbClr val="FF0000"/>
                </a:solidFill>
                <a:latin typeface="Arial" charset="0"/>
              </a:defRPr>
            </a:lvl5pPr>
            <a:lvl6pPr marL="457200" algn="ctr" defTabSz="457200" rtl="0" fontAlgn="base">
              <a:spcBef>
                <a:spcPct val="0"/>
              </a:spcBef>
              <a:spcAft>
                <a:spcPct val="0"/>
              </a:spcAft>
              <a:defRPr sz="4400">
                <a:solidFill>
                  <a:srgbClr val="FF0000"/>
                </a:solidFill>
                <a:latin typeface="Calibri" pitchFamily="34" charset="0"/>
              </a:defRPr>
            </a:lvl6pPr>
            <a:lvl7pPr marL="914400" algn="ctr" defTabSz="457200" rtl="0" fontAlgn="base">
              <a:spcBef>
                <a:spcPct val="0"/>
              </a:spcBef>
              <a:spcAft>
                <a:spcPct val="0"/>
              </a:spcAft>
              <a:defRPr sz="4400">
                <a:solidFill>
                  <a:srgbClr val="FF0000"/>
                </a:solidFill>
                <a:latin typeface="Calibri" pitchFamily="34" charset="0"/>
              </a:defRPr>
            </a:lvl7pPr>
            <a:lvl8pPr marL="1371600" algn="ctr" defTabSz="457200" rtl="0" fontAlgn="base">
              <a:spcBef>
                <a:spcPct val="0"/>
              </a:spcBef>
              <a:spcAft>
                <a:spcPct val="0"/>
              </a:spcAft>
              <a:defRPr sz="4400">
                <a:solidFill>
                  <a:srgbClr val="FF0000"/>
                </a:solidFill>
                <a:latin typeface="Calibri" pitchFamily="34" charset="0"/>
              </a:defRPr>
            </a:lvl8pPr>
            <a:lvl9pPr marL="1828800" algn="ctr" defTabSz="457200" rtl="0" fontAlgn="base">
              <a:spcBef>
                <a:spcPct val="0"/>
              </a:spcBef>
              <a:spcAft>
                <a:spcPct val="0"/>
              </a:spcAft>
              <a:defRPr sz="4400">
                <a:solidFill>
                  <a:srgbClr val="FF0000"/>
                </a:solidFill>
                <a:latin typeface="Calibri" pitchFamily="34" charset="0"/>
              </a:defRPr>
            </a:lvl9pPr>
          </a:lstStyle>
          <a:p>
            <a:pPr eaLnBrk="1" hangingPunct="1"/>
            <a:r>
              <a:rPr lang="en-US" altLang="en-US" b="1" dirty="0" smtClean="0">
                <a:effectLst>
                  <a:outerShdw blurRad="38100" dist="38100" dir="2700000" algn="tl">
                    <a:srgbClr val="000000">
                      <a:alpha val="43137"/>
                    </a:srgbClr>
                  </a:outerShdw>
                </a:effectLst>
              </a:rPr>
              <a:t>Hardware Needed</a:t>
            </a:r>
          </a:p>
        </p:txBody>
      </p:sp>
    </p:spTree>
    <p:extLst>
      <p:ext uri="{BB962C8B-B14F-4D97-AF65-F5344CB8AC3E}">
        <p14:creationId xmlns:p14="http://schemas.microsoft.com/office/powerpoint/2010/main" val="427034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barn(inVertical)">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barn(inVertical)">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4">
                                            <p:txEl>
                                              <p:pRg st="0" end="0"/>
                                            </p:txEl>
                                          </p:spTgt>
                                        </p:tgtEl>
                                        <p:attrNameLst>
                                          <p:attrName>style.visibility</p:attrName>
                                        </p:attrNameLst>
                                      </p:cBhvr>
                                      <p:to>
                                        <p:strVal val="visible"/>
                                      </p:to>
                                    </p:set>
                                    <p:animEffect transition="in" filter="barn(inVertical)">
                                      <p:cBhvr>
                                        <p:cTn id="79" dur="500"/>
                                        <p:tgtEl>
                                          <p:spTgt spid="4">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4">
                                            <p:txEl>
                                              <p:pRg st="1" end="1"/>
                                            </p:txEl>
                                          </p:spTgt>
                                        </p:tgtEl>
                                        <p:attrNameLst>
                                          <p:attrName>style.visibility</p:attrName>
                                        </p:attrNameLst>
                                      </p:cBhvr>
                                      <p:to>
                                        <p:strVal val="visible"/>
                                      </p:to>
                                    </p:set>
                                    <p:anim calcmode="lin" valueType="num">
                                      <p:cBhvr additive="base">
                                        <p:cTn id="8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4">
                                            <p:txEl>
                                              <p:pRg st="3" end="3"/>
                                            </p:txEl>
                                          </p:spTgt>
                                        </p:tgtEl>
                                        <p:attrNameLst>
                                          <p:attrName>style.visibility</p:attrName>
                                        </p:attrNameLst>
                                      </p:cBhvr>
                                      <p:to>
                                        <p:strVal val="visible"/>
                                      </p:to>
                                    </p:set>
                                    <p:anim calcmode="lin" valueType="num">
                                      <p:cBhvr additive="base">
                                        <p:cTn id="9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4">
                                            <p:txEl>
                                              <p:pRg st="5" end="5"/>
                                            </p:txEl>
                                          </p:spTgt>
                                        </p:tgtEl>
                                        <p:attrNameLst>
                                          <p:attrName>style.visibility</p:attrName>
                                        </p:attrNameLst>
                                      </p:cBhvr>
                                      <p:to>
                                        <p:strVal val="visible"/>
                                      </p:to>
                                    </p:set>
                                    <p:anim calcmode="lin" valueType="num">
                                      <p:cBhvr additive="base">
                                        <p:cTn id="9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title"/>
          </p:nvPr>
        </p:nvSpPr>
        <p:spPr>
          <a:xfrm>
            <a:off x="0" y="0"/>
            <a:ext cx="9144000" cy="920750"/>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t>Reflection on Your Learning</a:t>
            </a:r>
            <a:endParaRPr b="1" dirty="0"/>
          </a:p>
        </p:txBody>
      </p:sp>
      <p:sp>
        <p:nvSpPr>
          <p:cNvPr id="322" name="Google Shape;322;p34"/>
          <p:cNvSpPr txBox="1">
            <a:spLocks noGrp="1"/>
          </p:cNvSpPr>
          <p:nvPr>
            <p:ph type="body" idx="1"/>
          </p:nvPr>
        </p:nvSpPr>
        <p:spPr>
          <a:xfrm>
            <a:off x="172600" y="1145326"/>
            <a:ext cx="8918849" cy="4929653"/>
          </a:xfrm>
          <a:prstGeom prst="rect">
            <a:avLst/>
          </a:prstGeom>
          <a:noFill/>
          <a:ln>
            <a:noFill/>
          </a:ln>
        </p:spPr>
        <p:txBody>
          <a:bodyPr spcFirstLastPara="1" wrap="square" lIns="0" tIns="0" rIns="0" bIns="0" anchor="t" anchorCtr="0">
            <a:noAutofit/>
          </a:bodyPr>
          <a:lstStyle/>
          <a:p>
            <a:pPr marL="177800" lvl="0" indent="-177800" algn="l" rtl="0">
              <a:lnSpc>
                <a:spcPct val="130000"/>
              </a:lnSpc>
              <a:spcBef>
                <a:spcPts val="0"/>
              </a:spcBef>
              <a:spcAft>
                <a:spcPts val="0"/>
              </a:spcAft>
              <a:buClr>
                <a:srgbClr val="7F7F7F"/>
              </a:buClr>
              <a:buSzPts val="2000"/>
              <a:buFont typeface="Arial"/>
              <a:buChar char="•"/>
            </a:pPr>
            <a:r>
              <a:rPr lang="en-GB" sz="2400" dirty="0">
                <a:solidFill>
                  <a:schemeClr val="tx1"/>
                </a:solidFill>
              </a:rPr>
              <a:t>In these topics can you identify something you have learned?</a:t>
            </a:r>
            <a:endParaRPr sz="2400"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sz="2400" dirty="0">
                <a:solidFill>
                  <a:schemeClr val="tx1"/>
                </a:solidFill>
              </a:rPr>
              <a:t>The hardware needed to connect stand-alone computers into a Local Area Network </a:t>
            </a:r>
            <a:endParaRPr sz="2400"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sz="2400" dirty="0">
                <a:solidFill>
                  <a:schemeClr val="tx1"/>
                </a:solidFill>
              </a:rPr>
              <a:t>Virtual networks</a:t>
            </a:r>
            <a:endParaRPr sz="2400"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sz="2400" dirty="0">
                <a:solidFill>
                  <a:schemeClr val="tx1"/>
                </a:solidFill>
              </a:rPr>
              <a:t>Packet switching and circuit switching</a:t>
            </a:r>
            <a:endParaRPr sz="2400"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sz="2400" dirty="0">
                <a:solidFill>
                  <a:schemeClr val="tx1"/>
                </a:solidFill>
              </a:rPr>
              <a:t>Client-server and peer-peer</a:t>
            </a:r>
            <a:endParaRPr sz="2400" dirty="0">
              <a:solidFill>
                <a:schemeClr val="tx1"/>
              </a:solidFill>
            </a:endParaRPr>
          </a:p>
          <a:p>
            <a:pPr marL="177800" lvl="0" indent="-177800" algn="l" rtl="0">
              <a:lnSpc>
                <a:spcPct val="130000"/>
              </a:lnSpc>
              <a:spcBef>
                <a:spcPts val="0"/>
              </a:spcBef>
              <a:spcAft>
                <a:spcPts val="0"/>
              </a:spcAft>
              <a:buClr>
                <a:srgbClr val="7F7F7F"/>
              </a:buClr>
              <a:buSzPts val="2000"/>
              <a:buFont typeface="Arial"/>
              <a:buChar char="•"/>
            </a:pPr>
            <a:r>
              <a:rPr lang="en-GB" sz="2400" dirty="0">
                <a:solidFill>
                  <a:schemeClr val="tx1"/>
                </a:solidFill>
              </a:rPr>
              <a:t>How can you apply that to your professional practice back in school?</a:t>
            </a:r>
            <a:endParaRPr sz="2400" dirty="0">
              <a:solidFill>
                <a:schemeClr val="tx1"/>
              </a:solidFill>
            </a:endParaRPr>
          </a:p>
          <a:p>
            <a:pPr marL="541338" lvl="1" indent="-71437" algn="l" rtl="0">
              <a:lnSpc>
                <a:spcPct val="144444"/>
              </a:lnSpc>
              <a:spcBef>
                <a:spcPts val="0"/>
              </a:spcBef>
              <a:spcAft>
                <a:spcPts val="0"/>
              </a:spcAft>
              <a:buClr>
                <a:srgbClr val="7F7F7F"/>
              </a:buClr>
              <a:buSzPts val="1800"/>
              <a:buNone/>
            </a:pPr>
            <a:endParaRPr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animEffect transition="in" filter="barn(inVertical)">
                                      <p:cBhvr>
                                        <p:cTn id="7" dur="500"/>
                                        <p:tgtEl>
                                          <p:spTgt spid="3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2">
                                            <p:txEl>
                                              <p:pRg st="1" end="1"/>
                                            </p:txEl>
                                          </p:spTgt>
                                        </p:tgtEl>
                                        <p:attrNameLst>
                                          <p:attrName>style.visibility</p:attrName>
                                        </p:attrNameLst>
                                      </p:cBhvr>
                                      <p:to>
                                        <p:strVal val="visible"/>
                                      </p:to>
                                    </p:set>
                                    <p:animEffect transition="in" filter="barn(inVertical)">
                                      <p:cBhvr>
                                        <p:cTn id="12" dur="500"/>
                                        <p:tgtEl>
                                          <p:spTgt spid="3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2">
                                            <p:txEl>
                                              <p:pRg st="2" end="2"/>
                                            </p:txEl>
                                          </p:spTgt>
                                        </p:tgtEl>
                                        <p:attrNameLst>
                                          <p:attrName>style.visibility</p:attrName>
                                        </p:attrNameLst>
                                      </p:cBhvr>
                                      <p:to>
                                        <p:strVal val="visible"/>
                                      </p:to>
                                    </p:set>
                                    <p:animEffect transition="in" filter="barn(inVertical)">
                                      <p:cBhvr>
                                        <p:cTn id="17" dur="500"/>
                                        <p:tgtEl>
                                          <p:spTgt spid="3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22">
                                            <p:txEl>
                                              <p:pRg st="3" end="3"/>
                                            </p:txEl>
                                          </p:spTgt>
                                        </p:tgtEl>
                                        <p:attrNameLst>
                                          <p:attrName>style.visibility</p:attrName>
                                        </p:attrNameLst>
                                      </p:cBhvr>
                                      <p:to>
                                        <p:strVal val="visible"/>
                                      </p:to>
                                    </p:set>
                                    <p:animEffect transition="in" filter="barn(inVertical)">
                                      <p:cBhvr>
                                        <p:cTn id="22" dur="500"/>
                                        <p:tgtEl>
                                          <p:spTgt spid="3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22">
                                            <p:txEl>
                                              <p:pRg st="4" end="4"/>
                                            </p:txEl>
                                          </p:spTgt>
                                        </p:tgtEl>
                                        <p:attrNameLst>
                                          <p:attrName>style.visibility</p:attrName>
                                        </p:attrNameLst>
                                      </p:cBhvr>
                                      <p:to>
                                        <p:strVal val="visible"/>
                                      </p:to>
                                    </p:set>
                                    <p:animEffect transition="in" filter="barn(inVertical)">
                                      <p:cBhvr>
                                        <p:cTn id="27" dur="500"/>
                                        <p:tgtEl>
                                          <p:spTgt spid="3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22">
                                            <p:txEl>
                                              <p:pRg st="5" end="5"/>
                                            </p:txEl>
                                          </p:spTgt>
                                        </p:tgtEl>
                                        <p:attrNameLst>
                                          <p:attrName>style.visibility</p:attrName>
                                        </p:attrNameLst>
                                      </p:cBhvr>
                                      <p:to>
                                        <p:strVal val="visible"/>
                                      </p:to>
                                    </p:set>
                                    <p:animEffect transition="in" filter="barn(inVertical)">
                                      <p:cBhvr>
                                        <p:cTn id="32" dur="500"/>
                                        <p:tgtEl>
                                          <p:spTgt spid="3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6198"/>
          </a:xfrm>
          <a:solidFill>
            <a:schemeClr val="accent1">
              <a:lumMod val="60000"/>
              <a:lumOff val="40000"/>
            </a:schemeClr>
          </a:solidFill>
          <a:ln>
            <a:solidFill>
              <a:schemeClr val="accent1">
                <a:lumMod val="60000"/>
                <a:lumOff val="40000"/>
              </a:schemeClr>
            </a:solidFill>
          </a:ln>
        </p:spPr>
        <p:txBody>
          <a:bodyPr>
            <a:normAutofit/>
          </a:bodyPr>
          <a:lstStyle/>
          <a:p>
            <a:pPr algn="ctr"/>
            <a:r>
              <a:rPr lang="en-GB" b="1" i="1" dirty="0" smtClean="0">
                <a:solidFill>
                  <a:srgbClr val="FF0000"/>
                </a:solidFill>
                <a:effectLst>
                  <a:outerShdw blurRad="38100" dist="38100" dir="2700000" algn="tl">
                    <a:srgbClr val="000000">
                      <a:alpha val="43137"/>
                    </a:srgbClr>
                  </a:outerShdw>
                </a:effectLst>
              </a:rPr>
              <a:t>Hub in Practice</a:t>
            </a:r>
            <a:endParaRPr lang="en-GB" b="1" i="1" dirty="0">
              <a:solidFill>
                <a:srgbClr val="FF0000"/>
              </a:solidFill>
              <a:effectLst>
                <a:outerShdw blurRad="38100" dist="38100" dir="2700000" algn="tl">
                  <a:srgbClr val="000000">
                    <a:alpha val="43137"/>
                  </a:srgbClr>
                </a:outerShdw>
              </a:effectLst>
            </a:endParaRPr>
          </a:p>
        </p:txBody>
      </p:sp>
      <p:pic>
        <p:nvPicPr>
          <p:cNvPr id="1026" name="Picture 2" descr="http://8portswitch.org/wp-content/uploads/8-port-switch.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0" y="2819400"/>
            <a:ext cx="1905000" cy="1905000"/>
          </a:xfrm>
          <a:prstGeom prst="rect">
            <a:avLst/>
          </a:prstGeom>
          <a:noFill/>
        </p:spPr>
      </p:pic>
      <p:pic>
        <p:nvPicPr>
          <p:cNvPr id="20482"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4953000"/>
            <a:ext cx="1384300" cy="1073602"/>
          </a:xfrm>
          <a:prstGeom prst="rect">
            <a:avLst/>
          </a:prstGeom>
          <a:noFill/>
        </p:spPr>
      </p:pic>
      <p:pic>
        <p:nvPicPr>
          <p:cNvPr id="6"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3124200"/>
            <a:ext cx="1384300" cy="1073602"/>
          </a:xfrm>
          <a:prstGeom prst="rect">
            <a:avLst/>
          </a:prstGeom>
          <a:noFill/>
        </p:spPr>
      </p:pic>
      <p:pic>
        <p:nvPicPr>
          <p:cNvPr id="7"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1295400"/>
            <a:ext cx="1384300" cy="1073602"/>
          </a:xfrm>
          <a:prstGeom prst="rect">
            <a:avLst/>
          </a:prstGeom>
          <a:noFill/>
        </p:spPr>
      </p:pic>
      <p:pic>
        <p:nvPicPr>
          <p:cNvPr id="8"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4953000"/>
            <a:ext cx="1384300" cy="1073602"/>
          </a:xfrm>
          <a:prstGeom prst="rect">
            <a:avLst/>
          </a:prstGeom>
          <a:noFill/>
        </p:spPr>
      </p:pic>
      <p:pic>
        <p:nvPicPr>
          <p:cNvPr id="9"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3124200"/>
            <a:ext cx="1384300" cy="1073602"/>
          </a:xfrm>
          <a:prstGeom prst="rect">
            <a:avLst/>
          </a:prstGeom>
          <a:noFill/>
        </p:spPr>
      </p:pic>
      <p:pic>
        <p:nvPicPr>
          <p:cNvPr id="10"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1295400"/>
            <a:ext cx="1384300" cy="1073602"/>
          </a:xfrm>
          <a:prstGeom prst="rect">
            <a:avLst/>
          </a:prstGeom>
          <a:noFill/>
        </p:spPr>
      </p:pic>
      <p:cxnSp>
        <p:nvCxnSpPr>
          <p:cNvPr id="12" name="Straight Connector 11"/>
          <p:cNvCxnSpPr>
            <a:stCxn id="7" idx="3"/>
          </p:cNvCxnSpPr>
          <p:nvPr/>
        </p:nvCxnSpPr>
        <p:spPr>
          <a:xfrm>
            <a:off x="2146300" y="1832201"/>
            <a:ext cx="2044700" cy="14443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181600" y="1828801"/>
            <a:ext cx="2133600" cy="14477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33600" y="36576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91200" y="37338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86000" y="4419600"/>
            <a:ext cx="1905000" cy="9940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57800" y="4495800"/>
            <a:ext cx="2044700" cy="987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524000" y="1447800"/>
            <a:ext cx="838200" cy="6858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Packet</a:t>
            </a:r>
            <a:endParaRPr lang="en-GB" dirty="0"/>
          </a:p>
        </p:txBody>
      </p:sp>
      <p:sp>
        <p:nvSpPr>
          <p:cNvPr id="30" name="TextBox 29"/>
          <p:cNvSpPr txBox="1"/>
          <p:nvPr/>
        </p:nvSpPr>
        <p:spPr>
          <a:xfrm>
            <a:off x="2590800" y="5486385"/>
            <a:ext cx="4572000" cy="9541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dirty="0" smtClean="0"/>
              <a:t>A packet is sent to one port on the hub.</a:t>
            </a:r>
          </a:p>
        </p:txBody>
      </p:sp>
    </p:spTree>
    <p:extLst>
      <p:ext uri="{BB962C8B-B14F-4D97-AF65-F5344CB8AC3E}">
        <p14:creationId xmlns:p14="http://schemas.microsoft.com/office/powerpoint/2010/main" val="268669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par>
                          <p:cTn id="8" fill="hold">
                            <p:stCondLst>
                              <p:cond delay="500"/>
                            </p:stCondLst>
                            <p:childTnLst>
                              <p:par>
                                <p:cTn id="9" presetID="63" presetClass="path" presetSubtype="0" accel="50000" decel="50000" fill="hold" grpId="1" nodeType="afterEffect">
                                  <p:stCondLst>
                                    <p:cond delay="0"/>
                                  </p:stCondLst>
                                  <p:childTnLst>
                                    <p:animMotion origin="layout" path="M 2.77556E-17 -1.11111E-6 L 0.32083 0.28333 " pathEditMode="relative" rAng="0" ptsTypes="AA">
                                      <p:cBhvr>
                                        <p:cTn id="10" dur="2000" fill="hold"/>
                                        <p:tgtEl>
                                          <p:spTgt spid="29"/>
                                        </p:tgtEl>
                                        <p:attrNameLst>
                                          <p:attrName>ppt_x</p:attrName>
                                          <p:attrName>ppt_y</p:attrName>
                                        </p:attrNameLst>
                                      </p:cBhvr>
                                      <p:rCtr x="16000" y="14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accent1">
              <a:lumMod val="60000"/>
              <a:lumOff val="40000"/>
            </a:schemeClr>
          </a:solidFill>
          <a:ln>
            <a:solidFill>
              <a:schemeClr val="accent1">
                <a:lumMod val="60000"/>
                <a:lumOff val="40000"/>
              </a:schemeClr>
            </a:solidFill>
          </a:ln>
        </p:spPr>
        <p:txBody>
          <a:bodyPr>
            <a:noAutofit/>
          </a:bodyPr>
          <a:lstStyle/>
          <a:p>
            <a:pPr algn="ctr"/>
            <a:r>
              <a:rPr lang="en-GB" b="1" i="1" dirty="0" smtClean="0">
                <a:solidFill>
                  <a:srgbClr val="FF0000"/>
                </a:solidFill>
                <a:effectLst>
                  <a:outerShdw blurRad="38100" dist="38100" dir="2700000" algn="tl">
                    <a:srgbClr val="000000">
                      <a:alpha val="43137"/>
                    </a:srgbClr>
                  </a:outerShdw>
                </a:effectLst>
              </a:rPr>
              <a:t>Hub in Practice</a:t>
            </a:r>
            <a:endParaRPr lang="en-GB" b="1" i="1" dirty="0">
              <a:solidFill>
                <a:srgbClr val="FF0000"/>
              </a:solidFill>
              <a:effectLst>
                <a:outerShdw blurRad="38100" dist="38100" dir="2700000" algn="tl">
                  <a:srgbClr val="000000">
                    <a:alpha val="43137"/>
                  </a:srgbClr>
                </a:outerShdw>
              </a:effectLst>
            </a:endParaRPr>
          </a:p>
        </p:txBody>
      </p:sp>
      <p:pic>
        <p:nvPicPr>
          <p:cNvPr id="1026" name="Picture 2" descr="http://8portswitch.org/wp-content/uploads/8-port-switch.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0" y="2819400"/>
            <a:ext cx="1905000" cy="1905000"/>
          </a:xfrm>
          <a:prstGeom prst="rect">
            <a:avLst/>
          </a:prstGeom>
          <a:noFill/>
        </p:spPr>
      </p:pic>
      <p:pic>
        <p:nvPicPr>
          <p:cNvPr id="20482"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4953000"/>
            <a:ext cx="1384300" cy="1073602"/>
          </a:xfrm>
          <a:prstGeom prst="rect">
            <a:avLst/>
          </a:prstGeom>
          <a:noFill/>
        </p:spPr>
      </p:pic>
      <p:pic>
        <p:nvPicPr>
          <p:cNvPr id="6"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3124200"/>
            <a:ext cx="1384300" cy="1073602"/>
          </a:xfrm>
          <a:prstGeom prst="rect">
            <a:avLst/>
          </a:prstGeom>
          <a:noFill/>
        </p:spPr>
      </p:pic>
      <p:pic>
        <p:nvPicPr>
          <p:cNvPr id="7"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1295400"/>
            <a:ext cx="1384300" cy="1073602"/>
          </a:xfrm>
          <a:prstGeom prst="rect">
            <a:avLst/>
          </a:prstGeom>
          <a:noFill/>
        </p:spPr>
      </p:pic>
      <p:pic>
        <p:nvPicPr>
          <p:cNvPr id="8"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4953000"/>
            <a:ext cx="1384300" cy="1073602"/>
          </a:xfrm>
          <a:prstGeom prst="rect">
            <a:avLst/>
          </a:prstGeom>
          <a:noFill/>
        </p:spPr>
      </p:pic>
      <p:pic>
        <p:nvPicPr>
          <p:cNvPr id="9"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3124200"/>
            <a:ext cx="1384300" cy="1073602"/>
          </a:xfrm>
          <a:prstGeom prst="rect">
            <a:avLst/>
          </a:prstGeom>
          <a:noFill/>
        </p:spPr>
      </p:pic>
      <p:pic>
        <p:nvPicPr>
          <p:cNvPr id="10"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1295400"/>
            <a:ext cx="1384300" cy="1073602"/>
          </a:xfrm>
          <a:prstGeom prst="rect">
            <a:avLst/>
          </a:prstGeom>
          <a:noFill/>
        </p:spPr>
      </p:pic>
      <p:cxnSp>
        <p:nvCxnSpPr>
          <p:cNvPr id="12" name="Straight Connector 11"/>
          <p:cNvCxnSpPr>
            <a:stCxn id="7" idx="3"/>
          </p:cNvCxnSpPr>
          <p:nvPr/>
        </p:nvCxnSpPr>
        <p:spPr>
          <a:xfrm>
            <a:off x="2146300" y="1832201"/>
            <a:ext cx="2044700" cy="14443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181600" y="1828801"/>
            <a:ext cx="2133600" cy="14477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33600" y="36576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91200" y="37338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86000" y="4419600"/>
            <a:ext cx="1905000" cy="9940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57800" y="4495800"/>
            <a:ext cx="2044700" cy="987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657600" y="3276600"/>
            <a:ext cx="838200" cy="6858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Packet</a:t>
            </a:r>
            <a:endParaRPr lang="en-GB" dirty="0"/>
          </a:p>
        </p:txBody>
      </p:sp>
      <p:sp>
        <p:nvSpPr>
          <p:cNvPr id="30" name="TextBox 29"/>
          <p:cNvSpPr txBox="1"/>
          <p:nvPr/>
        </p:nvSpPr>
        <p:spPr>
          <a:xfrm>
            <a:off x="2590800" y="5664192"/>
            <a:ext cx="4572000"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t>The packet is then duplicated and sent to all ports. </a:t>
            </a:r>
          </a:p>
        </p:txBody>
      </p:sp>
      <p:sp>
        <p:nvSpPr>
          <p:cNvPr id="19" name="Rectangle 18"/>
          <p:cNvSpPr/>
          <p:nvPr/>
        </p:nvSpPr>
        <p:spPr>
          <a:xfrm>
            <a:off x="5029200" y="3276600"/>
            <a:ext cx="838200" cy="6858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Packet</a:t>
            </a:r>
            <a:endParaRPr lang="en-GB" dirty="0"/>
          </a:p>
        </p:txBody>
      </p:sp>
      <p:sp>
        <p:nvSpPr>
          <p:cNvPr id="21" name="Rectangle 20"/>
          <p:cNvSpPr/>
          <p:nvPr/>
        </p:nvSpPr>
        <p:spPr>
          <a:xfrm>
            <a:off x="5029200" y="2590800"/>
            <a:ext cx="838200" cy="6858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Packet</a:t>
            </a:r>
            <a:endParaRPr lang="en-GB" dirty="0"/>
          </a:p>
        </p:txBody>
      </p:sp>
      <p:sp>
        <p:nvSpPr>
          <p:cNvPr id="23" name="Rectangle 22"/>
          <p:cNvSpPr/>
          <p:nvPr/>
        </p:nvSpPr>
        <p:spPr>
          <a:xfrm>
            <a:off x="5029200" y="3962400"/>
            <a:ext cx="838200" cy="6858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Packet</a:t>
            </a:r>
            <a:endParaRPr lang="en-GB" dirty="0"/>
          </a:p>
        </p:txBody>
      </p:sp>
      <p:sp>
        <p:nvSpPr>
          <p:cNvPr id="24" name="Rectangle 23"/>
          <p:cNvSpPr/>
          <p:nvPr/>
        </p:nvSpPr>
        <p:spPr>
          <a:xfrm>
            <a:off x="3657600" y="3962400"/>
            <a:ext cx="838200" cy="6858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Packet</a:t>
            </a:r>
            <a:endParaRPr lang="en-GB" dirty="0"/>
          </a:p>
        </p:txBody>
      </p:sp>
    </p:spTree>
    <p:extLst>
      <p:ext uri="{BB962C8B-B14F-4D97-AF65-F5344CB8AC3E}">
        <p14:creationId xmlns:p14="http://schemas.microsoft.com/office/powerpoint/2010/main" val="415847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2.22222E-6 L -0.2875 -0.00556 " pathEditMode="relative" rAng="0" ptsTypes="AA">
                                      <p:cBhvr>
                                        <p:cTn id="6" dur="2000" fill="hold"/>
                                        <p:tgtEl>
                                          <p:spTgt spid="29"/>
                                        </p:tgtEl>
                                        <p:attrNameLst>
                                          <p:attrName>ppt_x</p:attrName>
                                          <p:attrName>ppt_y</p:attrName>
                                        </p:attrNameLst>
                                      </p:cBhvr>
                                      <p:rCtr x="-14400" y="-300"/>
                                    </p:animMotion>
                                  </p:childTnLst>
                                </p:cTn>
                              </p:par>
                              <p:par>
                                <p:cTn id="7" presetID="63" presetClass="path" presetSubtype="0" accel="50000" decel="50000" fill="hold" grpId="0" nodeType="withEffect">
                                  <p:stCondLst>
                                    <p:cond delay="0"/>
                                  </p:stCondLst>
                                  <p:childTnLst>
                                    <p:animMotion origin="layout" path="M -3.33333E-6 2.22222E-6 L 0.27917 -0.00556 " pathEditMode="relative" rAng="0" ptsTypes="AA">
                                      <p:cBhvr>
                                        <p:cTn id="8" dur="2000" fill="hold"/>
                                        <p:tgtEl>
                                          <p:spTgt spid="19"/>
                                        </p:tgtEl>
                                        <p:attrNameLst>
                                          <p:attrName>ppt_x</p:attrName>
                                          <p:attrName>ppt_y</p:attrName>
                                        </p:attrNameLst>
                                      </p:cBhvr>
                                      <p:rCtr x="14000" y="-300"/>
                                    </p:animMotion>
                                  </p:childTnLst>
                                </p:cTn>
                              </p:par>
                              <p:par>
                                <p:cTn id="9" presetID="63" presetClass="path" presetSubtype="0" accel="50000" decel="50000" fill="hold" grpId="0" nodeType="withEffect">
                                  <p:stCondLst>
                                    <p:cond delay="0"/>
                                  </p:stCondLst>
                                  <p:childTnLst>
                                    <p:animMotion origin="layout" path="M -3.33333E-6 2.22222E-6 L 0.27084 -0.17222 " pathEditMode="relative" rAng="0" ptsTypes="AA">
                                      <p:cBhvr>
                                        <p:cTn id="10" dur="2000" fill="hold"/>
                                        <p:tgtEl>
                                          <p:spTgt spid="21"/>
                                        </p:tgtEl>
                                        <p:attrNameLst>
                                          <p:attrName>ppt_x</p:attrName>
                                          <p:attrName>ppt_y</p:attrName>
                                        </p:attrNameLst>
                                      </p:cBhvr>
                                      <p:rCtr x="13500" y="-8600"/>
                                    </p:animMotion>
                                  </p:childTnLst>
                                </p:cTn>
                              </p:par>
                              <p:par>
                                <p:cTn id="11" presetID="63" presetClass="path" presetSubtype="0" accel="50000" decel="50000" fill="hold" grpId="0" nodeType="withEffect">
                                  <p:stCondLst>
                                    <p:cond delay="0"/>
                                  </p:stCondLst>
                                  <p:childTnLst>
                                    <p:animMotion origin="layout" path="M -3.33333E-6 2.22222E-6 L 0.27084 0.16111 " pathEditMode="relative" rAng="0" ptsTypes="AA">
                                      <p:cBhvr>
                                        <p:cTn id="12" dur="2000" fill="hold"/>
                                        <p:tgtEl>
                                          <p:spTgt spid="23"/>
                                        </p:tgtEl>
                                        <p:attrNameLst>
                                          <p:attrName>ppt_x</p:attrName>
                                          <p:attrName>ppt_y</p:attrName>
                                        </p:attrNameLst>
                                      </p:cBhvr>
                                      <p:rCtr x="13500" y="8100"/>
                                    </p:animMotion>
                                  </p:childTnLst>
                                </p:cTn>
                              </p:par>
                              <p:par>
                                <p:cTn id="13" presetID="63" presetClass="path" presetSubtype="0" accel="50000" decel="50000" fill="hold" grpId="0" nodeType="withEffect">
                                  <p:stCondLst>
                                    <p:cond delay="0"/>
                                  </p:stCondLst>
                                  <p:childTnLst>
                                    <p:animMotion origin="layout" path="M -3.33333E-6 2.22222E-6 L -0.2875 0.17222 " pathEditMode="relative" rAng="0" ptsTypes="AA">
                                      <p:cBhvr>
                                        <p:cTn id="14" dur="2000" fill="hold"/>
                                        <p:tgtEl>
                                          <p:spTgt spid="24"/>
                                        </p:tgtEl>
                                        <p:attrNameLst>
                                          <p:attrName>ppt_x</p:attrName>
                                          <p:attrName>ppt_y</p:attrName>
                                        </p:attrNameLst>
                                      </p:cBhvr>
                                      <p:rCtr x="-14400" y="8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9" grpId="0" animBg="1"/>
      <p:bldP spid="21"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3"/>
            <a:ext cx="9144000" cy="852488"/>
          </a:xfrm>
          <a:solidFill>
            <a:schemeClr val="accent1">
              <a:lumMod val="60000"/>
              <a:lumOff val="40000"/>
            </a:schemeClr>
          </a:solidFill>
          <a:ln>
            <a:solidFill>
              <a:schemeClr val="accent1">
                <a:lumMod val="60000"/>
                <a:lumOff val="40000"/>
              </a:schemeClr>
            </a:solidFill>
          </a:ln>
        </p:spPr>
        <p:txBody>
          <a:bodyPr>
            <a:normAutofit/>
          </a:bodyPr>
          <a:lstStyle/>
          <a:p>
            <a:pPr algn="ctr"/>
            <a:r>
              <a:rPr lang="en-GB" sz="4400" b="1" i="1" dirty="0" smtClean="0">
                <a:solidFill>
                  <a:srgbClr val="FF0000"/>
                </a:solidFill>
                <a:effectLst>
                  <a:outerShdw blurRad="38100" dist="38100" dir="2700000" algn="tl">
                    <a:srgbClr val="000000">
                      <a:alpha val="43137"/>
                    </a:srgbClr>
                  </a:outerShdw>
                </a:effectLst>
              </a:rPr>
              <a:t>Switch in Practice</a:t>
            </a:r>
            <a:endParaRPr lang="en-GB" sz="4400" b="1" i="1" dirty="0">
              <a:solidFill>
                <a:srgbClr val="FF0000"/>
              </a:solidFill>
              <a:effectLst>
                <a:outerShdw blurRad="38100" dist="38100" dir="2700000" algn="tl">
                  <a:srgbClr val="000000">
                    <a:alpha val="43137"/>
                  </a:srgbClr>
                </a:outerShdw>
              </a:effectLst>
            </a:endParaRPr>
          </a:p>
        </p:txBody>
      </p:sp>
      <p:pic>
        <p:nvPicPr>
          <p:cNvPr id="1026" name="Picture 2" descr="http://8portswitch.org/wp-content/uploads/8-port-switch.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0" y="2819400"/>
            <a:ext cx="1905000" cy="1905000"/>
          </a:xfrm>
          <a:prstGeom prst="rect">
            <a:avLst/>
          </a:prstGeom>
          <a:noFill/>
        </p:spPr>
      </p:pic>
      <p:pic>
        <p:nvPicPr>
          <p:cNvPr id="20482"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4953000"/>
            <a:ext cx="1384300" cy="1073602"/>
          </a:xfrm>
          <a:prstGeom prst="rect">
            <a:avLst/>
          </a:prstGeom>
          <a:noFill/>
        </p:spPr>
      </p:pic>
      <p:pic>
        <p:nvPicPr>
          <p:cNvPr id="6"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3124200"/>
            <a:ext cx="1384300" cy="1073602"/>
          </a:xfrm>
          <a:prstGeom prst="rect">
            <a:avLst/>
          </a:prstGeom>
          <a:noFill/>
        </p:spPr>
      </p:pic>
      <p:pic>
        <p:nvPicPr>
          <p:cNvPr id="7"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1295400"/>
            <a:ext cx="1384300" cy="1073602"/>
          </a:xfrm>
          <a:prstGeom prst="rect">
            <a:avLst/>
          </a:prstGeom>
          <a:noFill/>
        </p:spPr>
      </p:pic>
      <p:pic>
        <p:nvPicPr>
          <p:cNvPr id="8"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4953000"/>
            <a:ext cx="1384300" cy="1073602"/>
          </a:xfrm>
          <a:prstGeom prst="rect">
            <a:avLst/>
          </a:prstGeom>
          <a:noFill/>
        </p:spPr>
      </p:pic>
      <p:pic>
        <p:nvPicPr>
          <p:cNvPr id="9"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3124200"/>
            <a:ext cx="1384300" cy="1073602"/>
          </a:xfrm>
          <a:prstGeom prst="rect">
            <a:avLst/>
          </a:prstGeom>
          <a:noFill/>
        </p:spPr>
      </p:pic>
      <p:pic>
        <p:nvPicPr>
          <p:cNvPr id="10"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1295400"/>
            <a:ext cx="1384300" cy="1073602"/>
          </a:xfrm>
          <a:prstGeom prst="rect">
            <a:avLst/>
          </a:prstGeom>
          <a:noFill/>
        </p:spPr>
      </p:pic>
      <p:cxnSp>
        <p:nvCxnSpPr>
          <p:cNvPr id="12" name="Straight Connector 11"/>
          <p:cNvCxnSpPr>
            <a:stCxn id="7" idx="3"/>
          </p:cNvCxnSpPr>
          <p:nvPr/>
        </p:nvCxnSpPr>
        <p:spPr>
          <a:xfrm>
            <a:off x="2146300" y="1832201"/>
            <a:ext cx="2044700" cy="14443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181600" y="1828801"/>
            <a:ext cx="2133600" cy="14477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33600" y="36576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91200" y="37338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86000" y="4419600"/>
            <a:ext cx="1905000" cy="9940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57800" y="4495800"/>
            <a:ext cx="2044700" cy="987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524000" y="1447800"/>
            <a:ext cx="838200" cy="6858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Packet</a:t>
            </a:r>
            <a:endParaRPr lang="en-GB" dirty="0"/>
          </a:p>
        </p:txBody>
      </p:sp>
      <p:sp>
        <p:nvSpPr>
          <p:cNvPr id="30" name="TextBox 29"/>
          <p:cNvSpPr txBox="1"/>
          <p:nvPr/>
        </p:nvSpPr>
        <p:spPr>
          <a:xfrm>
            <a:off x="2590800" y="5520253"/>
            <a:ext cx="4572000"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t>A packet is sent to one port on the switch.</a:t>
            </a:r>
          </a:p>
        </p:txBody>
      </p:sp>
    </p:spTree>
    <p:extLst>
      <p:ext uri="{BB962C8B-B14F-4D97-AF65-F5344CB8AC3E}">
        <p14:creationId xmlns:p14="http://schemas.microsoft.com/office/powerpoint/2010/main" val="212471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par>
                          <p:cTn id="8" fill="hold">
                            <p:stCondLst>
                              <p:cond delay="500"/>
                            </p:stCondLst>
                            <p:childTnLst>
                              <p:par>
                                <p:cTn id="9" presetID="63" presetClass="path" presetSubtype="0" accel="50000" decel="50000" fill="hold" grpId="1" nodeType="afterEffect">
                                  <p:stCondLst>
                                    <p:cond delay="0"/>
                                  </p:stCondLst>
                                  <p:childTnLst>
                                    <p:animMotion origin="layout" path="M 2.77556E-17 -1.11111E-6 L 0.32083 0.28333 " pathEditMode="relative" rAng="0" ptsTypes="AA">
                                      <p:cBhvr>
                                        <p:cTn id="10" dur="2000" fill="hold"/>
                                        <p:tgtEl>
                                          <p:spTgt spid="29"/>
                                        </p:tgtEl>
                                        <p:attrNameLst>
                                          <p:attrName>ppt_x</p:attrName>
                                          <p:attrName>ppt_y</p:attrName>
                                        </p:attrNameLst>
                                      </p:cBhvr>
                                      <p:rCtr x="16000" y="14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3"/>
            <a:ext cx="9144000" cy="733424"/>
          </a:xfrm>
          <a:solidFill>
            <a:schemeClr val="accent1">
              <a:lumMod val="60000"/>
              <a:lumOff val="40000"/>
            </a:schemeClr>
          </a:solidFill>
          <a:ln>
            <a:solidFill>
              <a:schemeClr val="accent1">
                <a:lumMod val="60000"/>
                <a:lumOff val="40000"/>
              </a:schemeClr>
            </a:solidFill>
          </a:ln>
        </p:spPr>
        <p:txBody>
          <a:bodyPr>
            <a:normAutofit/>
          </a:bodyPr>
          <a:lstStyle/>
          <a:p>
            <a:pPr algn="ctr"/>
            <a:r>
              <a:rPr lang="en-GB" sz="4400" b="1" i="1" dirty="0" smtClean="0">
                <a:solidFill>
                  <a:srgbClr val="FF0000"/>
                </a:solidFill>
                <a:effectLst>
                  <a:outerShdw blurRad="38100" dist="38100" dir="2700000" algn="tl">
                    <a:srgbClr val="000000">
                      <a:alpha val="43137"/>
                    </a:srgbClr>
                  </a:outerShdw>
                </a:effectLst>
              </a:rPr>
              <a:t>Hub in Practice</a:t>
            </a:r>
            <a:endParaRPr lang="en-GB" sz="4400" b="1" i="1" dirty="0">
              <a:solidFill>
                <a:srgbClr val="FF0000"/>
              </a:solidFill>
              <a:effectLst>
                <a:outerShdw blurRad="38100" dist="38100" dir="2700000" algn="tl">
                  <a:srgbClr val="000000">
                    <a:alpha val="43137"/>
                  </a:srgbClr>
                </a:outerShdw>
              </a:effectLst>
            </a:endParaRPr>
          </a:p>
        </p:txBody>
      </p:sp>
      <p:pic>
        <p:nvPicPr>
          <p:cNvPr id="1026" name="Picture 2" descr="http://8portswitch.org/wp-content/uploads/8-port-switch.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0" y="2819400"/>
            <a:ext cx="1905000" cy="1905000"/>
          </a:xfrm>
          <a:prstGeom prst="rect">
            <a:avLst/>
          </a:prstGeom>
          <a:noFill/>
        </p:spPr>
      </p:pic>
      <p:pic>
        <p:nvPicPr>
          <p:cNvPr id="20482"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4953000"/>
            <a:ext cx="1384300" cy="1073602"/>
          </a:xfrm>
          <a:prstGeom prst="rect">
            <a:avLst/>
          </a:prstGeom>
          <a:noFill/>
        </p:spPr>
      </p:pic>
      <p:pic>
        <p:nvPicPr>
          <p:cNvPr id="6"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3124200"/>
            <a:ext cx="1384300" cy="1073602"/>
          </a:xfrm>
          <a:prstGeom prst="rect">
            <a:avLst/>
          </a:prstGeom>
          <a:noFill/>
        </p:spPr>
      </p:pic>
      <p:pic>
        <p:nvPicPr>
          <p:cNvPr id="7"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62000" y="1295400"/>
            <a:ext cx="1384300" cy="1073602"/>
          </a:xfrm>
          <a:prstGeom prst="rect">
            <a:avLst/>
          </a:prstGeom>
          <a:noFill/>
        </p:spPr>
      </p:pic>
      <p:pic>
        <p:nvPicPr>
          <p:cNvPr id="8"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4953000"/>
            <a:ext cx="1384300" cy="1073602"/>
          </a:xfrm>
          <a:prstGeom prst="rect">
            <a:avLst/>
          </a:prstGeom>
          <a:noFill/>
        </p:spPr>
      </p:pic>
      <p:pic>
        <p:nvPicPr>
          <p:cNvPr id="9"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3124200"/>
            <a:ext cx="1384300" cy="1073602"/>
          </a:xfrm>
          <a:prstGeom prst="rect">
            <a:avLst/>
          </a:prstGeom>
          <a:noFill/>
        </p:spPr>
      </p:pic>
      <p:pic>
        <p:nvPicPr>
          <p:cNvPr id="10"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7315200" y="1295400"/>
            <a:ext cx="1384300" cy="1073602"/>
          </a:xfrm>
          <a:prstGeom prst="rect">
            <a:avLst/>
          </a:prstGeom>
          <a:noFill/>
        </p:spPr>
      </p:pic>
      <p:cxnSp>
        <p:nvCxnSpPr>
          <p:cNvPr id="12" name="Straight Connector 11"/>
          <p:cNvCxnSpPr>
            <a:stCxn id="7" idx="3"/>
          </p:cNvCxnSpPr>
          <p:nvPr/>
        </p:nvCxnSpPr>
        <p:spPr>
          <a:xfrm>
            <a:off x="2146300" y="1832201"/>
            <a:ext cx="2044700" cy="14443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181600" y="1828801"/>
            <a:ext cx="2133600" cy="14477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33600" y="36576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91200" y="3733800"/>
            <a:ext cx="137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86000" y="4419600"/>
            <a:ext cx="1905000" cy="9940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57800" y="4495800"/>
            <a:ext cx="2044700" cy="9871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286000" y="5725605"/>
            <a:ext cx="4572000"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t>The packet is then forwarded onto the destination port only. </a:t>
            </a:r>
          </a:p>
        </p:txBody>
      </p:sp>
      <p:sp>
        <p:nvSpPr>
          <p:cNvPr id="19" name="Rectangle 18"/>
          <p:cNvSpPr/>
          <p:nvPr/>
        </p:nvSpPr>
        <p:spPr>
          <a:xfrm>
            <a:off x="5029200" y="3276600"/>
            <a:ext cx="838200" cy="6858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smtClean="0"/>
              <a:t>Packet</a:t>
            </a:r>
            <a:endParaRPr lang="en-GB" dirty="0"/>
          </a:p>
        </p:txBody>
      </p:sp>
    </p:spTree>
    <p:extLst>
      <p:ext uri="{BB962C8B-B14F-4D97-AF65-F5344CB8AC3E}">
        <p14:creationId xmlns:p14="http://schemas.microsoft.com/office/powerpoint/2010/main" val="319000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2.22222E-6 L 0.27917 -0.00556 " pathEditMode="relative" rAng="0" ptsTypes="AA">
                                      <p:cBhvr>
                                        <p:cTn id="6" dur="2000" fill="hold"/>
                                        <p:tgtEl>
                                          <p:spTgt spid="19"/>
                                        </p:tgtEl>
                                        <p:attrNameLst>
                                          <p:attrName>ppt_x</p:attrName>
                                          <p:attrName>ppt_y</p:attrName>
                                        </p:attrNameLst>
                                      </p:cBhvr>
                                      <p:rCtr x="140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0" y="0"/>
            <a:ext cx="9144000" cy="920750"/>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smtClean="0"/>
              <a:t>Activity</a:t>
            </a:r>
            <a:endParaRPr b="1" dirty="0"/>
          </a:p>
        </p:txBody>
      </p:sp>
      <p:sp>
        <p:nvSpPr>
          <p:cNvPr id="64" name="Google Shape;64;p14"/>
          <p:cNvSpPr txBox="1">
            <a:spLocks noGrp="1"/>
          </p:cNvSpPr>
          <p:nvPr>
            <p:ph type="body" idx="1"/>
          </p:nvPr>
        </p:nvSpPr>
        <p:spPr>
          <a:xfrm>
            <a:off x="-1" y="1014846"/>
            <a:ext cx="9039497" cy="5238809"/>
          </a:xfrm>
          <a:prstGeom prst="rect">
            <a:avLst/>
          </a:prstGeom>
          <a:noFill/>
          <a:ln>
            <a:noFill/>
          </a:ln>
        </p:spPr>
        <p:txBody>
          <a:bodyPr spcFirstLastPara="1" wrap="square" lIns="0" tIns="0" rIns="0" bIns="0" anchor="t" anchorCtr="0">
            <a:noAutofit/>
          </a:bodyPr>
          <a:lstStyle/>
          <a:p>
            <a:pPr marL="114300" indent="0">
              <a:buClr>
                <a:schemeClr val="tx1"/>
              </a:buClr>
              <a:buNone/>
            </a:pPr>
            <a:r>
              <a:rPr lang="en-GB" sz="2800" dirty="0">
                <a:solidFill>
                  <a:schemeClr val="tx1"/>
                </a:solidFill>
              </a:rPr>
              <a:t>5 minutes to discuss and feedback on the following using a post stick note:</a:t>
            </a:r>
          </a:p>
          <a:p>
            <a:pPr indent="-457200"/>
            <a:endParaRPr lang="en-GB" sz="2800" b="0" dirty="0"/>
          </a:p>
          <a:p>
            <a:pPr>
              <a:spcBef>
                <a:spcPts val="1200"/>
              </a:spcBef>
              <a:spcAft>
                <a:spcPts val="1200"/>
              </a:spcAft>
              <a:buClr>
                <a:srgbClr val="000000"/>
              </a:buClr>
              <a:buSzPct val="25000"/>
            </a:pPr>
            <a:r>
              <a:rPr lang="en-US" sz="2800" b="0" dirty="0">
                <a:solidFill>
                  <a:srgbClr val="000000"/>
                </a:solidFill>
                <a:ea typeface="Calibri"/>
                <a:cs typeface="Calibri"/>
                <a:sym typeface="Calibri"/>
              </a:rPr>
              <a:t>What is a computer network? </a:t>
            </a:r>
          </a:p>
          <a:p>
            <a:pPr>
              <a:spcBef>
                <a:spcPts val="1200"/>
              </a:spcBef>
              <a:spcAft>
                <a:spcPts val="1200"/>
              </a:spcAft>
              <a:buClr>
                <a:srgbClr val="000000"/>
              </a:buClr>
              <a:buSzPct val="25000"/>
            </a:pPr>
            <a:r>
              <a:rPr lang="en-US" sz="2800" b="0" dirty="0">
                <a:solidFill>
                  <a:srgbClr val="000000"/>
                </a:solidFill>
                <a:ea typeface="Calibri"/>
                <a:cs typeface="Calibri"/>
                <a:sym typeface="Calibri"/>
              </a:rPr>
              <a:t>Write down all the words / phrases / acronyms you already know about computer networking. </a:t>
            </a:r>
          </a:p>
          <a:p>
            <a:pPr>
              <a:spcBef>
                <a:spcPts val="1200"/>
              </a:spcBef>
              <a:spcAft>
                <a:spcPts val="1200"/>
              </a:spcAft>
              <a:buClr>
                <a:srgbClr val="000000"/>
              </a:buClr>
              <a:buSzPct val="25000"/>
            </a:pPr>
            <a:r>
              <a:rPr lang="en-US" sz="2800" b="0" dirty="0" smtClean="0">
                <a:solidFill>
                  <a:srgbClr val="000000"/>
                </a:solidFill>
                <a:ea typeface="Calibri"/>
                <a:cs typeface="Calibri"/>
                <a:sym typeface="Calibri"/>
              </a:rPr>
              <a:t>What </a:t>
            </a:r>
            <a:r>
              <a:rPr lang="en-US" sz="2800" b="0" dirty="0">
                <a:solidFill>
                  <a:srgbClr val="000000"/>
                </a:solidFill>
                <a:ea typeface="Calibri"/>
                <a:cs typeface="Calibri"/>
                <a:sym typeface="Calibri"/>
              </a:rPr>
              <a:t>are the benefits of computer networks </a:t>
            </a:r>
          </a:p>
        </p:txBody>
      </p:sp>
    </p:spTree>
    <p:extLst>
      <p:ext uri="{BB962C8B-B14F-4D97-AF65-F5344CB8AC3E}">
        <p14:creationId xmlns:p14="http://schemas.microsoft.com/office/powerpoint/2010/main" val="395446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0" y="-2117"/>
            <a:ext cx="9144000" cy="687383"/>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t>Switch MAC Table</a:t>
            </a:r>
            <a:endParaRPr b="1" dirty="0"/>
          </a:p>
        </p:txBody>
      </p:sp>
      <p:pic>
        <p:nvPicPr>
          <p:cNvPr id="81" name="Google Shape;81;p16"/>
          <p:cNvPicPr preferRelativeResize="0"/>
          <p:nvPr/>
        </p:nvPicPr>
        <p:blipFill rotWithShape="1">
          <a:blip r:embed="rId3">
            <a:alphaModFix/>
          </a:blip>
          <a:srcRect/>
          <a:stretch/>
        </p:blipFill>
        <p:spPr>
          <a:xfrm>
            <a:off x="3123434" y="1682489"/>
            <a:ext cx="1944216" cy="818515"/>
          </a:xfrm>
          <a:prstGeom prst="rect">
            <a:avLst/>
          </a:prstGeom>
          <a:noFill/>
          <a:ln>
            <a:noFill/>
          </a:ln>
        </p:spPr>
      </p:pic>
      <p:sp>
        <p:nvSpPr>
          <p:cNvPr id="82" name="Google Shape;82;p16"/>
          <p:cNvSpPr txBox="1"/>
          <p:nvPr/>
        </p:nvSpPr>
        <p:spPr>
          <a:xfrm>
            <a:off x="4063327" y="1214580"/>
            <a:ext cx="40748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a:solidFill>
                  <a:schemeClr val="dk1"/>
                </a:solidFill>
                <a:latin typeface="Times New Roman"/>
                <a:ea typeface="Times New Roman"/>
                <a:cs typeface="Times New Roman"/>
                <a:sym typeface="Times New Roman"/>
              </a:rPr>
              <a:t>A</a:t>
            </a:r>
            <a:endParaRPr sz="2400">
              <a:solidFill>
                <a:schemeClr val="dk1"/>
              </a:solidFill>
              <a:latin typeface="Times New Roman"/>
              <a:ea typeface="Times New Roman"/>
              <a:cs typeface="Times New Roman"/>
              <a:sym typeface="Times New Roman"/>
            </a:endParaRPr>
          </a:p>
        </p:txBody>
      </p:sp>
      <p:cxnSp>
        <p:nvCxnSpPr>
          <p:cNvPr id="83" name="Google Shape;83;p16"/>
          <p:cNvCxnSpPr>
            <a:stCxn id="81" idx="3"/>
            <a:endCxn id="84" idx="0"/>
          </p:cNvCxnSpPr>
          <p:nvPr/>
        </p:nvCxnSpPr>
        <p:spPr>
          <a:xfrm>
            <a:off x="5067650" y="2091747"/>
            <a:ext cx="2373900" cy="1001100"/>
          </a:xfrm>
          <a:prstGeom prst="straightConnector1">
            <a:avLst/>
          </a:prstGeom>
          <a:noFill/>
          <a:ln w="9525" cap="flat" cmpd="sng">
            <a:solidFill>
              <a:srgbClr val="117F7C"/>
            </a:solidFill>
            <a:prstDash val="solid"/>
            <a:round/>
            <a:headEnd type="none" w="sm" len="sm"/>
            <a:tailEnd type="none" w="sm" len="sm"/>
          </a:ln>
        </p:spPr>
      </p:cxnSp>
      <p:cxnSp>
        <p:nvCxnSpPr>
          <p:cNvPr id="85" name="Google Shape;85;p16"/>
          <p:cNvCxnSpPr>
            <a:stCxn id="81" idx="1"/>
            <a:endCxn id="86" idx="0"/>
          </p:cNvCxnSpPr>
          <p:nvPr/>
        </p:nvCxnSpPr>
        <p:spPr>
          <a:xfrm flipH="1">
            <a:off x="1455434" y="2091747"/>
            <a:ext cx="1668000" cy="1197900"/>
          </a:xfrm>
          <a:prstGeom prst="straightConnector1">
            <a:avLst/>
          </a:prstGeom>
          <a:noFill/>
          <a:ln w="9525" cap="flat" cmpd="sng">
            <a:solidFill>
              <a:srgbClr val="117F7C"/>
            </a:solidFill>
            <a:prstDash val="solid"/>
            <a:round/>
            <a:headEnd type="none" w="sm" len="sm"/>
            <a:tailEnd type="none" w="sm" len="sm"/>
          </a:ln>
        </p:spPr>
      </p:cxnSp>
      <p:pic>
        <p:nvPicPr>
          <p:cNvPr id="86" name="Google Shape;86;p16"/>
          <p:cNvPicPr preferRelativeResize="0"/>
          <p:nvPr/>
        </p:nvPicPr>
        <p:blipFill rotWithShape="1">
          <a:blip r:embed="rId4">
            <a:alphaModFix/>
          </a:blip>
          <a:srcRect/>
          <a:stretch/>
        </p:blipFill>
        <p:spPr>
          <a:xfrm>
            <a:off x="539552" y="3289695"/>
            <a:ext cx="1831875" cy="1378486"/>
          </a:xfrm>
          <a:prstGeom prst="rect">
            <a:avLst/>
          </a:prstGeom>
          <a:noFill/>
          <a:ln>
            <a:noFill/>
          </a:ln>
        </p:spPr>
      </p:pic>
      <p:pic>
        <p:nvPicPr>
          <p:cNvPr id="84" name="Google Shape;84;p16"/>
          <p:cNvPicPr preferRelativeResize="0"/>
          <p:nvPr/>
        </p:nvPicPr>
        <p:blipFill rotWithShape="1">
          <a:blip r:embed="rId4">
            <a:alphaModFix/>
          </a:blip>
          <a:srcRect/>
          <a:stretch/>
        </p:blipFill>
        <p:spPr>
          <a:xfrm>
            <a:off x="6525631" y="3092898"/>
            <a:ext cx="1831875" cy="1378486"/>
          </a:xfrm>
          <a:prstGeom prst="rect">
            <a:avLst/>
          </a:prstGeom>
          <a:noFill/>
          <a:ln>
            <a:noFill/>
          </a:ln>
        </p:spPr>
      </p:pic>
      <p:sp>
        <p:nvSpPr>
          <p:cNvPr id="87" name="Google Shape;87;p16"/>
          <p:cNvSpPr txBox="1"/>
          <p:nvPr/>
        </p:nvSpPr>
        <p:spPr>
          <a:xfrm>
            <a:off x="923745" y="4571836"/>
            <a:ext cx="122341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Times New Roman"/>
                <a:ea typeface="Times New Roman"/>
                <a:cs typeface="Times New Roman"/>
                <a:sym typeface="Times New Roman"/>
              </a:rPr>
              <a:t>MAC – 1A</a:t>
            </a:r>
            <a:endParaRPr sz="1800">
              <a:solidFill>
                <a:schemeClr val="dk1"/>
              </a:solidFill>
              <a:latin typeface="Times New Roman"/>
              <a:ea typeface="Times New Roman"/>
              <a:cs typeface="Times New Roman"/>
              <a:sym typeface="Times New Roman"/>
            </a:endParaRPr>
          </a:p>
        </p:txBody>
      </p:sp>
      <p:sp>
        <p:nvSpPr>
          <p:cNvPr id="88" name="Google Shape;88;p16"/>
          <p:cNvSpPr txBox="1"/>
          <p:nvPr/>
        </p:nvSpPr>
        <p:spPr>
          <a:xfrm>
            <a:off x="6930632" y="4311229"/>
            <a:ext cx="121058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Times New Roman"/>
                <a:ea typeface="Times New Roman"/>
                <a:cs typeface="Times New Roman"/>
                <a:sym typeface="Times New Roman"/>
              </a:rPr>
              <a:t>MAC – 1B</a:t>
            </a:r>
            <a:endParaRPr sz="1800">
              <a:solidFill>
                <a:schemeClr val="dk1"/>
              </a:solidFill>
              <a:latin typeface="Times New Roman"/>
              <a:ea typeface="Times New Roman"/>
              <a:cs typeface="Times New Roman"/>
              <a:sym typeface="Times New Roman"/>
            </a:endParaRPr>
          </a:p>
        </p:txBody>
      </p:sp>
      <p:sp>
        <p:nvSpPr>
          <p:cNvPr id="89" name="Google Shape;89;p16"/>
          <p:cNvSpPr txBox="1"/>
          <p:nvPr/>
        </p:nvSpPr>
        <p:spPr>
          <a:xfrm>
            <a:off x="2332379" y="3092898"/>
            <a:ext cx="4657002" cy="2908509"/>
          </a:xfrm>
          <a:prstGeom prst="rect">
            <a:avLst/>
          </a:prstGeom>
          <a:noFill/>
          <a:ln>
            <a:noFill/>
          </a:ln>
        </p:spPr>
        <p:txBody>
          <a:bodyPr spcFirstLastPara="1" wrap="square" lIns="91425" tIns="45700" rIns="91425" bIns="45700" anchor="t" anchorCtr="0">
            <a:noAutofit/>
          </a:bodyPr>
          <a:lstStyle/>
          <a:p>
            <a:pPr marL="177800" marR="0" lvl="0" indent="-177800" algn="l" rtl="0">
              <a:lnSpc>
                <a:spcPct val="130000"/>
              </a:lnSpc>
              <a:spcBef>
                <a:spcPts val="0"/>
              </a:spcBef>
              <a:spcAft>
                <a:spcPts val="0"/>
              </a:spcAft>
              <a:buClr>
                <a:srgbClr val="7F7F7F"/>
              </a:buClr>
              <a:buSzPts val="2000"/>
              <a:buFont typeface="Arial"/>
              <a:buChar char="•"/>
            </a:pPr>
            <a:r>
              <a:rPr lang="en-GB" sz="2000" b="1" dirty="0">
                <a:solidFill>
                  <a:schemeClr val="tx1"/>
                </a:solidFill>
                <a:sym typeface="Arial"/>
              </a:rPr>
              <a:t>1A sends to </a:t>
            </a:r>
            <a:r>
              <a:rPr lang="en-GB" sz="2000" b="1" dirty="0" smtClean="0">
                <a:solidFill>
                  <a:schemeClr val="tx1"/>
                </a:solidFill>
                <a:sym typeface="Arial"/>
              </a:rPr>
              <a:t>1B</a:t>
            </a:r>
            <a:endParaRPr lang="en-GB" sz="2000" dirty="0">
              <a:solidFill>
                <a:schemeClr val="tx1"/>
              </a:solidFill>
            </a:endParaRPr>
          </a:p>
          <a:p>
            <a:pPr marL="177800" marR="0" lvl="0" indent="-177800" algn="l" rtl="0">
              <a:lnSpc>
                <a:spcPct val="130000"/>
              </a:lnSpc>
              <a:spcBef>
                <a:spcPts val="0"/>
              </a:spcBef>
              <a:spcAft>
                <a:spcPts val="0"/>
              </a:spcAft>
              <a:buClr>
                <a:srgbClr val="7F7F7F"/>
              </a:buClr>
              <a:buSzPts val="2000"/>
              <a:buFont typeface="Arial"/>
              <a:buChar char="•"/>
            </a:pPr>
            <a:r>
              <a:rPr lang="en-GB" sz="2000" b="1" dirty="0" smtClean="0">
                <a:solidFill>
                  <a:schemeClr val="tx1"/>
                </a:solidFill>
                <a:sym typeface="Arial"/>
              </a:rPr>
              <a:t>1B </a:t>
            </a:r>
            <a:r>
              <a:rPr lang="en-GB" sz="2000" b="1" dirty="0">
                <a:solidFill>
                  <a:schemeClr val="tx1"/>
                </a:solidFill>
                <a:sym typeface="Arial"/>
              </a:rPr>
              <a:t>responds back to </a:t>
            </a:r>
            <a:r>
              <a:rPr lang="en-GB" sz="2000" b="1" dirty="0" smtClean="0">
                <a:solidFill>
                  <a:schemeClr val="tx1"/>
                </a:solidFill>
                <a:sym typeface="Arial"/>
              </a:rPr>
              <a:t>1A</a:t>
            </a:r>
            <a:endParaRPr lang="en-GB" sz="2000" dirty="0">
              <a:solidFill>
                <a:schemeClr val="tx1"/>
              </a:solidFill>
            </a:endParaRPr>
          </a:p>
          <a:p>
            <a:pPr marL="177800" marR="0" lvl="0" indent="-177800" algn="l" rtl="0">
              <a:lnSpc>
                <a:spcPct val="130000"/>
              </a:lnSpc>
              <a:spcBef>
                <a:spcPts val="0"/>
              </a:spcBef>
              <a:spcAft>
                <a:spcPts val="0"/>
              </a:spcAft>
              <a:buClr>
                <a:srgbClr val="7F7F7F"/>
              </a:buClr>
              <a:buSzPts val="2000"/>
              <a:buFont typeface="Arial"/>
              <a:buChar char="•"/>
            </a:pPr>
            <a:r>
              <a:rPr lang="en-GB" sz="2000" b="1" dirty="0" smtClean="0">
                <a:solidFill>
                  <a:schemeClr val="tx1"/>
                </a:solidFill>
                <a:sym typeface="Arial"/>
              </a:rPr>
              <a:t>And </a:t>
            </a:r>
            <a:r>
              <a:rPr lang="en-GB" sz="2000" b="1" dirty="0">
                <a:solidFill>
                  <a:schemeClr val="tx1"/>
                </a:solidFill>
                <a:sym typeface="Arial"/>
              </a:rPr>
              <a:t>again 1A sends to </a:t>
            </a:r>
            <a:r>
              <a:rPr lang="en-GB" sz="2000" b="1" dirty="0" smtClean="0">
                <a:solidFill>
                  <a:schemeClr val="tx1"/>
                </a:solidFill>
                <a:sym typeface="Arial"/>
              </a:rPr>
              <a:t>1B</a:t>
            </a:r>
            <a:endParaRPr lang="en-GB" sz="2000" dirty="0">
              <a:solidFill>
                <a:schemeClr val="tx1"/>
              </a:solidFill>
            </a:endParaRPr>
          </a:p>
          <a:p>
            <a:pPr marL="177800" marR="0" lvl="0" indent="-177800" algn="l" rtl="0">
              <a:lnSpc>
                <a:spcPct val="130000"/>
              </a:lnSpc>
              <a:spcBef>
                <a:spcPts val="0"/>
              </a:spcBef>
              <a:spcAft>
                <a:spcPts val="0"/>
              </a:spcAft>
              <a:buClr>
                <a:srgbClr val="7F7F7F"/>
              </a:buClr>
              <a:buSzPts val="2000"/>
              <a:buFont typeface="Arial"/>
              <a:buChar char="•"/>
            </a:pPr>
            <a:endParaRPr lang="en-GB" sz="2000" b="1" dirty="0">
              <a:solidFill>
                <a:schemeClr val="tx1"/>
              </a:solidFill>
              <a:sym typeface="Arial"/>
            </a:endParaRPr>
          </a:p>
          <a:p>
            <a:pPr marL="177800" marR="0" lvl="0" indent="-177800" algn="l" rtl="0">
              <a:lnSpc>
                <a:spcPct val="130000"/>
              </a:lnSpc>
              <a:spcBef>
                <a:spcPts val="0"/>
              </a:spcBef>
              <a:spcAft>
                <a:spcPts val="0"/>
              </a:spcAft>
              <a:buClr>
                <a:srgbClr val="7F7F7F"/>
              </a:buClr>
              <a:buSzPts val="2000"/>
              <a:buFont typeface="Arial"/>
              <a:buChar char="•"/>
            </a:pPr>
            <a:r>
              <a:rPr lang="en-GB" sz="2000" b="1" dirty="0" smtClean="0">
                <a:solidFill>
                  <a:schemeClr val="tx1"/>
                </a:solidFill>
                <a:sym typeface="Arial"/>
              </a:rPr>
              <a:t>Let’s </a:t>
            </a:r>
            <a:r>
              <a:rPr lang="en-GB" sz="2000" b="1" dirty="0">
                <a:solidFill>
                  <a:schemeClr val="tx1"/>
                </a:solidFill>
                <a:sym typeface="Arial"/>
              </a:rPr>
              <a:t>walk through how the switch table is built up on switch A</a:t>
            </a:r>
            <a:endParaRPr sz="2000" b="1" dirty="0">
              <a:solidFill>
                <a:schemeClr val="tx1"/>
              </a:solidFill>
              <a:sym typeface="Arial"/>
            </a:endParaRPr>
          </a:p>
        </p:txBody>
      </p:sp>
      <p:sp>
        <p:nvSpPr>
          <p:cNvPr id="90" name="Google Shape;90;p16"/>
          <p:cNvSpPr txBox="1"/>
          <p:nvPr/>
        </p:nvSpPr>
        <p:spPr>
          <a:xfrm>
            <a:off x="2147157" y="1839824"/>
            <a:ext cx="99257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Times New Roman"/>
                <a:ea typeface="Times New Roman"/>
                <a:cs typeface="Times New Roman"/>
                <a:sym typeface="Times New Roman"/>
              </a:rPr>
              <a:t>Port - 01</a:t>
            </a:r>
            <a:endParaRPr sz="1800">
              <a:solidFill>
                <a:schemeClr val="dk1"/>
              </a:solidFill>
              <a:latin typeface="Times New Roman"/>
              <a:ea typeface="Times New Roman"/>
              <a:cs typeface="Times New Roman"/>
              <a:sym typeface="Times New Roman"/>
            </a:endParaRPr>
          </a:p>
        </p:txBody>
      </p:sp>
      <p:sp>
        <p:nvSpPr>
          <p:cNvPr id="91" name="Google Shape;91;p16"/>
          <p:cNvSpPr txBox="1"/>
          <p:nvPr/>
        </p:nvSpPr>
        <p:spPr>
          <a:xfrm>
            <a:off x="5043638" y="1733085"/>
            <a:ext cx="992579"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dk1"/>
                </a:solidFill>
                <a:latin typeface="Times New Roman"/>
                <a:ea typeface="Times New Roman"/>
                <a:cs typeface="Times New Roman"/>
                <a:sym typeface="Times New Roman"/>
              </a:rPr>
              <a:t>Port - 12</a:t>
            </a:r>
            <a:endParaRPr sz="180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barn(inVertical)">
                                      <p:cBhvr>
                                        <p:cTn id="7" dur="500"/>
                                        <p:tgtEl>
                                          <p:spTgt spid="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9">
                                            <p:txEl>
                                              <p:pRg st="1" end="1"/>
                                            </p:txEl>
                                          </p:spTgt>
                                        </p:tgtEl>
                                        <p:attrNameLst>
                                          <p:attrName>style.visibility</p:attrName>
                                        </p:attrNameLst>
                                      </p:cBhvr>
                                      <p:to>
                                        <p:strVal val="visible"/>
                                      </p:to>
                                    </p:set>
                                    <p:animEffect transition="in" filter="barn(inVertical)">
                                      <p:cBhvr>
                                        <p:cTn id="12" dur="500"/>
                                        <p:tgtEl>
                                          <p:spTgt spid="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barn(inVertical)">
                                      <p:cBhvr>
                                        <p:cTn id="17" dur="500"/>
                                        <p:tgtEl>
                                          <p:spTgt spid="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9">
                                            <p:txEl>
                                              <p:pRg st="4" end="4"/>
                                            </p:txEl>
                                          </p:spTgt>
                                        </p:tgtEl>
                                        <p:attrNameLst>
                                          <p:attrName>style.visibility</p:attrName>
                                        </p:attrNameLst>
                                      </p:cBhvr>
                                      <p:to>
                                        <p:strVal val="visible"/>
                                      </p:to>
                                    </p:set>
                                    <p:animEffect transition="in" filter="barn(inVertical)">
                                      <p:cBhvr>
                                        <p:cTn id="22" dur="500"/>
                                        <p:tgtEl>
                                          <p:spTgt spid="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0" y="10297"/>
            <a:ext cx="9144000" cy="609813"/>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t>Switches</a:t>
            </a:r>
            <a:endParaRPr b="1" dirty="0"/>
          </a:p>
        </p:txBody>
      </p:sp>
      <p:sp>
        <p:nvSpPr>
          <p:cNvPr id="70" name="Google Shape;70;p15"/>
          <p:cNvSpPr txBox="1"/>
          <p:nvPr/>
        </p:nvSpPr>
        <p:spPr>
          <a:xfrm>
            <a:off x="5166217" y="3458849"/>
            <a:ext cx="244827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i="0" u="none" strike="noStrike" cap="none" dirty="0">
                <a:solidFill>
                  <a:schemeClr val="tx1"/>
                </a:solidFill>
                <a:sym typeface="Arial"/>
              </a:rPr>
              <a:t>This is a switch</a:t>
            </a:r>
            <a:endParaRPr dirty="0">
              <a:solidFill>
                <a:schemeClr val="tx1"/>
              </a:solidFill>
            </a:endParaRPr>
          </a:p>
        </p:txBody>
      </p:sp>
      <p:cxnSp>
        <p:nvCxnSpPr>
          <p:cNvPr id="71" name="Google Shape;71;p15"/>
          <p:cNvCxnSpPr/>
          <p:nvPr/>
        </p:nvCxnSpPr>
        <p:spPr>
          <a:xfrm rot="10800000">
            <a:off x="4487917" y="3658904"/>
            <a:ext cx="678300" cy="0"/>
          </a:xfrm>
          <a:prstGeom prst="straightConnector1">
            <a:avLst/>
          </a:prstGeom>
          <a:noFill/>
          <a:ln w="9525" cap="flat" cmpd="sng">
            <a:solidFill>
              <a:srgbClr val="117F7C"/>
            </a:solidFill>
            <a:prstDash val="solid"/>
            <a:round/>
            <a:headEnd type="none" w="sm" len="sm"/>
            <a:tailEnd type="stealth" w="med" len="med"/>
          </a:ln>
        </p:spPr>
      </p:cxnSp>
      <p:pic>
        <p:nvPicPr>
          <p:cNvPr id="72" name="Google Shape;72;p15"/>
          <p:cNvPicPr preferRelativeResize="0"/>
          <p:nvPr/>
        </p:nvPicPr>
        <p:blipFill rotWithShape="1">
          <a:blip r:embed="rId3">
            <a:alphaModFix/>
          </a:blip>
          <a:srcRect/>
          <a:stretch/>
        </p:blipFill>
        <p:spPr>
          <a:xfrm>
            <a:off x="182835" y="2706446"/>
            <a:ext cx="4305082" cy="1591520"/>
          </a:xfrm>
          <a:prstGeom prst="rect">
            <a:avLst/>
          </a:prstGeom>
          <a:noFill/>
          <a:ln>
            <a:noFill/>
          </a:ln>
        </p:spPr>
      </p:pic>
      <p:sp>
        <p:nvSpPr>
          <p:cNvPr id="73" name="Google Shape;73;p15"/>
          <p:cNvSpPr txBox="1">
            <a:spLocks noGrp="1"/>
          </p:cNvSpPr>
          <p:nvPr>
            <p:ph type="body" idx="1"/>
          </p:nvPr>
        </p:nvSpPr>
        <p:spPr>
          <a:xfrm>
            <a:off x="0" y="737571"/>
            <a:ext cx="8975834" cy="4006825"/>
          </a:xfrm>
          <a:prstGeom prst="rect">
            <a:avLst/>
          </a:prstGeom>
          <a:noFill/>
          <a:ln>
            <a:noFill/>
          </a:ln>
        </p:spPr>
        <p:txBody>
          <a:bodyPr spcFirstLastPara="1" wrap="square" lIns="0" tIns="0" rIns="0" bIns="0" anchor="t" anchorCtr="0">
            <a:noAutofit/>
          </a:bodyPr>
          <a:lstStyle/>
          <a:p>
            <a:pPr marL="177800" lvl="0" indent="-177800" algn="l" rtl="0">
              <a:lnSpc>
                <a:spcPct val="130000"/>
              </a:lnSpc>
              <a:spcBef>
                <a:spcPts val="0"/>
              </a:spcBef>
              <a:spcAft>
                <a:spcPts val="0"/>
              </a:spcAft>
              <a:buClr>
                <a:srgbClr val="7F7F7F"/>
              </a:buClr>
              <a:buSzPts val="2000"/>
              <a:buFont typeface="Arial"/>
              <a:buChar char="•"/>
            </a:pPr>
            <a:r>
              <a:rPr lang="en-GB" sz="2800" b="0" dirty="0">
                <a:solidFill>
                  <a:schemeClr val="tx1"/>
                </a:solidFill>
              </a:rPr>
              <a:t>Switches build a MAC Table as they operate</a:t>
            </a:r>
            <a:endParaRPr sz="2800" b="0" dirty="0">
              <a:solidFill>
                <a:schemeClr val="tx1"/>
              </a:solidFill>
            </a:endParaRPr>
          </a:p>
          <a:p>
            <a:pPr marL="177800" lvl="0" indent="-50800" algn="l" rtl="0">
              <a:lnSpc>
                <a:spcPct val="130000"/>
              </a:lnSpc>
              <a:spcBef>
                <a:spcPts val="0"/>
              </a:spcBef>
              <a:spcAft>
                <a:spcPts val="0"/>
              </a:spcAft>
              <a:buClr>
                <a:srgbClr val="7F7F7F"/>
              </a:buClr>
              <a:buSzPts val="2000"/>
              <a:buFont typeface="Arial"/>
              <a:buNone/>
            </a:pPr>
            <a:endParaRPr sz="2800" b="0"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sz="2800" dirty="0">
                <a:solidFill>
                  <a:schemeClr val="tx1"/>
                </a:solidFill>
              </a:rPr>
              <a:t>Something like this</a:t>
            </a:r>
            <a:endParaRPr sz="2800" dirty="0">
              <a:solidFill>
                <a:schemeClr val="tx1"/>
              </a:solidFill>
            </a:endParaRPr>
          </a:p>
        </p:txBody>
      </p:sp>
      <p:graphicFrame>
        <p:nvGraphicFramePr>
          <p:cNvPr id="74" name="Google Shape;74;p15"/>
          <p:cNvGraphicFramePr/>
          <p:nvPr>
            <p:extLst>
              <p:ext uri="{D42A27DB-BD31-4B8C-83A1-F6EECF244321}">
                <p14:modId xmlns:p14="http://schemas.microsoft.com/office/powerpoint/2010/main" val="578538391"/>
              </p:ext>
            </p:extLst>
          </p:nvPr>
        </p:nvGraphicFramePr>
        <p:xfrm>
          <a:off x="5413029" y="1377753"/>
          <a:ext cx="3126573" cy="1981250"/>
        </p:xfrm>
        <a:graphic>
          <a:graphicData uri="http://schemas.openxmlformats.org/drawingml/2006/table">
            <a:tbl>
              <a:tblPr firstRow="1" bandRow="1">
                <a:noFill/>
                <a:tableStyleId>{7CD7A006-D356-41FD-AADC-869F02615059}</a:tableStyleId>
              </a:tblPr>
              <a:tblGrid>
                <a:gridCol w="762736">
                  <a:extLst>
                    <a:ext uri="{9D8B030D-6E8A-4147-A177-3AD203B41FA5}">
                      <a16:colId xmlns:a16="http://schemas.microsoft.com/office/drawing/2014/main" val="20000"/>
                    </a:ext>
                  </a:extLst>
                </a:gridCol>
                <a:gridCol w="2363837">
                  <a:extLst>
                    <a:ext uri="{9D8B030D-6E8A-4147-A177-3AD203B41FA5}">
                      <a16:colId xmlns:a16="http://schemas.microsoft.com/office/drawing/2014/main" val="20001"/>
                    </a:ext>
                  </a:extLst>
                </a:gridCol>
              </a:tblGrid>
              <a:tr h="370850">
                <a:tc gridSpan="2">
                  <a:txBody>
                    <a:bodyPr/>
                    <a:lstStyle/>
                    <a:p>
                      <a:pPr marL="0" marR="0" lvl="0" indent="0" algn="ctr" rtl="0">
                        <a:lnSpc>
                          <a:spcPct val="100000"/>
                        </a:lnSpc>
                        <a:spcBef>
                          <a:spcPts val="0"/>
                        </a:spcBef>
                        <a:spcAft>
                          <a:spcPts val="0"/>
                        </a:spcAft>
                        <a:buClr>
                          <a:schemeClr val="lt1"/>
                        </a:buClr>
                        <a:buSzPts val="1800"/>
                        <a:buFont typeface="Arial"/>
                        <a:buNone/>
                      </a:pPr>
                      <a:r>
                        <a:rPr lang="en-GB" sz="2000" b="1" u="none" strike="noStrike" cap="none">
                          <a:solidFill>
                            <a:schemeClr val="lt1"/>
                          </a:solidFill>
                          <a:latin typeface="Arial"/>
                          <a:ea typeface="Arial"/>
                          <a:cs typeface="Arial"/>
                          <a:sym typeface="Arial"/>
                        </a:rPr>
                        <a:t>MAC Table</a:t>
                      </a:r>
                      <a:endParaRPr sz="2000"/>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lt1"/>
                        </a:buClr>
                        <a:buSzPts val="1800"/>
                        <a:buFont typeface="Arial"/>
                        <a:buNone/>
                      </a:pPr>
                      <a:r>
                        <a:rPr lang="en-GB" sz="2000" b="1" u="none" strike="noStrike" cap="none">
                          <a:solidFill>
                            <a:schemeClr val="lt1"/>
                          </a:solidFill>
                          <a:latin typeface="Arial"/>
                          <a:ea typeface="Arial"/>
                          <a:cs typeface="Arial"/>
                          <a:sym typeface="Arial"/>
                        </a:rPr>
                        <a:t>Port</a:t>
                      </a:r>
                      <a:endParaRPr sz="2000" b="1" u="none" strike="noStrike" cap="none">
                        <a:solidFill>
                          <a:schemeClr val="lt1"/>
                        </a:solidFill>
                        <a:latin typeface="Arial"/>
                        <a:ea typeface="Arial"/>
                        <a:cs typeface="Arial"/>
                        <a:sym typeface="Arial"/>
                      </a:endParaRPr>
                    </a:p>
                  </a:txBody>
                  <a:tcPr marL="91450" marR="91450" marT="45725" marB="45725">
                    <a:solidFill>
                      <a:srgbClr val="15807D"/>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GB" sz="2000" b="1" u="none" strike="noStrike" cap="none" dirty="0">
                          <a:solidFill>
                            <a:schemeClr val="lt1"/>
                          </a:solidFill>
                          <a:latin typeface="Arial"/>
                          <a:ea typeface="Arial"/>
                          <a:cs typeface="Arial"/>
                          <a:sym typeface="Arial"/>
                        </a:rPr>
                        <a:t>MAC Attached</a:t>
                      </a:r>
                      <a:endParaRPr sz="2000" b="1" u="none" strike="noStrike" cap="none" dirty="0">
                        <a:solidFill>
                          <a:schemeClr val="lt1"/>
                        </a:solidFill>
                        <a:latin typeface="Arial"/>
                        <a:ea typeface="Arial"/>
                        <a:cs typeface="Arial"/>
                        <a:sym typeface="Arial"/>
                      </a:endParaRPr>
                    </a:p>
                  </a:txBody>
                  <a:tcPr marL="91450" marR="91450" marT="45725" marB="45725">
                    <a:solidFill>
                      <a:srgbClr val="15807D"/>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GB" sz="2000" b="1" u="none" strike="noStrike" cap="none">
                          <a:solidFill>
                            <a:schemeClr val="dk1"/>
                          </a:solidFill>
                          <a:latin typeface="Arial"/>
                          <a:ea typeface="Arial"/>
                          <a:cs typeface="Arial"/>
                          <a:sym typeface="Arial"/>
                        </a:rPr>
                        <a:t>01</a:t>
                      </a:r>
                      <a:endParaRPr sz="2000" b="1" u="none" strike="noStrike" cap="none">
                        <a:solidFill>
                          <a:schemeClr val="dk1"/>
                        </a:solidFill>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GB" sz="2000" b="1" u="none" strike="noStrike" cap="none">
                          <a:solidFill>
                            <a:schemeClr val="dk1"/>
                          </a:solidFill>
                          <a:latin typeface="Arial"/>
                          <a:ea typeface="Arial"/>
                          <a:cs typeface="Arial"/>
                          <a:sym typeface="Arial"/>
                        </a:rPr>
                        <a:t>1A</a:t>
                      </a:r>
                      <a:endParaRPr sz="20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GB" sz="2000" b="1" u="none" strike="noStrike" cap="none">
                          <a:solidFill>
                            <a:schemeClr val="dk1"/>
                          </a:solidFill>
                          <a:latin typeface="Arial"/>
                          <a:ea typeface="Arial"/>
                          <a:cs typeface="Arial"/>
                          <a:sym typeface="Arial"/>
                        </a:rPr>
                        <a:t>02</a:t>
                      </a:r>
                      <a:endParaRPr sz="2000" b="1" u="none" strike="noStrike" cap="none">
                        <a:solidFill>
                          <a:schemeClr val="dk1"/>
                        </a:solidFill>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GB" sz="2000" b="1" u="none" strike="noStrike" cap="none">
                          <a:solidFill>
                            <a:schemeClr val="dk1"/>
                          </a:solidFill>
                          <a:latin typeface="Arial"/>
                          <a:ea typeface="Arial"/>
                          <a:cs typeface="Arial"/>
                          <a:sym typeface="Arial"/>
                        </a:rPr>
                        <a:t>F4</a:t>
                      </a:r>
                      <a:endParaRPr sz="2000" b="1"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GB" sz="2000" b="1" u="none" strike="noStrike" cap="none">
                          <a:solidFill>
                            <a:schemeClr val="dk1"/>
                          </a:solidFill>
                          <a:latin typeface="Arial"/>
                          <a:ea typeface="Arial"/>
                          <a:cs typeface="Arial"/>
                          <a:sym typeface="Arial"/>
                        </a:rPr>
                        <a:t>03</a:t>
                      </a:r>
                      <a:endParaRPr sz="2000" b="1" u="none" strike="noStrike" cap="none">
                        <a:solidFill>
                          <a:schemeClr val="dk1"/>
                        </a:solidFill>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GB" sz="2000" b="1" u="none" strike="noStrike" cap="none" dirty="0">
                          <a:solidFill>
                            <a:schemeClr val="dk1"/>
                          </a:solidFill>
                          <a:latin typeface="Arial"/>
                          <a:ea typeface="Arial"/>
                          <a:cs typeface="Arial"/>
                          <a:sym typeface="Arial"/>
                        </a:rPr>
                        <a:t>9E</a:t>
                      </a:r>
                      <a:endParaRPr sz="2000" b="1" u="none" strike="noStrike" cap="none"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bl>
          </a:graphicData>
        </a:graphic>
      </p:graphicFrame>
      <p:sp>
        <p:nvSpPr>
          <p:cNvPr id="2" name="Rectangle 1"/>
          <p:cNvSpPr/>
          <p:nvPr/>
        </p:nvSpPr>
        <p:spPr>
          <a:xfrm>
            <a:off x="0" y="4292712"/>
            <a:ext cx="9144000" cy="2554545"/>
          </a:xfrm>
          <a:prstGeom prst="rect">
            <a:avLst/>
          </a:prstGeom>
        </p:spPr>
        <p:txBody>
          <a:bodyPr wrap="square">
            <a:spAutoFit/>
          </a:bodyPr>
          <a:lstStyle/>
          <a:p>
            <a:pPr marL="171450" lvl="0" indent="-171450">
              <a:spcAft>
                <a:spcPts val="1200"/>
              </a:spcAft>
              <a:buClr>
                <a:schemeClr val="dk1"/>
              </a:buClr>
              <a:buSzPts val="1200"/>
              <a:buFont typeface="Arial"/>
              <a:buChar char="•"/>
            </a:pPr>
            <a:r>
              <a:rPr lang="en-US" sz="2000" dirty="0"/>
              <a:t>Switches only forward frames out of ports where they know the recipient device is located. </a:t>
            </a:r>
          </a:p>
          <a:p>
            <a:pPr marL="171450" lvl="0" indent="-171450">
              <a:spcAft>
                <a:spcPts val="1200"/>
              </a:spcAft>
              <a:buClr>
                <a:schemeClr val="dk1"/>
              </a:buClr>
              <a:buSzPts val="1200"/>
              <a:buFont typeface="Arial"/>
              <a:buChar char="•"/>
            </a:pPr>
            <a:r>
              <a:rPr lang="en-US" sz="2000" dirty="0" smtClean="0"/>
              <a:t>Switches </a:t>
            </a:r>
            <a:r>
              <a:rPr lang="en-US" sz="2000" dirty="0"/>
              <a:t>are clever – they remember which MAC address is attached to which port and they forward out of the appropriate port. </a:t>
            </a:r>
          </a:p>
          <a:p>
            <a:pPr marL="171450" lvl="0" indent="-171450">
              <a:spcAft>
                <a:spcPts val="1200"/>
              </a:spcAft>
              <a:buClr>
                <a:schemeClr val="dk1"/>
              </a:buClr>
              <a:buSzPts val="1200"/>
              <a:buFont typeface="Arial"/>
              <a:buChar char="•"/>
            </a:pPr>
            <a:r>
              <a:rPr lang="en-US" sz="2000" dirty="0" smtClean="0"/>
              <a:t>They </a:t>
            </a:r>
            <a:r>
              <a:rPr lang="en-US" sz="2000" dirty="0"/>
              <a:t>create MAC tables associating specific MAC addresses with particular ports, i.e. they know which physical address is connected to which of its ports (aka as interfaces).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0" y="0"/>
            <a:ext cx="9144000" cy="920750"/>
          </a:xfrm>
          <a:solidFill>
            <a:schemeClr val="accent1">
              <a:lumMod val="60000"/>
              <a:lumOff val="40000"/>
            </a:schemeClr>
          </a:solidFill>
          <a:ln>
            <a:solidFill>
              <a:schemeClr val="accent1">
                <a:lumMod val="60000"/>
                <a:lumOff val="40000"/>
              </a:schemeClr>
            </a:solidFill>
          </a:ln>
        </p:spPr>
        <p:txBody>
          <a:bodyPr/>
          <a:lstStyle/>
          <a:p>
            <a:pPr algn="ctr" eaLnBrk="1" hangingPunct="1"/>
            <a:r>
              <a:rPr lang="en-US" altLang="en-US" b="1" dirty="0" smtClean="0">
                <a:effectLst>
                  <a:outerShdw blurRad="38100" dist="38100" dir="2700000" algn="tl">
                    <a:srgbClr val="000000">
                      <a:alpha val="43137"/>
                    </a:srgbClr>
                  </a:outerShdw>
                </a:effectLst>
              </a:rPr>
              <a:t>Hardware Needed: Router</a:t>
            </a:r>
          </a:p>
        </p:txBody>
      </p:sp>
      <p:sp>
        <p:nvSpPr>
          <p:cNvPr id="19459" name="Content Placeholder 2"/>
          <p:cNvSpPr>
            <a:spLocks noGrp="1"/>
          </p:cNvSpPr>
          <p:nvPr>
            <p:ph idx="4294967295"/>
          </p:nvPr>
        </p:nvSpPr>
        <p:spPr>
          <a:xfrm>
            <a:off x="0" y="3066533"/>
            <a:ext cx="9144000" cy="3602289"/>
          </a:xfrm>
          <a:ln/>
        </p:spPr>
        <p:txBody>
          <a:bodyPr>
            <a:noAutofit/>
          </a:bodyPr>
          <a:lstStyle/>
          <a:p>
            <a:pPr marL="0" indent="0" eaLnBrk="1" hangingPunct="1">
              <a:lnSpc>
                <a:spcPct val="100000"/>
              </a:lnSpc>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100" dirty="0" smtClean="0">
                <a:solidFill>
                  <a:schemeClr val="tx1"/>
                </a:solidFill>
                <a:ea typeface="ＭＳ Ｐゴシック" pitchFamily="34" charset="-128"/>
              </a:rPr>
              <a:t>If the LAN is to connect to the Internet, a Router is needed.</a:t>
            </a:r>
          </a:p>
          <a:p>
            <a:pPr lvl="1" eaLnBrk="1" hangingPunct="1">
              <a:lnSpc>
                <a:spcPct val="100000"/>
              </a:lnSpc>
              <a:spcAft>
                <a:spcPts val="60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chemeClr val="tx1"/>
                </a:solidFill>
                <a:ea typeface="ＭＳ Ｐゴシック" pitchFamily="34" charset="-128"/>
              </a:rPr>
              <a:t>Routers manage the data packets enabling them to be sent between networks (e.g. over the internet)</a:t>
            </a:r>
          </a:p>
          <a:p>
            <a:pPr lvl="1">
              <a:lnSpc>
                <a:spcPct val="100000"/>
              </a:lnSpc>
              <a:spcAft>
                <a:spcPts val="600"/>
              </a:spcAft>
              <a:buFont typeface="Arial" panose="020B0604020202020204" pitchFamily="34" charset="0"/>
              <a:buChar char="•"/>
            </a:pPr>
            <a:r>
              <a:rPr lang="en-US" sz="2400" dirty="0">
                <a:solidFill>
                  <a:schemeClr val="tx1"/>
                </a:solidFill>
              </a:rPr>
              <a:t>Directs packets or data to a destination or a network </a:t>
            </a:r>
          </a:p>
          <a:p>
            <a:pPr lvl="1">
              <a:lnSpc>
                <a:spcPct val="100000"/>
              </a:lnSpc>
              <a:spcAft>
                <a:spcPts val="600"/>
              </a:spcAft>
              <a:buFont typeface="Arial" panose="020B0604020202020204" pitchFamily="34" charset="0"/>
              <a:buChar char="•"/>
            </a:pPr>
            <a:r>
              <a:rPr lang="en-US" sz="2400" dirty="0">
                <a:solidFill>
                  <a:schemeClr val="tx1"/>
                </a:solidFill>
              </a:rPr>
              <a:t> Receives packets or data from the network or Internet </a:t>
            </a:r>
          </a:p>
          <a:p>
            <a:pPr lvl="1">
              <a:lnSpc>
                <a:spcPct val="100000"/>
              </a:lnSpc>
              <a:spcAft>
                <a:spcPts val="600"/>
              </a:spcAft>
              <a:buFont typeface="Arial" panose="020B0604020202020204" pitchFamily="34" charset="0"/>
              <a:buChar char="•"/>
            </a:pPr>
            <a:r>
              <a:rPr lang="en-US" sz="2400" dirty="0">
                <a:solidFill>
                  <a:schemeClr val="tx1"/>
                </a:solidFill>
              </a:rPr>
              <a:t>Forwards packets or data to other computers on the network or Internet </a:t>
            </a:r>
          </a:p>
          <a:p>
            <a:pPr lvl="1">
              <a:lnSpc>
                <a:spcPct val="100000"/>
              </a:lnSpc>
              <a:spcAft>
                <a:spcPts val="600"/>
              </a:spcAft>
              <a:buFont typeface="Arial" panose="020B0604020202020204" pitchFamily="34" charset="0"/>
              <a:buChar char="•"/>
            </a:pPr>
            <a:r>
              <a:rPr lang="en-US" sz="2400" dirty="0">
                <a:solidFill>
                  <a:schemeClr val="tx1"/>
                </a:solidFill>
              </a:rPr>
              <a:t>Connects (different) networks together e.g. joins home network to Internet </a:t>
            </a:r>
            <a:endParaRPr lang="en-GB" sz="2400" dirty="0">
              <a:solidFill>
                <a:schemeClr val="tx1"/>
              </a:solidFill>
            </a:endParaRPr>
          </a:p>
          <a:p>
            <a:pPr lvl="1" eaLnBrk="1" hangingPunct="1">
              <a:lnSpc>
                <a:spcPct val="10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100" dirty="0" smtClean="0">
              <a:solidFill>
                <a:schemeClr val="tx1"/>
              </a:solidFill>
              <a:ea typeface="ＭＳ Ｐゴシック" pitchFamily="34" charset="-128"/>
            </a:endParaRPr>
          </a:p>
          <a:p>
            <a:pPr lvl="1" eaLnBrk="1" hangingPunct="1">
              <a:lnSpc>
                <a:spcPct val="100000"/>
              </a:lnSpc>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100" dirty="0" smtClean="0">
              <a:solidFill>
                <a:schemeClr val="tx1"/>
              </a:solidFill>
              <a:latin typeface="Arial" pitchFamily="34" charset="0"/>
              <a:ea typeface="ＭＳ Ｐゴシック"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120" y="920750"/>
            <a:ext cx="2761691" cy="2066953"/>
          </a:xfrm>
          <a:prstGeom prst="rect">
            <a:avLst/>
          </a:prstGeom>
        </p:spPr>
      </p:pic>
    </p:spTree>
    <p:extLst>
      <p:ext uri="{BB962C8B-B14F-4D97-AF65-F5344CB8AC3E}">
        <p14:creationId xmlns:p14="http://schemas.microsoft.com/office/powerpoint/2010/main" val="255368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Effect transition="in" filter="barn(inVertical)">
                                      <p:cBhvr>
                                        <p:cTn id="13" dur="500"/>
                                        <p:tgtEl>
                                          <p:spTgt spid="1945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459">
                                            <p:txEl>
                                              <p:pRg st="2" end="2"/>
                                            </p:txEl>
                                          </p:spTgt>
                                        </p:tgtEl>
                                        <p:attrNameLst>
                                          <p:attrName>style.visibility</p:attrName>
                                        </p:attrNameLst>
                                      </p:cBhvr>
                                      <p:to>
                                        <p:strVal val="visible"/>
                                      </p:to>
                                    </p:set>
                                    <p:anim calcmode="lin" valueType="num">
                                      <p:cBhvr additive="base">
                                        <p:cTn id="18"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459">
                                            <p:txEl>
                                              <p:pRg st="3" end="3"/>
                                            </p:txEl>
                                          </p:spTgt>
                                        </p:tgtEl>
                                        <p:attrNameLst>
                                          <p:attrName>style.visibility</p:attrName>
                                        </p:attrNameLst>
                                      </p:cBhvr>
                                      <p:to>
                                        <p:strVal val="visible"/>
                                      </p:to>
                                    </p:set>
                                    <p:anim calcmode="lin" valueType="num">
                                      <p:cBhvr additive="base">
                                        <p:cTn id="24"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459">
                                            <p:txEl>
                                              <p:pRg st="4" end="4"/>
                                            </p:txEl>
                                          </p:spTgt>
                                        </p:tgtEl>
                                        <p:attrNameLst>
                                          <p:attrName>style.visibility</p:attrName>
                                        </p:attrNameLst>
                                      </p:cBhvr>
                                      <p:to>
                                        <p:strVal val="visible"/>
                                      </p:to>
                                    </p:set>
                                    <p:anim calcmode="lin" valueType="num">
                                      <p:cBhvr additive="base">
                                        <p:cTn id="30"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459">
                                            <p:txEl>
                                              <p:pRg st="5" end="5"/>
                                            </p:txEl>
                                          </p:spTgt>
                                        </p:tgtEl>
                                        <p:attrNameLst>
                                          <p:attrName>style.visibility</p:attrName>
                                        </p:attrNameLst>
                                      </p:cBhvr>
                                      <p:to>
                                        <p:strVal val="visible"/>
                                      </p:to>
                                    </p:set>
                                    <p:anim calcmode="lin" valueType="num">
                                      <p:cBhvr additive="base">
                                        <p:cTn id="36"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848" y="1013279"/>
            <a:ext cx="8970580" cy="4810546"/>
          </a:xfrm>
        </p:spPr>
        <p:txBody>
          <a:bodyPr>
            <a:normAutofit fontScale="85000" lnSpcReduction="20000"/>
          </a:bodyPr>
          <a:lstStyle/>
          <a:p>
            <a:pPr eaLnBrk="1" hangingPunct="1">
              <a:lnSpc>
                <a:spcPct val="90000"/>
              </a:lnSpc>
              <a:spcAft>
                <a:spcPts val="12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b="1" dirty="0" smtClean="0">
                <a:solidFill>
                  <a:schemeClr val="tx1"/>
                </a:solidFill>
              </a:rPr>
              <a:t>Wireless Access Point (WAP)</a:t>
            </a:r>
          </a:p>
          <a:p>
            <a:pPr marL="1250950" lvl="1" indent="-500063" eaLnBrk="1" hangingPunct="1">
              <a:lnSpc>
                <a:spcPct val="90000"/>
              </a:lnSpc>
              <a:spcAft>
                <a:spcPts val="12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chemeClr val="tx1"/>
                </a:solidFill>
              </a:rPr>
              <a:t>Wireless technology has many advantages over wired networks:</a:t>
            </a:r>
          </a:p>
          <a:p>
            <a:pPr marL="1873250" lvl="2" indent="-442913" eaLnBrk="1" hangingPunct="1">
              <a:lnSpc>
                <a:spcPct val="90000"/>
              </a:lnSpc>
              <a:spcAft>
                <a:spcPts val="12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smtClean="0">
                <a:solidFill>
                  <a:schemeClr val="tx1"/>
                </a:solidFill>
              </a:rPr>
              <a:t>No need to do building work</a:t>
            </a:r>
          </a:p>
          <a:p>
            <a:pPr marL="1873250" lvl="2" indent="-442913" eaLnBrk="1" hangingPunct="1">
              <a:lnSpc>
                <a:spcPct val="90000"/>
              </a:lnSpc>
              <a:spcAft>
                <a:spcPts val="12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smtClean="0">
                <a:solidFill>
                  <a:schemeClr val="tx1"/>
                </a:solidFill>
              </a:rPr>
              <a:t>Add new node with ease</a:t>
            </a:r>
          </a:p>
          <a:p>
            <a:pPr marL="1873250" lvl="2" indent="-442913" eaLnBrk="1" hangingPunct="1">
              <a:lnSpc>
                <a:spcPct val="90000"/>
              </a:lnSpc>
              <a:spcAft>
                <a:spcPts val="12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smtClean="0">
                <a:solidFill>
                  <a:schemeClr val="tx1"/>
                </a:solidFill>
              </a:rPr>
              <a:t>General public can access </a:t>
            </a:r>
            <a:br>
              <a:rPr lang="en-GB" altLang="en-US" sz="2000" dirty="0" smtClean="0">
                <a:solidFill>
                  <a:schemeClr val="tx1"/>
                </a:solidFill>
              </a:rPr>
            </a:br>
            <a:r>
              <a:rPr lang="en-GB" altLang="en-US" sz="2000" dirty="0" smtClean="0">
                <a:solidFill>
                  <a:schemeClr val="tx1"/>
                </a:solidFill>
              </a:rPr>
              <a:t>network / internet if allowed.</a:t>
            </a:r>
            <a:endParaRPr lang="en-GB" altLang="en-US" sz="2000" b="1" dirty="0" smtClean="0">
              <a:solidFill>
                <a:schemeClr val="tx1"/>
              </a:solidFill>
            </a:endParaRPr>
          </a:p>
          <a:p>
            <a:pPr marL="1250950" lvl="1" indent="-500063" eaLnBrk="1" hangingPunct="1">
              <a:lnSpc>
                <a:spcPct val="90000"/>
              </a:lnSpc>
              <a:spcAft>
                <a:spcPts val="12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400" dirty="0" smtClean="0">
              <a:solidFill>
                <a:schemeClr val="tx1"/>
              </a:solidFill>
            </a:endParaRPr>
          </a:p>
          <a:p>
            <a:pPr marL="1250950" lvl="1" indent="-500063" eaLnBrk="1" hangingPunct="1">
              <a:lnSpc>
                <a:spcPct val="90000"/>
              </a:lnSpc>
              <a:spcAft>
                <a:spcPts val="12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chemeClr val="tx1"/>
                </a:solidFill>
              </a:rPr>
              <a:t>But there are drawbacks:</a:t>
            </a:r>
          </a:p>
          <a:p>
            <a:pPr marL="1873250" lvl="2" indent="-442913">
              <a:lnSpc>
                <a:spcPct val="90000"/>
              </a:lnSpc>
              <a:spcAft>
                <a:spcPts val="12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000" dirty="0">
                <a:solidFill>
                  <a:schemeClr val="tx1"/>
                </a:solidFill>
              </a:rPr>
              <a:t>Wireless transmission is slower than </a:t>
            </a:r>
            <a:r>
              <a:rPr lang="en-US" sz="2000" dirty="0" smtClean="0">
                <a:solidFill>
                  <a:schemeClr val="tx1"/>
                </a:solidFill>
              </a:rPr>
              <a:t>cabled</a:t>
            </a:r>
          </a:p>
          <a:p>
            <a:pPr marL="1873250" lvl="2" indent="-442913">
              <a:lnSpc>
                <a:spcPct val="90000"/>
              </a:lnSpc>
              <a:spcAft>
                <a:spcPts val="12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000" dirty="0">
                <a:solidFill>
                  <a:schemeClr val="tx1"/>
                </a:solidFill>
              </a:rPr>
              <a:t>More devices/users could be connected e.g. mobile phones // increase in </a:t>
            </a:r>
            <a:r>
              <a:rPr lang="en-US" sz="2000" dirty="0" smtClean="0">
                <a:solidFill>
                  <a:schemeClr val="tx1"/>
                </a:solidFill>
              </a:rPr>
              <a:t>traffic</a:t>
            </a:r>
          </a:p>
          <a:p>
            <a:pPr marL="1873250" lvl="2" indent="-442913">
              <a:lnSpc>
                <a:spcPct val="90000"/>
              </a:lnSpc>
              <a:spcAft>
                <a:spcPts val="12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000" dirty="0">
                <a:solidFill>
                  <a:schemeClr val="tx1"/>
                </a:solidFill>
              </a:rPr>
              <a:t>Wireless can be limited by interference such as walls that disrupt the signal </a:t>
            </a:r>
            <a:r>
              <a:rPr lang="en-US" sz="2000" dirty="0" smtClean="0">
                <a:solidFill>
                  <a:schemeClr val="tx1"/>
                </a:solidFill>
              </a:rPr>
              <a:t>or from </a:t>
            </a:r>
            <a:r>
              <a:rPr lang="en-US" sz="2000" dirty="0">
                <a:solidFill>
                  <a:schemeClr val="tx1"/>
                </a:solidFill>
              </a:rPr>
              <a:t>other wireless </a:t>
            </a:r>
            <a:endParaRPr lang="en-GB" altLang="en-US" sz="2000" b="1" dirty="0">
              <a:solidFill>
                <a:schemeClr val="tx1"/>
              </a:solidFill>
              <a:latin typeface="Arial" pitchFamily="34" charset="0"/>
              <a:ea typeface="ＭＳ Ｐゴシック" pitchFamily="34" charset="-128"/>
            </a:endParaRPr>
          </a:p>
          <a:p>
            <a:pPr marL="1873250" lvl="2" indent="-442913" eaLnBrk="1" hangingPunct="1">
              <a:lnSpc>
                <a:spcPct val="90000"/>
              </a:lnSpc>
              <a:spcAft>
                <a:spcPts val="12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000" dirty="0" smtClean="0">
                <a:solidFill>
                  <a:schemeClr val="tx1"/>
                </a:solidFill>
              </a:rPr>
              <a:t>…and security issues too!</a:t>
            </a:r>
          </a:p>
          <a:p>
            <a:pPr marL="1250950" lvl="1" indent="-500063" eaLnBrk="1" hangingPunct="1">
              <a:lnSpc>
                <a:spcPct val="90000"/>
              </a:lnSpc>
              <a:spcBef>
                <a:spcPts val="800"/>
              </a:spcBef>
              <a:spcAft>
                <a:spcPts val="12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400" b="1" dirty="0" smtClean="0">
              <a:solidFill>
                <a:schemeClr val="tx1"/>
              </a:solidFill>
              <a:latin typeface="Arial" pitchFamily="34" charset="0"/>
              <a:ea typeface="ＭＳ Ｐゴシック" pitchFamily="34" charset="-12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8970" y="2136972"/>
            <a:ext cx="2130175" cy="1594303"/>
          </a:xfrm>
          <a:prstGeom prst="rect">
            <a:avLst/>
          </a:prstGeom>
        </p:spPr>
      </p:pic>
      <p:sp>
        <p:nvSpPr>
          <p:cNvPr id="2" name="Rectangle 1"/>
          <p:cNvSpPr/>
          <p:nvPr/>
        </p:nvSpPr>
        <p:spPr>
          <a:xfrm>
            <a:off x="0" y="-4110"/>
            <a:ext cx="9144000" cy="769441"/>
          </a:xfrm>
          <a:prstGeom prst="rect">
            <a:avLst/>
          </a:prstGeom>
          <a:solidFill>
            <a:schemeClr val="accent1">
              <a:lumMod val="60000"/>
              <a:lumOff val="40000"/>
            </a:schemeClr>
          </a:solidFill>
          <a:ln>
            <a:solidFill>
              <a:schemeClr val="accent1">
                <a:lumMod val="60000"/>
                <a:lumOff val="40000"/>
              </a:schemeClr>
            </a:solidFill>
          </a:ln>
        </p:spPr>
        <p:txBody>
          <a:bodyPr wrap="square">
            <a:spAutoFit/>
          </a:bodyPr>
          <a:lstStyle/>
          <a:p>
            <a:pPr algn="ctr" eaLnBrk="1" hangingPunct="1"/>
            <a:r>
              <a:rPr lang="en-US" altLang="en-US" sz="4400" b="1" dirty="0">
                <a:solidFill>
                  <a:schemeClr val="bg2"/>
                </a:solidFill>
              </a:rPr>
              <a:t>Hardware Needed: WAP</a:t>
            </a:r>
          </a:p>
        </p:txBody>
      </p:sp>
    </p:spTree>
    <p:extLst>
      <p:ext uri="{BB962C8B-B14F-4D97-AF65-F5344CB8AC3E}">
        <p14:creationId xmlns:p14="http://schemas.microsoft.com/office/powerpoint/2010/main" val="204595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79985"/>
            <a:ext cx="9070428" cy="5978015"/>
          </a:xfrm>
        </p:spPr>
        <p:txBody>
          <a:bodyPr>
            <a:normAutofit/>
          </a:bodyPr>
          <a:lstStyle/>
          <a:p>
            <a:pPr eaLnBrk="1" hangingPunct="1">
              <a:lnSpc>
                <a:spcPct val="90000"/>
              </a:lnSpc>
              <a:spcAft>
                <a:spcPts val="12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0" dirty="0" smtClean="0">
                <a:solidFill>
                  <a:schemeClr val="tx1"/>
                </a:solidFill>
              </a:rPr>
              <a:t>Wi-Fi </a:t>
            </a:r>
            <a:r>
              <a:rPr lang="en-US" sz="2400" b="0" dirty="0">
                <a:solidFill>
                  <a:schemeClr val="tx1"/>
                </a:solidFill>
              </a:rPr>
              <a:t>is a trademarked name </a:t>
            </a:r>
            <a:r>
              <a:rPr lang="en-US" sz="2400" b="0" dirty="0" smtClean="0">
                <a:solidFill>
                  <a:schemeClr val="tx1"/>
                </a:solidFill>
              </a:rPr>
              <a:t>for the</a:t>
            </a:r>
            <a:r>
              <a:rPr lang="en-US" sz="2400" b="0" dirty="0">
                <a:solidFill>
                  <a:schemeClr val="tx1"/>
                </a:solidFill>
              </a:rPr>
              <a:t> </a:t>
            </a:r>
            <a:r>
              <a:rPr lang="en-US" sz="2400" b="0" dirty="0">
                <a:solidFill>
                  <a:schemeClr val="tx1"/>
                </a:solidFill>
                <a:hlinkClick r:id="rId2"/>
              </a:rPr>
              <a:t>IEEE</a:t>
            </a:r>
            <a:r>
              <a:rPr lang="en-US" sz="2400" b="0" dirty="0">
                <a:solidFill>
                  <a:schemeClr val="tx1"/>
                </a:solidFill>
              </a:rPr>
              <a:t> 802.11 standard. </a:t>
            </a:r>
            <a:endParaRPr lang="en-US" sz="2400" b="0" dirty="0" smtClean="0">
              <a:solidFill>
                <a:schemeClr val="tx1"/>
              </a:solidFill>
            </a:endParaRPr>
          </a:p>
          <a:p>
            <a:pPr eaLnBrk="1" hangingPunct="1">
              <a:lnSpc>
                <a:spcPct val="90000"/>
              </a:lnSpc>
              <a:spcAft>
                <a:spcPts val="12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0" dirty="0" smtClean="0">
                <a:solidFill>
                  <a:schemeClr val="tx1"/>
                </a:solidFill>
              </a:rPr>
              <a:t>It </a:t>
            </a:r>
            <a:r>
              <a:rPr lang="en-US" sz="2400" b="0" dirty="0">
                <a:solidFill>
                  <a:schemeClr val="tx1"/>
                </a:solidFill>
              </a:rPr>
              <a:t>is a medium range wireless technology used to connect devices together. </a:t>
            </a:r>
            <a:endParaRPr lang="en-US" sz="2400" b="0" dirty="0" smtClean="0">
              <a:solidFill>
                <a:schemeClr val="tx1"/>
              </a:solidFill>
            </a:endParaRPr>
          </a:p>
          <a:p>
            <a:pPr eaLnBrk="1" hangingPunct="1">
              <a:lnSpc>
                <a:spcPct val="90000"/>
              </a:lnSpc>
              <a:spcAft>
                <a:spcPts val="12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0" dirty="0" smtClean="0">
                <a:solidFill>
                  <a:schemeClr val="tx1"/>
                </a:solidFill>
              </a:rPr>
              <a:t>Wi-Fi </a:t>
            </a:r>
            <a:r>
              <a:rPr lang="en-US" sz="2400" b="0" dirty="0">
                <a:solidFill>
                  <a:schemeClr val="tx1"/>
                </a:solidFill>
              </a:rPr>
              <a:t>uses radio waves to provide a connection to the </a:t>
            </a:r>
            <a:r>
              <a:rPr lang="en-US" sz="2400" b="0" dirty="0" smtClean="0">
                <a:solidFill>
                  <a:schemeClr val="tx1"/>
                </a:solidFill>
              </a:rPr>
              <a:t>internet</a:t>
            </a:r>
            <a:endParaRPr lang="en-US" sz="2400" b="0" dirty="0">
              <a:solidFill>
                <a:schemeClr val="tx1"/>
              </a:solidFill>
            </a:endParaRPr>
          </a:p>
          <a:p>
            <a:pPr>
              <a:spcAft>
                <a:spcPts val="1200"/>
              </a:spcAft>
            </a:pPr>
            <a:r>
              <a:rPr lang="en-US" sz="2400" b="0" dirty="0">
                <a:solidFill>
                  <a:schemeClr val="tx1"/>
                </a:solidFill>
              </a:rPr>
              <a:t>Examples of </a:t>
            </a:r>
            <a:r>
              <a:rPr lang="en-US" sz="2400" b="0" dirty="0" smtClean="0">
                <a:solidFill>
                  <a:schemeClr val="tx1"/>
                </a:solidFill>
              </a:rPr>
              <a:t>Wi-Fi include</a:t>
            </a:r>
            <a:r>
              <a:rPr lang="en-US" sz="2400" b="0" dirty="0">
                <a:solidFill>
                  <a:schemeClr val="tx1"/>
                </a:solidFill>
              </a:rPr>
              <a:t>:</a:t>
            </a:r>
          </a:p>
          <a:p>
            <a:pPr lvl="1">
              <a:spcAft>
                <a:spcPts val="1200"/>
              </a:spcAft>
            </a:pPr>
            <a:r>
              <a:rPr lang="en-US" sz="2400" dirty="0">
                <a:solidFill>
                  <a:schemeClr val="tx1"/>
                </a:solidFill>
              </a:rPr>
              <a:t>2.4 GHz – ultra-high </a:t>
            </a:r>
            <a:r>
              <a:rPr lang="en-US" sz="2400" dirty="0" smtClean="0">
                <a:solidFill>
                  <a:schemeClr val="tx1"/>
                </a:solidFill>
              </a:rPr>
              <a:t>frequency</a:t>
            </a:r>
          </a:p>
          <a:p>
            <a:pPr lvl="1">
              <a:spcAft>
                <a:spcPts val="1200"/>
              </a:spcAft>
            </a:pPr>
            <a:r>
              <a:rPr lang="en-US" sz="2400" dirty="0" smtClean="0">
                <a:solidFill>
                  <a:schemeClr val="tx1"/>
                </a:solidFill>
              </a:rPr>
              <a:t>5 </a:t>
            </a:r>
            <a:r>
              <a:rPr lang="en-US" sz="2400" dirty="0">
                <a:solidFill>
                  <a:schemeClr val="tx1"/>
                </a:solidFill>
              </a:rPr>
              <a:t>GHz – super-high </a:t>
            </a:r>
            <a:r>
              <a:rPr lang="en-US" sz="2400" dirty="0" smtClean="0">
                <a:solidFill>
                  <a:schemeClr val="tx1"/>
                </a:solidFill>
              </a:rPr>
              <a:t>frequency</a:t>
            </a:r>
          </a:p>
          <a:p>
            <a:pPr>
              <a:spcAft>
                <a:spcPts val="1200"/>
              </a:spcAft>
            </a:pPr>
            <a:r>
              <a:rPr lang="en-US" sz="2400" b="0" dirty="0">
                <a:solidFill>
                  <a:schemeClr val="tx1"/>
                </a:solidFill>
              </a:rPr>
              <a:t>These numbers refer to two different </a:t>
            </a:r>
            <a:r>
              <a:rPr lang="en-US" sz="2400" b="0" dirty="0" smtClean="0">
                <a:solidFill>
                  <a:schemeClr val="tx1"/>
                </a:solidFill>
              </a:rPr>
              <a:t>‘frequency bands</a:t>
            </a:r>
            <a:r>
              <a:rPr lang="en-US" sz="2400" b="0" dirty="0">
                <a:solidFill>
                  <a:schemeClr val="tx1"/>
                </a:solidFill>
              </a:rPr>
              <a:t>' your </a:t>
            </a:r>
            <a:r>
              <a:rPr lang="en-US" sz="2400" b="0" dirty="0" smtClean="0">
                <a:solidFill>
                  <a:schemeClr val="tx1"/>
                </a:solidFill>
              </a:rPr>
              <a:t>Wi-Fi </a:t>
            </a:r>
            <a:r>
              <a:rPr lang="en-US" sz="2400" b="0" dirty="0">
                <a:solidFill>
                  <a:schemeClr val="tx1"/>
                </a:solidFill>
              </a:rPr>
              <a:t>can use for its signal</a:t>
            </a:r>
            <a:r>
              <a:rPr lang="en-US" sz="2400" b="0" dirty="0" smtClean="0">
                <a:solidFill>
                  <a:schemeClr val="tx1"/>
                </a:solidFill>
              </a:rPr>
              <a:t>.</a:t>
            </a:r>
            <a:endParaRPr lang="en-US" sz="2400" b="0" dirty="0">
              <a:solidFill>
                <a:schemeClr val="tx1"/>
              </a:solidFill>
            </a:endParaRPr>
          </a:p>
        </p:txBody>
      </p:sp>
      <p:sp>
        <p:nvSpPr>
          <p:cNvPr id="4" name="Rectangle 3"/>
          <p:cNvSpPr/>
          <p:nvPr/>
        </p:nvSpPr>
        <p:spPr>
          <a:xfrm>
            <a:off x="0" y="-4110"/>
            <a:ext cx="9144000" cy="769441"/>
          </a:xfrm>
          <a:prstGeom prst="rect">
            <a:avLst/>
          </a:prstGeom>
          <a:solidFill>
            <a:schemeClr val="accent1">
              <a:lumMod val="60000"/>
              <a:lumOff val="40000"/>
            </a:schemeClr>
          </a:solidFill>
          <a:ln>
            <a:solidFill>
              <a:schemeClr val="accent1">
                <a:lumMod val="60000"/>
                <a:lumOff val="40000"/>
              </a:schemeClr>
            </a:solidFill>
          </a:ln>
        </p:spPr>
        <p:txBody>
          <a:bodyPr wrap="square">
            <a:spAutoFit/>
          </a:bodyPr>
          <a:lstStyle/>
          <a:p>
            <a:pPr algn="ctr" eaLnBrk="1" hangingPunct="1"/>
            <a:r>
              <a:rPr lang="en-US" altLang="en-US" sz="4400" b="1" dirty="0" smtClean="0">
                <a:solidFill>
                  <a:schemeClr val="bg2"/>
                </a:solidFill>
                <a:effectLst>
                  <a:outerShdw blurRad="38100" dist="38100" dir="2700000" algn="tl">
                    <a:srgbClr val="000000">
                      <a:alpha val="43137"/>
                    </a:srgbClr>
                  </a:outerShdw>
                </a:effectLst>
              </a:rPr>
              <a:t>Wi-Fi Frequencies</a:t>
            </a:r>
            <a:endParaRPr lang="en-US" altLang="en-US" sz="44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824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5331"/>
            <a:ext cx="9144000" cy="5835166"/>
          </a:xfrm>
        </p:spPr>
        <p:txBody>
          <a:bodyPr>
            <a:noAutofit/>
          </a:bodyPr>
          <a:lstStyle/>
          <a:p>
            <a:pPr>
              <a:spcBef>
                <a:spcPts val="0"/>
              </a:spcBef>
              <a:spcAft>
                <a:spcPts val="1800"/>
              </a:spcAft>
            </a:pPr>
            <a:r>
              <a:rPr lang="en-US" sz="2400" b="0" dirty="0" smtClean="0">
                <a:solidFill>
                  <a:schemeClr val="tx1"/>
                </a:solidFill>
              </a:rPr>
              <a:t>A </a:t>
            </a:r>
            <a:r>
              <a:rPr lang="en-US" sz="2400" b="0" dirty="0">
                <a:solidFill>
                  <a:schemeClr val="tx1"/>
                </a:solidFill>
              </a:rPr>
              <a:t>channel is the range of frequencies that will transmit data </a:t>
            </a:r>
            <a:endParaRPr lang="en-US" sz="2400" b="0" dirty="0" smtClean="0">
              <a:solidFill>
                <a:schemeClr val="tx1"/>
              </a:solidFill>
            </a:endParaRPr>
          </a:p>
          <a:p>
            <a:pPr eaLnBrk="1" hangingPunct="1">
              <a:lnSpc>
                <a:spcPct val="90000"/>
              </a:lnSpc>
              <a:spcBef>
                <a:spcPts val="0"/>
              </a:spcBef>
              <a:spcAft>
                <a:spcPts val="18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0" dirty="0" smtClean="0">
                <a:solidFill>
                  <a:schemeClr val="tx1"/>
                </a:solidFill>
              </a:rPr>
              <a:t>The </a:t>
            </a:r>
            <a:r>
              <a:rPr lang="en-US" sz="2400" b="0" dirty="0">
                <a:solidFill>
                  <a:schemeClr val="tx1"/>
                </a:solidFill>
              </a:rPr>
              <a:t>benefit of wider channels is that more data can be transmitted, resulting in faster Wi-Fi speeds</a:t>
            </a:r>
            <a:r>
              <a:rPr lang="en-US" sz="2400" b="0" dirty="0" smtClean="0">
                <a:solidFill>
                  <a:schemeClr val="tx1"/>
                </a:solidFill>
              </a:rPr>
              <a:t>.</a:t>
            </a:r>
          </a:p>
          <a:p>
            <a:pPr eaLnBrk="1" hangingPunct="1">
              <a:lnSpc>
                <a:spcPct val="90000"/>
              </a:lnSpc>
              <a:spcBef>
                <a:spcPts val="0"/>
              </a:spcBef>
              <a:spcAft>
                <a:spcPts val="18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0" dirty="0">
                <a:solidFill>
                  <a:schemeClr val="tx1"/>
                </a:solidFill>
              </a:rPr>
              <a:t>However, interference with other 20MHz channels can be an </a:t>
            </a:r>
            <a:r>
              <a:rPr lang="en-US" sz="2400" b="0" dirty="0" smtClean="0">
                <a:solidFill>
                  <a:schemeClr val="tx1"/>
                </a:solidFill>
              </a:rPr>
              <a:t>issue.</a:t>
            </a:r>
          </a:p>
          <a:p>
            <a:pPr eaLnBrk="1" hangingPunct="1">
              <a:lnSpc>
                <a:spcPct val="90000"/>
              </a:lnSpc>
              <a:spcBef>
                <a:spcPts val="0"/>
              </a:spcBef>
              <a:spcAft>
                <a:spcPts val="18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0" dirty="0">
                <a:solidFill>
                  <a:schemeClr val="tx1"/>
                </a:solidFill>
              </a:rPr>
              <a:t>You may buy a new router and install it in your home.  </a:t>
            </a:r>
            <a:endParaRPr lang="en-US" sz="2400" b="0" dirty="0" smtClean="0">
              <a:solidFill>
                <a:schemeClr val="tx1"/>
              </a:solidFill>
            </a:endParaRPr>
          </a:p>
          <a:p>
            <a:pPr eaLnBrk="1" hangingPunct="1">
              <a:lnSpc>
                <a:spcPct val="90000"/>
              </a:lnSpc>
              <a:spcBef>
                <a:spcPts val="0"/>
              </a:spcBef>
              <a:spcAft>
                <a:spcPts val="18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0" dirty="0" smtClean="0">
                <a:solidFill>
                  <a:schemeClr val="tx1"/>
                </a:solidFill>
              </a:rPr>
              <a:t>Ideally </a:t>
            </a:r>
            <a:r>
              <a:rPr lang="en-US" sz="2400" b="0" dirty="0">
                <a:solidFill>
                  <a:schemeClr val="tx1"/>
                </a:solidFill>
              </a:rPr>
              <a:t>the router will use a channel width of 40MHz, which should give you very good network transfer speeds.  </a:t>
            </a:r>
            <a:endParaRPr lang="en-US" sz="2400" b="0" dirty="0" smtClean="0">
              <a:solidFill>
                <a:schemeClr val="tx1"/>
              </a:solidFill>
            </a:endParaRPr>
          </a:p>
          <a:p>
            <a:pPr eaLnBrk="1" hangingPunct="1">
              <a:lnSpc>
                <a:spcPct val="90000"/>
              </a:lnSpc>
              <a:spcBef>
                <a:spcPts val="0"/>
              </a:spcBef>
              <a:spcAft>
                <a:spcPts val="18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0" dirty="0" smtClean="0">
                <a:solidFill>
                  <a:schemeClr val="tx1"/>
                </a:solidFill>
              </a:rPr>
              <a:t>However</a:t>
            </a:r>
            <a:r>
              <a:rPr lang="en-US" sz="2400" b="0" dirty="0">
                <a:solidFill>
                  <a:schemeClr val="tx1"/>
                </a:solidFill>
              </a:rPr>
              <a:t>, if there are lots of </a:t>
            </a:r>
            <a:r>
              <a:rPr lang="en-US" sz="2400" b="0" dirty="0" err="1">
                <a:solidFill>
                  <a:schemeClr val="tx1"/>
                </a:solidFill>
              </a:rPr>
              <a:t>neighbouring</a:t>
            </a:r>
            <a:r>
              <a:rPr lang="en-US" sz="2400" b="0" dirty="0">
                <a:solidFill>
                  <a:schemeClr val="tx1"/>
                </a:solidFill>
              </a:rPr>
              <a:t> Wi-Fi networks, they may cause too much interference with the 'wide' 40MHz channels.  </a:t>
            </a:r>
            <a:endParaRPr lang="en-US" sz="2400" b="0" dirty="0" smtClean="0">
              <a:solidFill>
                <a:schemeClr val="tx1"/>
              </a:solidFill>
            </a:endParaRPr>
          </a:p>
          <a:p>
            <a:pPr eaLnBrk="1" hangingPunct="1">
              <a:lnSpc>
                <a:spcPct val="90000"/>
              </a:lnSpc>
              <a:spcBef>
                <a:spcPts val="0"/>
              </a:spcBef>
              <a:spcAft>
                <a:spcPts val="18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sz="2400" b="0" dirty="0" smtClean="0">
                <a:solidFill>
                  <a:schemeClr val="tx1"/>
                </a:solidFill>
              </a:rPr>
              <a:t>This </a:t>
            </a:r>
            <a:r>
              <a:rPr lang="en-US" sz="2400" b="0" dirty="0">
                <a:solidFill>
                  <a:schemeClr val="tx1"/>
                </a:solidFill>
              </a:rPr>
              <a:t>interference could result in greatly reduced performance.</a:t>
            </a:r>
            <a:br>
              <a:rPr lang="en-US" sz="2400" b="0" dirty="0">
                <a:solidFill>
                  <a:schemeClr val="tx1"/>
                </a:solidFill>
              </a:rPr>
            </a:br>
            <a:endParaRPr lang="en-GB" altLang="en-US" sz="2400" b="0" dirty="0" smtClean="0">
              <a:solidFill>
                <a:schemeClr val="tx1"/>
              </a:solidFill>
              <a:latin typeface="Arial" pitchFamily="34" charset="0"/>
              <a:ea typeface="ＭＳ Ｐゴシック" pitchFamily="34" charset="-128"/>
            </a:endParaRPr>
          </a:p>
          <a:p>
            <a:pPr marL="1250950" lvl="1" indent="-500063" eaLnBrk="1" hangingPunct="1">
              <a:lnSpc>
                <a:spcPct val="90000"/>
              </a:lnSpc>
              <a:spcBef>
                <a:spcPts val="0"/>
              </a:spcBef>
              <a:spcAft>
                <a:spcPts val="1800"/>
              </a:spcAft>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400" dirty="0" smtClean="0">
              <a:solidFill>
                <a:schemeClr val="tx1"/>
              </a:solidFill>
              <a:latin typeface="Arial" pitchFamily="34" charset="0"/>
              <a:ea typeface="ＭＳ Ｐゴシック" pitchFamily="34" charset="-128"/>
            </a:endParaRPr>
          </a:p>
        </p:txBody>
      </p:sp>
      <p:sp>
        <p:nvSpPr>
          <p:cNvPr id="4" name="Rectangle 3"/>
          <p:cNvSpPr/>
          <p:nvPr/>
        </p:nvSpPr>
        <p:spPr>
          <a:xfrm>
            <a:off x="0" y="-4110"/>
            <a:ext cx="9144000" cy="769441"/>
          </a:xfrm>
          <a:prstGeom prst="rect">
            <a:avLst/>
          </a:prstGeom>
          <a:solidFill>
            <a:schemeClr val="accent1">
              <a:lumMod val="60000"/>
              <a:lumOff val="40000"/>
            </a:schemeClr>
          </a:solidFill>
          <a:ln>
            <a:solidFill>
              <a:schemeClr val="accent1">
                <a:lumMod val="60000"/>
                <a:lumOff val="40000"/>
              </a:schemeClr>
            </a:solidFill>
          </a:ln>
        </p:spPr>
        <p:txBody>
          <a:bodyPr wrap="square">
            <a:spAutoFit/>
          </a:bodyPr>
          <a:lstStyle/>
          <a:p>
            <a:pPr algn="ctr" eaLnBrk="1" hangingPunct="1"/>
            <a:r>
              <a:rPr lang="en-US" altLang="en-US" sz="4400" b="1" dirty="0" smtClean="0">
                <a:solidFill>
                  <a:schemeClr val="bg2"/>
                </a:solidFill>
                <a:effectLst>
                  <a:outerShdw blurRad="38100" dist="38100" dir="2700000" algn="tl">
                    <a:srgbClr val="000000">
                      <a:alpha val="43137"/>
                    </a:srgbClr>
                  </a:outerShdw>
                </a:effectLst>
              </a:rPr>
              <a:t>Wi-Fi Channel</a:t>
            </a:r>
            <a:endParaRPr lang="en-US" altLang="en-US" sz="44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7516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55624"/>
            <a:ext cx="9144000" cy="4021176"/>
          </a:xfrm>
        </p:spPr>
        <p:txBody>
          <a:bodyPr>
            <a:noAutofit/>
          </a:bodyPr>
          <a:lstStyle/>
          <a:p>
            <a:pPr>
              <a:spcAft>
                <a:spcPts val="1200"/>
              </a:spcAft>
            </a:pPr>
            <a:r>
              <a:rPr lang="en-US" sz="3200" b="0" dirty="0" smtClean="0">
                <a:solidFill>
                  <a:schemeClr val="tx1"/>
                </a:solidFill>
              </a:rPr>
              <a:t>Two </a:t>
            </a:r>
            <a:r>
              <a:rPr lang="en-US" sz="3200" b="0" dirty="0">
                <a:solidFill>
                  <a:schemeClr val="tx1"/>
                </a:solidFill>
              </a:rPr>
              <a:t>devices using the same </a:t>
            </a:r>
            <a:r>
              <a:rPr lang="en-US" sz="3200" b="0" dirty="0" smtClean="0">
                <a:solidFill>
                  <a:schemeClr val="tx1"/>
                </a:solidFill>
              </a:rPr>
              <a:t>channels </a:t>
            </a:r>
            <a:r>
              <a:rPr lang="en-US" sz="3200" b="0" dirty="0">
                <a:solidFill>
                  <a:schemeClr val="tx1"/>
                </a:solidFill>
              </a:rPr>
              <a:t>will be subject to interference </a:t>
            </a:r>
          </a:p>
          <a:p>
            <a:pPr>
              <a:spcAft>
                <a:spcPts val="1200"/>
              </a:spcAft>
            </a:pPr>
            <a:r>
              <a:rPr lang="en-US" sz="3200" b="0" dirty="0" smtClean="0">
                <a:solidFill>
                  <a:schemeClr val="tx1"/>
                </a:solidFill>
              </a:rPr>
              <a:t>Choice </a:t>
            </a:r>
            <a:r>
              <a:rPr lang="en-US" sz="3200" b="0" dirty="0">
                <a:solidFill>
                  <a:schemeClr val="tx1"/>
                </a:solidFill>
              </a:rPr>
              <a:t>of channel allows users to </a:t>
            </a:r>
            <a:r>
              <a:rPr lang="en-US" sz="3200" b="0" dirty="0" smtClean="0">
                <a:solidFill>
                  <a:schemeClr val="tx1"/>
                </a:solidFill>
              </a:rPr>
              <a:t>minimize or reduce interference </a:t>
            </a:r>
            <a:r>
              <a:rPr lang="en-US" sz="3200" b="0" dirty="0">
                <a:solidFill>
                  <a:schemeClr val="tx1"/>
                </a:solidFill>
              </a:rPr>
              <a:t>from other devices. </a:t>
            </a:r>
          </a:p>
          <a:p>
            <a:pPr marL="750887" lvl="1" indent="0" eaLnBrk="1" hangingPunct="1">
              <a:lnSpc>
                <a:spcPct val="90000"/>
              </a:lnSpc>
              <a:spcBef>
                <a:spcPts val="0"/>
              </a:spcBef>
              <a:spcAft>
                <a:spcPts val="1200"/>
              </a:spcAft>
              <a:buNone/>
              <a:tabLst>
                <a:tab pos="338138" algn="l"/>
                <a:tab pos="785813" algn="l"/>
                <a:tab pos="2146300"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3200" dirty="0" smtClean="0">
              <a:solidFill>
                <a:schemeClr val="tx1"/>
              </a:solidFill>
              <a:latin typeface="Arial" pitchFamily="34" charset="0"/>
              <a:ea typeface="ＭＳ Ｐゴシック" pitchFamily="34" charset="-128"/>
            </a:endParaRPr>
          </a:p>
        </p:txBody>
      </p:sp>
      <p:sp>
        <p:nvSpPr>
          <p:cNvPr id="4" name="Rectangle 3"/>
          <p:cNvSpPr/>
          <p:nvPr/>
        </p:nvSpPr>
        <p:spPr>
          <a:xfrm>
            <a:off x="0" y="-4110"/>
            <a:ext cx="9144000" cy="646331"/>
          </a:xfrm>
          <a:prstGeom prst="rect">
            <a:avLst/>
          </a:prstGeom>
          <a:solidFill>
            <a:schemeClr val="accent1">
              <a:lumMod val="60000"/>
              <a:lumOff val="40000"/>
            </a:schemeClr>
          </a:solidFill>
          <a:ln>
            <a:solidFill>
              <a:schemeClr val="accent1">
                <a:lumMod val="60000"/>
                <a:lumOff val="40000"/>
              </a:schemeClr>
            </a:solidFill>
          </a:ln>
        </p:spPr>
        <p:txBody>
          <a:bodyPr wrap="square">
            <a:spAutoFit/>
          </a:bodyPr>
          <a:lstStyle/>
          <a:p>
            <a:pPr algn="ctr" eaLnBrk="1" hangingPunct="1"/>
            <a:r>
              <a:rPr lang="en-US" altLang="en-US" sz="3600" b="1" dirty="0">
                <a:solidFill>
                  <a:schemeClr val="bg2"/>
                </a:solidFill>
                <a:effectLst>
                  <a:outerShdw blurRad="38100" dist="38100" dir="2700000" algn="tl">
                    <a:srgbClr val="000000">
                      <a:alpha val="43137"/>
                    </a:srgbClr>
                  </a:outerShdw>
                </a:effectLst>
              </a:rPr>
              <a:t>Important of Different WIFI Channel</a:t>
            </a:r>
          </a:p>
        </p:txBody>
      </p:sp>
    </p:spTree>
    <p:extLst>
      <p:ext uri="{BB962C8B-B14F-4D97-AF65-F5344CB8AC3E}">
        <p14:creationId xmlns:p14="http://schemas.microsoft.com/office/powerpoint/2010/main" val="193242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55026" y="666635"/>
            <a:ext cx="6573315" cy="56579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spcAft>
                <a:spcPts val="1200"/>
              </a:spcAft>
              <a:buFont typeface="Arial" panose="020B0604020202020204" pitchFamily="34" charset="0"/>
              <a:buChar char="•"/>
            </a:pPr>
            <a:r>
              <a:rPr lang="en-GB" sz="2100" dirty="0" smtClean="0"/>
              <a:t>A </a:t>
            </a:r>
            <a:r>
              <a:rPr lang="en-GB" sz="2100" b="1" dirty="0" smtClean="0">
                <a:solidFill>
                  <a:srgbClr val="FF0000"/>
                </a:solidFill>
              </a:rPr>
              <a:t>server</a:t>
            </a:r>
            <a:r>
              <a:rPr lang="en-GB" sz="2100" dirty="0" smtClean="0"/>
              <a:t> is a </a:t>
            </a:r>
            <a:r>
              <a:rPr lang="en-GB" sz="2100" b="1" dirty="0" smtClean="0">
                <a:solidFill>
                  <a:srgbClr val="FF0000"/>
                </a:solidFill>
              </a:rPr>
              <a:t>powerful</a:t>
            </a:r>
            <a:r>
              <a:rPr lang="en-GB" sz="2100" dirty="0" smtClean="0"/>
              <a:t> </a:t>
            </a:r>
            <a:r>
              <a:rPr lang="en-GB" sz="2100" b="1" dirty="0" smtClean="0">
                <a:solidFill>
                  <a:srgbClr val="FF0000"/>
                </a:solidFill>
              </a:rPr>
              <a:t>computer</a:t>
            </a:r>
            <a:r>
              <a:rPr lang="en-GB" sz="2100" dirty="0" smtClean="0"/>
              <a:t> which provides a </a:t>
            </a:r>
            <a:r>
              <a:rPr lang="en-GB" sz="2100" b="1" dirty="0" smtClean="0">
                <a:solidFill>
                  <a:srgbClr val="FF0000"/>
                </a:solidFill>
              </a:rPr>
              <a:t>service</a:t>
            </a:r>
            <a:r>
              <a:rPr lang="en-GB" sz="2100" dirty="0" smtClean="0"/>
              <a:t> on a network. </a:t>
            </a:r>
          </a:p>
          <a:p>
            <a:pPr marL="285750" indent="-285750">
              <a:spcAft>
                <a:spcPts val="1200"/>
              </a:spcAft>
              <a:buFont typeface="Arial" panose="020B0604020202020204" pitchFamily="34" charset="0"/>
              <a:buChar char="•"/>
            </a:pPr>
            <a:r>
              <a:rPr lang="en-GB" sz="2100" dirty="0" smtClean="0"/>
              <a:t>They tend to have many processors and large amounts of memory and hard drive space. </a:t>
            </a:r>
            <a:endParaRPr lang="en-GB" sz="2100" dirty="0"/>
          </a:p>
          <a:p>
            <a:pPr marL="285750" indent="-285750">
              <a:spcAft>
                <a:spcPts val="1200"/>
              </a:spcAft>
              <a:buFont typeface="Arial" panose="020B0604020202020204" pitchFamily="34" charset="0"/>
              <a:buChar char="•"/>
            </a:pPr>
            <a:r>
              <a:rPr lang="en-GB" sz="2100" dirty="0" smtClean="0"/>
              <a:t>They have the role of controlling access to shared resources like files and printers.</a:t>
            </a:r>
            <a:r>
              <a:rPr lang="en-GB" sz="2100" dirty="0" smtClean="0">
                <a:cs typeface="Arial" charset="0"/>
              </a:rPr>
              <a:t> </a:t>
            </a:r>
          </a:p>
          <a:p>
            <a:pPr marL="285750" indent="-285750">
              <a:spcAft>
                <a:spcPts val="1200"/>
              </a:spcAft>
              <a:buFont typeface="Arial" panose="020B0604020202020204" pitchFamily="34" charset="0"/>
              <a:buChar char="•"/>
            </a:pPr>
            <a:r>
              <a:rPr lang="en-GB" sz="2100" dirty="0" smtClean="0">
                <a:cs typeface="Arial" charset="0"/>
              </a:rPr>
              <a:t>Since </a:t>
            </a:r>
            <a:r>
              <a:rPr lang="en-GB" sz="2100" dirty="0">
                <a:cs typeface="Arial" charset="0"/>
              </a:rPr>
              <a:t>data storage is centralised, </a:t>
            </a:r>
            <a:r>
              <a:rPr lang="en-GB" sz="2100" b="1" dirty="0">
                <a:solidFill>
                  <a:srgbClr val="FF0000"/>
                </a:solidFill>
                <a:cs typeface="Arial" charset="0"/>
              </a:rPr>
              <a:t>security is easier to manage</a:t>
            </a:r>
            <a:r>
              <a:rPr lang="en-GB" sz="2100" dirty="0">
                <a:solidFill>
                  <a:srgbClr val="FF0000"/>
                </a:solidFill>
                <a:cs typeface="Arial" charset="0"/>
              </a:rPr>
              <a:t>, </a:t>
            </a:r>
            <a:r>
              <a:rPr lang="en-GB" sz="2100" b="1" dirty="0">
                <a:solidFill>
                  <a:srgbClr val="FF0000"/>
                </a:solidFill>
                <a:cs typeface="Arial" charset="0"/>
              </a:rPr>
              <a:t>updates to the data are far easier to administer</a:t>
            </a:r>
            <a:r>
              <a:rPr lang="en-GB" sz="2100" dirty="0">
                <a:cs typeface="Arial" charset="0"/>
              </a:rPr>
              <a:t> and it </a:t>
            </a:r>
            <a:r>
              <a:rPr lang="en-GB" sz="2100" dirty="0">
                <a:solidFill>
                  <a:srgbClr val="FF0000"/>
                </a:solidFill>
                <a:cs typeface="Arial" charset="0"/>
              </a:rPr>
              <a:t>is </a:t>
            </a:r>
            <a:r>
              <a:rPr lang="en-GB" sz="2100" b="1" dirty="0">
                <a:solidFill>
                  <a:srgbClr val="FF0000"/>
                </a:solidFill>
                <a:cs typeface="Arial" charset="0"/>
              </a:rPr>
              <a:t>far easier to backup the data </a:t>
            </a:r>
            <a:r>
              <a:rPr lang="en-GB" sz="2100" b="1" dirty="0" smtClean="0">
                <a:solidFill>
                  <a:srgbClr val="FF0000"/>
                </a:solidFill>
                <a:cs typeface="Arial" charset="0"/>
              </a:rPr>
              <a:t>centrally</a:t>
            </a:r>
            <a:endParaRPr lang="en-GB" sz="2100" dirty="0" smtClean="0"/>
          </a:p>
          <a:p>
            <a:pPr marL="285750" indent="-285750">
              <a:spcAft>
                <a:spcPts val="200"/>
              </a:spcAft>
              <a:buFont typeface="Arial" panose="020B0604020202020204" pitchFamily="34" charset="0"/>
              <a:buChar char="•"/>
            </a:pPr>
            <a:r>
              <a:rPr lang="en-GB" sz="2100" dirty="0" smtClean="0"/>
              <a:t>Typical roles servers play on networks</a:t>
            </a:r>
          </a:p>
          <a:p>
            <a:pPr marL="742950" lvl="1" indent="-285750">
              <a:spcAft>
                <a:spcPts val="200"/>
              </a:spcAft>
              <a:buFont typeface="Arial" panose="020B0604020202020204" pitchFamily="34" charset="0"/>
              <a:buChar char="•"/>
            </a:pPr>
            <a:r>
              <a:rPr lang="en-GB" sz="2100" dirty="0" smtClean="0"/>
              <a:t>File server </a:t>
            </a:r>
          </a:p>
          <a:p>
            <a:pPr marL="742950" lvl="1" indent="-285750">
              <a:spcAft>
                <a:spcPts val="200"/>
              </a:spcAft>
              <a:buFont typeface="Arial" panose="020B0604020202020204" pitchFamily="34" charset="0"/>
              <a:buChar char="•"/>
            </a:pPr>
            <a:r>
              <a:rPr lang="en-GB" sz="2100" dirty="0" smtClean="0"/>
              <a:t>Web server</a:t>
            </a:r>
          </a:p>
          <a:p>
            <a:pPr marL="742950" lvl="1" indent="-285750">
              <a:spcAft>
                <a:spcPts val="200"/>
              </a:spcAft>
              <a:buFont typeface="Arial" panose="020B0604020202020204" pitchFamily="34" charset="0"/>
              <a:buChar char="•"/>
            </a:pPr>
            <a:r>
              <a:rPr lang="en-GB" sz="2100" dirty="0" smtClean="0"/>
              <a:t>Print server</a:t>
            </a:r>
          </a:p>
          <a:p>
            <a:pPr marL="742950" lvl="1" indent="-285750">
              <a:spcAft>
                <a:spcPts val="200"/>
              </a:spcAft>
              <a:buFont typeface="Arial" panose="020B0604020202020204" pitchFamily="34" charset="0"/>
              <a:buChar char="•"/>
            </a:pPr>
            <a:r>
              <a:rPr lang="en-GB" sz="2100" dirty="0" smtClean="0"/>
              <a:t>Security / profiles</a:t>
            </a:r>
          </a:p>
        </p:txBody>
      </p:sp>
      <p:pic>
        <p:nvPicPr>
          <p:cNvPr id="19458" name="Picture 2" descr="http://www.windows-now.com/blogs/dougknox/WindowsLiveWriter/HPMediaSmartWindowsHomeServer_B79/hpwhs%5B7%5D.jpg"/>
          <p:cNvPicPr>
            <a:picLocks noChangeAspect="1" noChangeArrowheads="1"/>
          </p:cNvPicPr>
          <p:nvPr/>
        </p:nvPicPr>
        <p:blipFill rotWithShape="1">
          <a:blip r:embed="rId2" cstate="print"/>
          <a:srcRect l="11531" t="7592" r="15916" b="1482"/>
          <a:stretch/>
        </p:blipFill>
        <p:spPr bwMode="auto">
          <a:xfrm>
            <a:off x="6728341" y="1735667"/>
            <a:ext cx="2229391" cy="3624609"/>
          </a:xfrm>
          <a:prstGeom prst="rect">
            <a:avLst/>
          </a:prstGeom>
          <a:noFill/>
        </p:spPr>
      </p:pic>
      <p:sp>
        <p:nvSpPr>
          <p:cNvPr id="2" name="Title 1"/>
          <p:cNvSpPr>
            <a:spLocks noGrp="1"/>
          </p:cNvSpPr>
          <p:nvPr>
            <p:ph type="title"/>
          </p:nvPr>
        </p:nvSpPr>
        <p:spPr>
          <a:xfrm>
            <a:off x="0" y="0"/>
            <a:ext cx="9144000" cy="666635"/>
          </a:xfrm>
          <a:solidFill>
            <a:schemeClr val="accent1">
              <a:lumMod val="60000"/>
              <a:lumOff val="40000"/>
            </a:schemeClr>
          </a:solidFill>
          <a:ln>
            <a:solidFill>
              <a:schemeClr val="accent1">
                <a:lumMod val="60000"/>
                <a:lumOff val="40000"/>
              </a:schemeClr>
            </a:solidFill>
          </a:ln>
        </p:spPr>
        <p:txBody>
          <a:bodyPr/>
          <a:lstStyle/>
          <a:p>
            <a:pPr algn="ctr"/>
            <a:r>
              <a:rPr lang="en-GB" sz="4400" b="1" dirty="0" smtClean="0"/>
              <a:t>Server</a:t>
            </a:r>
            <a:endParaRPr lang="en-GB" sz="4400" b="1" dirty="0"/>
          </a:p>
        </p:txBody>
      </p:sp>
    </p:spTree>
    <p:extLst>
      <p:ext uri="{BB962C8B-B14F-4D97-AF65-F5344CB8AC3E}">
        <p14:creationId xmlns:p14="http://schemas.microsoft.com/office/powerpoint/2010/main" val="286574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fade">
                                      <p:cBhvr>
                                        <p:cTn id="12" dur="500"/>
                                        <p:tgtEl>
                                          <p:spTgt spid="194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barn(inVertical)">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xEl>
                                              <p:pRg st="1" end="1"/>
                                            </p:txEl>
                                          </p:spTgt>
                                        </p:tgtEl>
                                        <p:attrNameLst>
                                          <p:attrName>style.visibility</p:attrName>
                                        </p:attrNameLst>
                                      </p:cBhvr>
                                      <p:to>
                                        <p:strVal val="visible"/>
                                      </p:to>
                                    </p:set>
                                    <p:animEffect transition="in" filter="barn(inVertical)">
                                      <p:cBhvr>
                                        <p:cTn id="22" dur="500"/>
                                        <p:tgtEl>
                                          <p:spTgt spid="2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xEl>
                                              <p:pRg st="2" end="2"/>
                                            </p:txEl>
                                          </p:spTgt>
                                        </p:tgtEl>
                                        <p:attrNameLst>
                                          <p:attrName>style.visibility</p:attrName>
                                        </p:attrNameLst>
                                      </p:cBhvr>
                                      <p:to>
                                        <p:strVal val="visible"/>
                                      </p:to>
                                    </p:set>
                                    <p:animEffect transition="in" filter="barn(inVertical)">
                                      <p:cBhvr>
                                        <p:cTn id="27" dur="500"/>
                                        <p:tgtEl>
                                          <p:spTgt spid="2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4">
                                            <p:txEl>
                                              <p:pRg st="3" end="3"/>
                                            </p:txEl>
                                          </p:spTgt>
                                        </p:tgtEl>
                                        <p:attrNameLst>
                                          <p:attrName>style.visibility</p:attrName>
                                        </p:attrNameLst>
                                      </p:cBhvr>
                                      <p:to>
                                        <p:strVal val="visible"/>
                                      </p:to>
                                    </p:set>
                                    <p:animEffect transition="in" filter="barn(inVertical)">
                                      <p:cBhvr>
                                        <p:cTn id="32" dur="500"/>
                                        <p:tgtEl>
                                          <p:spTgt spid="2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4">
                                            <p:txEl>
                                              <p:pRg st="4" end="4"/>
                                            </p:txEl>
                                          </p:spTgt>
                                        </p:tgtEl>
                                        <p:attrNameLst>
                                          <p:attrName>style.visibility</p:attrName>
                                        </p:attrNameLst>
                                      </p:cBhvr>
                                      <p:to>
                                        <p:strVal val="visible"/>
                                      </p:to>
                                    </p:set>
                                    <p:animEffect transition="in" filter="barn(inVertical)">
                                      <p:cBhvr>
                                        <p:cTn id="37" dur="500"/>
                                        <p:tgtEl>
                                          <p:spTgt spid="24">
                                            <p:txEl>
                                              <p:pRg st="4" end="4"/>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4">
                                            <p:txEl>
                                              <p:pRg st="5" end="5"/>
                                            </p:txEl>
                                          </p:spTgt>
                                        </p:tgtEl>
                                        <p:attrNameLst>
                                          <p:attrName>style.visibility</p:attrName>
                                        </p:attrNameLst>
                                      </p:cBhvr>
                                      <p:to>
                                        <p:strVal val="visible"/>
                                      </p:to>
                                    </p:set>
                                    <p:animEffect transition="in" filter="barn(inVertical)">
                                      <p:cBhvr>
                                        <p:cTn id="40" dur="500"/>
                                        <p:tgtEl>
                                          <p:spTgt spid="24">
                                            <p:txEl>
                                              <p:pRg st="5" end="5"/>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4">
                                            <p:txEl>
                                              <p:pRg st="6" end="6"/>
                                            </p:txEl>
                                          </p:spTgt>
                                        </p:tgtEl>
                                        <p:attrNameLst>
                                          <p:attrName>style.visibility</p:attrName>
                                        </p:attrNameLst>
                                      </p:cBhvr>
                                      <p:to>
                                        <p:strVal val="visible"/>
                                      </p:to>
                                    </p:set>
                                    <p:animEffect transition="in" filter="barn(inVertical)">
                                      <p:cBhvr>
                                        <p:cTn id="43" dur="500"/>
                                        <p:tgtEl>
                                          <p:spTgt spid="24">
                                            <p:txEl>
                                              <p:pRg st="6" end="6"/>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4">
                                            <p:txEl>
                                              <p:pRg st="7" end="7"/>
                                            </p:txEl>
                                          </p:spTgt>
                                        </p:tgtEl>
                                        <p:attrNameLst>
                                          <p:attrName>style.visibility</p:attrName>
                                        </p:attrNameLst>
                                      </p:cBhvr>
                                      <p:to>
                                        <p:strVal val="visible"/>
                                      </p:to>
                                    </p:set>
                                    <p:animEffect transition="in" filter="barn(inVertical)">
                                      <p:cBhvr>
                                        <p:cTn id="46" dur="500"/>
                                        <p:tgtEl>
                                          <p:spTgt spid="24">
                                            <p:txEl>
                                              <p:pRg st="7" end="7"/>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4">
                                            <p:txEl>
                                              <p:pRg st="8" end="8"/>
                                            </p:txEl>
                                          </p:spTgt>
                                        </p:tgtEl>
                                        <p:attrNameLst>
                                          <p:attrName>style.visibility</p:attrName>
                                        </p:attrNameLst>
                                      </p:cBhvr>
                                      <p:to>
                                        <p:strVal val="visible"/>
                                      </p:to>
                                    </p:set>
                                    <p:animEffect transition="in" filter="barn(inVertical)">
                                      <p:cBhvr>
                                        <p:cTn id="49" dur="500"/>
                                        <p:tgtEl>
                                          <p:spTgt spid="2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1023938"/>
          </a:xfrm>
          <a:solidFill>
            <a:schemeClr val="accent1">
              <a:lumMod val="60000"/>
              <a:lumOff val="40000"/>
            </a:schemeClr>
          </a:solidFill>
          <a:ln>
            <a:solidFill>
              <a:schemeClr val="tx2">
                <a:lumMod val="40000"/>
                <a:lumOff val="60000"/>
              </a:schemeClr>
            </a:solidFill>
          </a:ln>
        </p:spPr>
        <p:txBody>
          <a:bodyPr anchor="ctr"/>
          <a:lstStyle/>
          <a:p>
            <a:pPr eaLnBrk="1" hangingPunct="1"/>
            <a:r>
              <a:rPr lang="en-US" sz="4000" b="0" dirty="0" smtClean="0">
                <a:solidFill>
                  <a:srgbClr val="FF0000"/>
                </a:solidFill>
                <a:latin typeface="Adobe Gothic Std B" panose="020B0800000000000000" pitchFamily="34" charset="-128"/>
                <a:ea typeface="Adobe Gothic Std B" panose="020B0800000000000000" pitchFamily="34" charset="-128"/>
              </a:rPr>
              <a:t>Activity</a:t>
            </a:r>
          </a:p>
        </p:txBody>
      </p:sp>
      <p:sp>
        <p:nvSpPr>
          <p:cNvPr id="11" name="Content Placeholder 2"/>
          <p:cNvSpPr txBox="1">
            <a:spLocks/>
          </p:cNvSpPr>
          <p:nvPr/>
        </p:nvSpPr>
        <p:spPr bwMode="auto">
          <a:xfrm>
            <a:off x="159814" y="1814525"/>
            <a:ext cx="8771750" cy="4445132"/>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Blip>
                <a:blip r:embed="rId2"/>
              </a:buBlip>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Blip>
                <a:blip r:embed="rId2"/>
              </a:buBlip>
              <a:defRPr sz="24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Blip>
                <a:blip r:embed="rId2"/>
              </a:buBlip>
              <a:defRPr sz="20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a:lstStyle>
          <a:p>
            <a:pPr marL="0" indent="0" algn="ctr">
              <a:spcBef>
                <a:spcPts val="0"/>
              </a:spcBef>
              <a:spcAft>
                <a:spcPts val="1200"/>
              </a:spcAft>
              <a:buFont typeface="Arial" charset="0"/>
              <a:buNone/>
            </a:pPr>
            <a:endParaRPr lang="en-GB" kern="0" dirty="0">
              <a:solidFill>
                <a:srgbClr val="00B050"/>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In your </a:t>
            </a:r>
            <a:r>
              <a:rPr lang="en-GB" kern="0" dirty="0" smtClean="0">
                <a:solidFill>
                  <a:srgbClr val="F96F07"/>
                </a:solidFill>
                <a:latin typeface="Adobe Gothic Std B" panose="020B0800000000000000" pitchFamily="34" charset="-128"/>
                <a:ea typeface="Adobe Gothic Std B" panose="020B0800000000000000" pitchFamily="34" charset="-128"/>
              </a:rPr>
              <a:t> Networks </a:t>
            </a:r>
            <a:r>
              <a:rPr lang="en-GB" kern="0" dirty="0" smtClean="0">
                <a:latin typeface="Adobe Gothic Std B" panose="020B0800000000000000" pitchFamily="34" charset="-128"/>
                <a:ea typeface="Adobe Gothic Std B" panose="020B0800000000000000" pitchFamily="34" charset="-128"/>
              </a:rPr>
              <a:t>folder in your area</a:t>
            </a:r>
          </a:p>
          <a:p>
            <a:pPr marL="0" indent="0">
              <a:spcBef>
                <a:spcPts val="0"/>
              </a:spcBef>
              <a:spcAft>
                <a:spcPts val="1200"/>
              </a:spcAft>
              <a:buNone/>
            </a:pPr>
            <a:endParaRPr lang="en-GB" kern="0" dirty="0" smtClean="0">
              <a:solidFill>
                <a:srgbClr val="F96F07"/>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Open </a:t>
            </a:r>
            <a:r>
              <a:rPr lang="en-GB" kern="0" dirty="0" smtClean="0">
                <a:solidFill>
                  <a:srgbClr val="F96F07"/>
                </a:solidFill>
                <a:latin typeface="Adobe Gothic Std B" panose="020B0800000000000000" pitchFamily="34" charset="-128"/>
                <a:ea typeface="Adobe Gothic Std B" panose="020B0800000000000000" pitchFamily="34" charset="-128"/>
              </a:rPr>
              <a:t>Networking Booklet </a:t>
            </a:r>
            <a:endParaRPr lang="en-GB" kern="0" dirty="0" smtClean="0">
              <a:solidFill>
                <a:srgbClr val="002060"/>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Complete:</a:t>
            </a:r>
          </a:p>
          <a:p>
            <a:pPr lvl="1">
              <a:spcBef>
                <a:spcPts val="0"/>
              </a:spcBef>
              <a:spcAft>
                <a:spcPts val="1200"/>
              </a:spcAft>
              <a:buFont typeface="Wingdings" panose="05000000000000000000" pitchFamily="2" charset="2"/>
              <a:buChar char="Ø"/>
            </a:pPr>
            <a:r>
              <a:rPr lang="en-GB" sz="2800" kern="0" dirty="0" smtClean="0">
                <a:solidFill>
                  <a:srgbClr val="FA0CDE"/>
                </a:solidFill>
                <a:latin typeface="Adobe Gothic Std B" panose="020B0800000000000000" pitchFamily="34" charset="-128"/>
                <a:ea typeface="Adobe Gothic Std B" panose="020B0800000000000000" pitchFamily="34" charset="-128"/>
              </a:rPr>
              <a:t>All Task in Part 1: Wired and Wireless Network</a:t>
            </a:r>
            <a:endParaRPr lang="en-GB" sz="2800" kern="0" dirty="0">
              <a:solidFill>
                <a:srgbClr val="FA0CDE"/>
              </a:solidFill>
              <a:latin typeface="Adobe Gothic Std B" panose="020B0800000000000000" pitchFamily="34" charset="-128"/>
              <a:ea typeface="Adobe Gothic Std B" panose="020B0800000000000000" pitchFamily="34" charset="-128"/>
            </a:endParaRPr>
          </a:p>
        </p:txBody>
      </p:sp>
      <p:sp>
        <p:nvSpPr>
          <p:cNvPr id="2" name="TextBox 1"/>
          <p:cNvSpPr txBox="1"/>
          <p:nvPr/>
        </p:nvSpPr>
        <p:spPr>
          <a:xfrm>
            <a:off x="4627418" y="0"/>
            <a:ext cx="4516582" cy="1354217"/>
          </a:xfrm>
          <a:prstGeom prst="rect">
            <a:avLst/>
          </a:prstGeom>
          <a:solidFill>
            <a:schemeClr val="bg1"/>
          </a:solidFill>
          <a:ln w="38100">
            <a:solidFill>
              <a:srgbClr val="FA0CDE"/>
            </a:solidFill>
          </a:ln>
        </p:spPr>
        <p:txBody>
          <a:bodyPr wrap="square" rtlCol="0">
            <a:spAutoFit/>
          </a:bodyPr>
          <a:lstStyle/>
          <a:p>
            <a:pPr marL="0" indent="0">
              <a:buNone/>
              <a:defRPr/>
            </a:pPr>
            <a:r>
              <a:rPr lang="en-US" altLang="en-US" dirty="0" smtClean="0">
                <a:solidFill>
                  <a:srgbClr val="7030A0"/>
                </a:solidFill>
                <a:latin typeface="Adobe Gothic Std B" panose="020B0800000000000000" pitchFamily="34" charset="-128"/>
                <a:ea typeface="Adobe Gothic Std B" panose="020B0800000000000000" pitchFamily="34" charset="-128"/>
              </a:rPr>
              <a:t>Learning Intentions Covered:</a:t>
            </a:r>
            <a:endParaRPr lang="en-US" altLang="en-US" dirty="0">
              <a:solidFill>
                <a:srgbClr val="7030A0"/>
              </a:solidFill>
              <a:latin typeface="Adobe Gothic Std B" panose="020B0800000000000000" pitchFamily="34" charset="-128"/>
              <a:ea typeface="Adobe Gothic Std B" panose="020B0800000000000000" pitchFamily="34" charset="-128"/>
            </a:endParaRPr>
          </a:p>
          <a:p>
            <a:pPr lvl="0">
              <a:spcAft>
                <a:spcPts val="1200"/>
              </a:spcAft>
            </a:pPr>
            <a:r>
              <a:rPr lang="en-GB" b="1" dirty="0">
                <a:solidFill>
                  <a:srgbClr val="FF0000"/>
                </a:solidFill>
                <a:effectLst>
                  <a:outerShdw blurRad="38100" dist="38100" dir="2700000" algn="tl">
                    <a:srgbClr val="000000">
                      <a:alpha val="43137"/>
                    </a:srgbClr>
                  </a:outerShdw>
                </a:effectLst>
              </a:rPr>
              <a:t>Know: </a:t>
            </a:r>
            <a:r>
              <a:rPr lang="en-GB" dirty="0"/>
              <a:t>why data is represented in computer systems in binary form</a:t>
            </a:r>
          </a:p>
          <a:p>
            <a:pPr lvl="0">
              <a:spcAft>
                <a:spcPts val="1200"/>
              </a:spcAft>
            </a:pPr>
            <a:r>
              <a:rPr lang="en-GB" b="1" dirty="0" smtClean="0">
                <a:solidFill>
                  <a:srgbClr val="FF0000"/>
                </a:solidFill>
                <a:effectLst>
                  <a:outerShdw blurRad="38100" dist="38100" dir="2700000" algn="tl">
                    <a:srgbClr val="000000">
                      <a:alpha val="43137"/>
                    </a:srgbClr>
                  </a:outerShdw>
                </a:effectLst>
              </a:rPr>
              <a:t>Understand </a:t>
            </a:r>
            <a:r>
              <a:rPr lang="en-GB" dirty="0" smtClean="0"/>
              <a:t>what binary logic is</a:t>
            </a:r>
            <a:endParaRPr lang="en-GB" dirty="0"/>
          </a:p>
        </p:txBody>
      </p:sp>
    </p:spTree>
    <p:extLst>
      <p:ext uri="{BB962C8B-B14F-4D97-AF65-F5344CB8AC3E}">
        <p14:creationId xmlns:p14="http://schemas.microsoft.com/office/powerpoint/2010/main" val="811989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815200"/>
          </a:xfrm>
          <a:solidFill>
            <a:schemeClr val="accent1">
              <a:lumMod val="60000"/>
              <a:lumOff val="40000"/>
            </a:schemeClr>
          </a:solidFill>
          <a:ln>
            <a:solidFill>
              <a:schemeClr val="accent1">
                <a:lumMod val="60000"/>
                <a:lumOff val="40000"/>
              </a:schemeClr>
            </a:solidFill>
          </a:ln>
        </p:spPr>
        <p:txBody>
          <a:bodyPr anchor="ctr"/>
          <a:lstStyle/>
          <a:p>
            <a:pPr algn="ctr" eaLnBrk="1" hangingPunct="1"/>
            <a:r>
              <a:rPr lang="en-US" sz="4400" b="0" dirty="0" smtClean="0">
                <a:solidFill>
                  <a:schemeClr val="bg2"/>
                </a:solidFill>
                <a:latin typeface="Adobe Gothic Std B" panose="020B0800000000000000" pitchFamily="34" charset="-128"/>
                <a:ea typeface="Adobe Gothic Std B" panose="020B0800000000000000" pitchFamily="34" charset="-128"/>
              </a:rPr>
              <a:t>Activity</a:t>
            </a:r>
          </a:p>
        </p:txBody>
      </p:sp>
      <p:sp>
        <p:nvSpPr>
          <p:cNvPr id="3" name="TextBox 2"/>
          <p:cNvSpPr txBox="1"/>
          <p:nvPr/>
        </p:nvSpPr>
        <p:spPr>
          <a:xfrm>
            <a:off x="0" y="924905"/>
            <a:ext cx="9144000" cy="5632311"/>
          </a:xfrm>
          <a:prstGeom prst="rect">
            <a:avLst/>
          </a:prstGeom>
          <a:noFill/>
        </p:spPr>
        <p:txBody>
          <a:bodyPr wrap="square" rtlCol="0">
            <a:spAutoFit/>
          </a:bodyPr>
          <a:lstStyle/>
          <a:p>
            <a:pPr>
              <a:spcBef>
                <a:spcPts val="1200"/>
              </a:spcBef>
              <a:spcAft>
                <a:spcPts val="600"/>
              </a:spcAft>
            </a:pPr>
            <a:r>
              <a:rPr lang="en-GB" sz="2400" dirty="0" smtClean="0"/>
              <a:t>Open your book and answer the following question in exam condition</a:t>
            </a:r>
          </a:p>
          <a:p>
            <a:pPr marL="514350" indent="-514350">
              <a:spcBef>
                <a:spcPts val="1200"/>
              </a:spcBef>
              <a:spcAft>
                <a:spcPts val="600"/>
              </a:spcAft>
              <a:buFont typeface="+mj-lt"/>
              <a:buAutoNum type="arabicPeriod"/>
            </a:pPr>
            <a:r>
              <a:rPr lang="en-GB" sz="2400" dirty="0" smtClean="0"/>
              <a:t>What is a Computer Network</a:t>
            </a:r>
          </a:p>
          <a:p>
            <a:pPr marL="514350" indent="-514350">
              <a:spcBef>
                <a:spcPts val="1200"/>
              </a:spcBef>
              <a:spcAft>
                <a:spcPts val="600"/>
              </a:spcAft>
              <a:buFont typeface="+mj-lt"/>
              <a:buAutoNum type="arabicPeriod"/>
            </a:pPr>
            <a:r>
              <a:rPr lang="en-GB" sz="2400" dirty="0" smtClean="0"/>
              <a:t>What is a LAN</a:t>
            </a:r>
          </a:p>
          <a:p>
            <a:pPr marL="514350" indent="-514350">
              <a:spcBef>
                <a:spcPts val="1200"/>
              </a:spcBef>
              <a:spcAft>
                <a:spcPts val="600"/>
              </a:spcAft>
              <a:buFont typeface="+mj-lt"/>
              <a:buAutoNum type="arabicPeriod"/>
            </a:pPr>
            <a:r>
              <a:rPr lang="en-GB" sz="2400" dirty="0" smtClean="0"/>
              <a:t>Explain four benefits of having a LAN</a:t>
            </a:r>
          </a:p>
          <a:p>
            <a:pPr marL="514350" indent="-514350">
              <a:spcBef>
                <a:spcPts val="1200"/>
              </a:spcBef>
              <a:spcAft>
                <a:spcPts val="600"/>
              </a:spcAft>
              <a:buFont typeface="+mj-lt"/>
              <a:buAutoNum type="arabicPeriod"/>
            </a:pPr>
            <a:r>
              <a:rPr lang="en-GB" sz="2400" dirty="0" smtClean="0"/>
              <a:t>Describe the role of a switch in network</a:t>
            </a:r>
          </a:p>
          <a:p>
            <a:pPr marL="514350" indent="-514350">
              <a:spcBef>
                <a:spcPts val="1200"/>
              </a:spcBef>
              <a:spcAft>
                <a:spcPts val="600"/>
              </a:spcAft>
              <a:buFont typeface="+mj-lt"/>
              <a:buAutoNum type="arabicPeriod"/>
            </a:pPr>
            <a:r>
              <a:rPr lang="en-GB" sz="2400" dirty="0" smtClean="0"/>
              <a:t>Explain the role of the server in a network?</a:t>
            </a:r>
          </a:p>
          <a:p>
            <a:pPr marL="514350" indent="-514350">
              <a:spcBef>
                <a:spcPts val="1200"/>
              </a:spcBef>
              <a:spcAft>
                <a:spcPts val="600"/>
              </a:spcAft>
              <a:buFont typeface="+mj-lt"/>
              <a:buAutoNum type="arabicPeriod"/>
            </a:pPr>
            <a:r>
              <a:rPr lang="en-GB" sz="2400" dirty="0" smtClean="0"/>
              <a:t>Define the term Wi-Fi Frequency</a:t>
            </a:r>
          </a:p>
          <a:p>
            <a:pPr marL="514350" indent="-514350">
              <a:spcBef>
                <a:spcPts val="1200"/>
              </a:spcBef>
              <a:spcAft>
                <a:spcPts val="600"/>
              </a:spcAft>
              <a:buFont typeface="+mj-lt"/>
              <a:buAutoNum type="arabicPeriod"/>
            </a:pPr>
            <a:r>
              <a:rPr lang="en-GB" sz="2400" dirty="0" smtClean="0"/>
              <a:t>Describe the benefit of having different Wi-Fi channels </a:t>
            </a:r>
          </a:p>
          <a:p>
            <a:pPr marL="457200" indent="-457200">
              <a:spcBef>
                <a:spcPts val="1200"/>
              </a:spcBef>
              <a:spcAft>
                <a:spcPts val="600"/>
              </a:spcAft>
              <a:buFont typeface="Arial" panose="020B0604020202020204" pitchFamily="34" charset="0"/>
              <a:buChar char="•"/>
            </a:pPr>
            <a:endParaRPr lang="en-GB" sz="2400" dirty="0"/>
          </a:p>
        </p:txBody>
      </p:sp>
    </p:spTree>
    <p:extLst>
      <p:ext uri="{BB962C8B-B14F-4D97-AF65-F5344CB8AC3E}">
        <p14:creationId xmlns:p14="http://schemas.microsoft.com/office/powerpoint/2010/main" val="4231723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462455" y="1841500"/>
            <a:ext cx="8376745" cy="1637424"/>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smtClean="0">
                <a:effectLst>
                  <a:outerShdw blurRad="38100" dist="38100" dir="2700000" algn="tl">
                    <a:srgbClr val="000000">
                      <a:alpha val="43137"/>
                    </a:srgbClr>
                  </a:outerShdw>
                </a:effectLst>
              </a:rPr>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GCSE </a:t>
            </a:r>
            <a:r>
              <a:rPr lang="en-GB" b="1" dirty="0">
                <a:effectLst>
                  <a:outerShdw blurRad="38100" dist="38100" dir="2700000" algn="tl">
                    <a:srgbClr val="000000">
                      <a:alpha val="43137"/>
                    </a:srgbClr>
                  </a:outerShdw>
                </a:effectLst>
              </a:rPr>
              <a:t>Networks and Cyber Security</a:t>
            </a:r>
            <a:endParaRPr b="1" dirty="0">
              <a:effectLst>
                <a:outerShdw blurRad="38100" dist="38100" dir="2700000" algn="tl">
                  <a:srgbClr val="000000">
                    <a:alpha val="43137"/>
                  </a:srgbClr>
                </a:outerShdw>
              </a:effectLst>
            </a:endParaRPr>
          </a:p>
        </p:txBody>
      </p:sp>
      <p:sp>
        <p:nvSpPr>
          <p:cNvPr id="56" name="Google Shape;56;p13"/>
          <p:cNvSpPr txBox="1">
            <a:spLocks noGrp="1"/>
          </p:cNvSpPr>
          <p:nvPr>
            <p:ph type="subTitle" idx="1"/>
          </p:nvPr>
        </p:nvSpPr>
        <p:spPr>
          <a:xfrm>
            <a:off x="1215477" y="3818265"/>
            <a:ext cx="6870700" cy="908050"/>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lnSpc>
                <a:spcPct val="130000"/>
              </a:lnSpc>
              <a:spcBef>
                <a:spcPts val="0"/>
              </a:spcBef>
              <a:spcAft>
                <a:spcPts val="0"/>
              </a:spcAft>
              <a:buClr>
                <a:srgbClr val="7F7F7F"/>
              </a:buClr>
              <a:buSzPts val="2000"/>
              <a:buNone/>
            </a:pPr>
            <a:r>
              <a:rPr lang="en-GB" sz="3200" dirty="0" smtClean="0">
                <a:solidFill>
                  <a:schemeClr val="tx1"/>
                </a:solidFill>
              </a:rPr>
              <a:t>Wired and Wireless Network</a:t>
            </a:r>
            <a:endParaRPr sz="3200" dirty="0">
              <a:solidFill>
                <a:schemeClr val="tx1"/>
              </a:solidFill>
            </a:endParaRPr>
          </a:p>
        </p:txBody>
      </p:sp>
    </p:spTree>
    <p:extLst>
      <p:ext uri="{BB962C8B-B14F-4D97-AF65-F5344CB8AC3E}">
        <p14:creationId xmlns:p14="http://schemas.microsoft.com/office/powerpoint/2010/main" val="1143068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4968"/>
          </a:xfrm>
          <a:solidFill>
            <a:schemeClr val="accent1">
              <a:lumMod val="60000"/>
              <a:lumOff val="40000"/>
            </a:schemeClr>
          </a:solidFill>
          <a:ln w="3175">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GB" sz="3600" b="1" dirty="0" smtClean="0">
                <a:solidFill>
                  <a:srgbClr val="FF0000"/>
                </a:solidFill>
                <a:effectLst>
                  <a:outerShdw blurRad="38100" dist="38100" dir="2700000" algn="tl">
                    <a:srgbClr val="000000">
                      <a:alpha val="43137"/>
                    </a:srgbClr>
                  </a:outerShdw>
                </a:effectLst>
              </a:rPr>
              <a:t>Networking - LANs</a:t>
            </a:r>
            <a:endParaRPr lang="en-GB" sz="3600" b="1" dirty="0">
              <a:solidFill>
                <a:srgbClr val="FF0000"/>
              </a:solidFill>
              <a:effectLst>
                <a:outerShdw blurRad="38100" dist="38100" dir="2700000" algn="tl">
                  <a:srgbClr val="000000">
                    <a:alpha val="43137"/>
                  </a:srgbClr>
                </a:outerShdw>
              </a:effectLst>
            </a:endParaRPr>
          </a:p>
        </p:txBody>
      </p:sp>
      <p:sp>
        <p:nvSpPr>
          <p:cNvPr id="13" name="Content Placeholder 2"/>
          <p:cNvSpPr>
            <a:spLocks noGrp="1"/>
          </p:cNvSpPr>
          <p:nvPr>
            <p:ph idx="1"/>
          </p:nvPr>
        </p:nvSpPr>
        <p:spPr>
          <a:xfrm>
            <a:off x="73572" y="909408"/>
            <a:ext cx="9070427" cy="5607008"/>
          </a:xfrm>
          <a:noFill/>
          <a:ln w="3175">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2400" b="1" dirty="0" smtClean="0">
                <a:solidFill>
                  <a:schemeClr val="tx1"/>
                </a:solidFill>
                <a:cs typeface="Arial Rounded MT Bold"/>
              </a:rPr>
              <a:t>What is a LAN?</a:t>
            </a:r>
            <a:endParaRPr lang="en-US" sz="2400" b="1" dirty="0" smtClean="0">
              <a:solidFill>
                <a:schemeClr val="tx1"/>
              </a:solidFill>
              <a:cs typeface="Arial Rounded MT Bold"/>
            </a:endParaRPr>
          </a:p>
          <a:p>
            <a:pPr>
              <a:tabLst>
                <a:tab pos="723900" algn="l"/>
                <a:tab pos="1447800" algn="l"/>
                <a:tab pos="2171700" algn="l"/>
                <a:tab pos="2895600" algn="l"/>
                <a:tab pos="3619500" algn="l"/>
                <a:tab pos="4343400" algn="l"/>
                <a:tab pos="5067300" algn="l"/>
                <a:tab pos="5791200" algn="l"/>
                <a:tab pos="6515100" algn="l"/>
                <a:tab pos="7239000" algn="l"/>
              </a:tabLst>
            </a:pPr>
            <a:r>
              <a:rPr lang="en-GB" sz="2400" b="0" dirty="0">
                <a:solidFill>
                  <a:srgbClr val="000000"/>
                </a:solidFill>
              </a:rPr>
              <a:t>A LAN is a Local Area Network</a:t>
            </a:r>
            <a:r>
              <a:rPr lang="en-GB" sz="2400" b="0" dirty="0" smtClean="0">
                <a:solidFill>
                  <a:srgbClr val="000000"/>
                </a:solidFill>
              </a:rPr>
              <a:t>.</a:t>
            </a:r>
            <a:endParaRPr lang="en-GB" sz="2400" b="0"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Lst>
            </a:pPr>
            <a:r>
              <a:rPr lang="en-GB" sz="2400" b="0" dirty="0" smtClean="0">
                <a:solidFill>
                  <a:srgbClr val="000000"/>
                </a:solidFill>
              </a:rPr>
              <a:t>It is a connection of computers and devices in a </a:t>
            </a:r>
            <a:r>
              <a:rPr lang="en-GB" sz="2400" u="sng" dirty="0" smtClean="0">
                <a:solidFill>
                  <a:srgbClr val="000000"/>
                </a:solidFill>
              </a:rPr>
              <a:t>small geographical area.</a:t>
            </a:r>
            <a:endParaRPr lang="en-GB" sz="2400" u="sng"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Lst>
            </a:pPr>
            <a:r>
              <a:rPr lang="en-GB" sz="2400" b="0" dirty="0">
                <a:solidFill>
                  <a:srgbClr val="000000"/>
                </a:solidFill>
              </a:rPr>
              <a:t>Each device </a:t>
            </a:r>
            <a:r>
              <a:rPr lang="en-GB" sz="2400" b="0" dirty="0" smtClean="0">
                <a:solidFill>
                  <a:srgbClr val="000000"/>
                </a:solidFill>
              </a:rPr>
              <a:t>on a network is known as </a:t>
            </a:r>
            <a:r>
              <a:rPr lang="en-GB" sz="2400" b="0" dirty="0">
                <a:solidFill>
                  <a:srgbClr val="000000"/>
                </a:solidFill>
              </a:rPr>
              <a:t>a node (e.g. computer, printer, etc.)</a:t>
            </a:r>
          </a:p>
          <a:p>
            <a:pPr>
              <a:tabLst>
                <a:tab pos="723900" algn="l"/>
                <a:tab pos="1447800" algn="l"/>
                <a:tab pos="2171700" algn="l"/>
                <a:tab pos="2895600" algn="l"/>
                <a:tab pos="3619500" algn="l"/>
                <a:tab pos="4343400" algn="l"/>
                <a:tab pos="5067300" algn="l"/>
                <a:tab pos="5791200" algn="l"/>
                <a:tab pos="6515100" algn="l"/>
                <a:tab pos="7239000" algn="l"/>
              </a:tabLst>
            </a:pPr>
            <a:endParaRPr lang="en-GB" sz="2400" b="0"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Lst>
            </a:pPr>
            <a:r>
              <a:rPr lang="en-GB" sz="2400" dirty="0">
                <a:solidFill>
                  <a:srgbClr val="000000"/>
                </a:solidFill>
              </a:rPr>
              <a:t>A LAN </a:t>
            </a:r>
            <a:r>
              <a:rPr lang="en-GB" sz="2400" dirty="0" smtClean="0">
                <a:solidFill>
                  <a:srgbClr val="000000"/>
                </a:solidFill>
              </a:rPr>
              <a:t>is confined to one site or small geographical area.</a:t>
            </a:r>
            <a:endParaRPr lang="en-GB" sz="2400" dirty="0">
              <a:solidFill>
                <a:srgbClr val="000000"/>
              </a:solidFill>
            </a:endParaRPr>
          </a:p>
          <a:p>
            <a:pPr lvl="1">
              <a:tabLst>
                <a:tab pos="723900" algn="l"/>
                <a:tab pos="1447800" algn="l"/>
                <a:tab pos="2171700" algn="l"/>
                <a:tab pos="2895600" algn="l"/>
                <a:tab pos="3619500" algn="l"/>
                <a:tab pos="4343400" algn="l"/>
                <a:tab pos="5067300" algn="l"/>
                <a:tab pos="5791200" algn="l"/>
                <a:tab pos="6515100" algn="l"/>
                <a:tab pos="7239000" algn="l"/>
              </a:tabLst>
            </a:pPr>
            <a:r>
              <a:rPr lang="en-GB" sz="2400" dirty="0" smtClean="0">
                <a:solidFill>
                  <a:srgbClr val="000000"/>
                </a:solidFill>
              </a:rPr>
              <a:t>It’s therefore relatively </a:t>
            </a:r>
            <a:r>
              <a:rPr lang="en-GB" sz="2400" dirty="0">
                <a:solidFill>
                  <a:srgbClr val="000000"/>
                </a:solidFill>
              </a:rPr>
              <a:t>small</a:t>
            </a:r>
          </a:p>
          <a:p>
            <a:pPr lvl="1">
              <a:tabLst>
                <a:tab pos="723900" algn="l"/>
                <a:tab pos="1447800" algn="l"/>
                <a:tab pos="2171700" algn="l"/>
                <a:tab pos="2895600" algn="l"/>
                <a:tab pos="3619500" algn="l"/>
                <a:tab pos="4343400" algn="l"/>
                <a:tab pos="5067300" algn="l"/>
                <a:tab pos="5791200" algn="l"/>
                <a:tab pos="6515100" algn="l"/>
                <a:tab pos="7239000" algn="l"/>
              </a:tabLst>
            </a:pPr>
            <a:r>
              <a:rPr lang="en-GB" sz="2400" dirty="0">
                <a:solidFill>
                  <a:srgbClr val="000000"/>
                </a:solidFill>
              </a:rPr>
              <a:t>All network infrastructure </a:t>
            </a:r>
            <a:r>
              <a:rPr lang="en-GB" sz="2400" dirty="0" smtClean="0">
                <a:solidFill>
                  <a:srgbClr val="000000"/>
                </a:solidFill>
              </a:rPr>
              <a:t>is the property of the organisation</a:t>
            </a:r>
            <a:endParaRPr lang="en-GB" sz="2400" dirty="0">
              <a:solidFill>
                <a:srgbClr val="000000"/>
              </a:solidFill>
            </a:endParaRPr>
          </a:p>
        </p:txBody>
      </p:sp>
    </p:spTree>
    <p:extLst>
      <p:ext uri="{BB962C8B-B14F-4D97-AF65-F5344CB8AC3E}">
        <p14:creationId xmlns:p14="http://schemas.microsoft.com/office/powerpoint/2010/main" val="303305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 calcmode="lin" valueType="num">
                                      <p:cBhvr additive="base">
                                        <p:cTn id="3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anim calcmode="lin" valueType="num">
                                      <p:cBhvr additive="base">
                                        <p:cTn id="3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 calcmode="lin" valueType="num">
                                      <p:cBhvr additive="base">
                                        <p:cTn id="39"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0"/>
            <a:ext cx="9144000" cy="852488"/>
          </a:xfrm>
          <a:solidFill>
            <a:schemeClr val="accent1">
              <a:lumMod val="60000"/>
              <a:lumOff val="40000"/>
            </a:schemeClr>
          </a:solidFill>
          <a:ln>
            <a:solidFill>
              <a:schemeClr val="accent1">
                <a:lumMod val="60000"/>
                <a:lumOff val="40000"/>
              </a:schemeClr>
            </a:solidFill>
          </a:ln>
        </p:spPr>
        <p:txBody>
          <a:bodyPr/>
          <a:lstStyle/>
          <a:p>
            <a:pPr algn="ctr" eaLnBrk="1" hangingPunct="1"/>
            <a:r>
              <a:rPr lang="en-US" altLang="en-US" b="1" dirty="0" smtClean="0"/>
              <a:t>Local Area Network (LAN)</a:t>
            </a:r>
          </a:p>
        </p:txBody>
      </p:sp>
      <p:sp>
        <p:nvSpPr>
          <p:cNvPr id="16387" name="Content Placeholder 2"/>
          <p:cNvSpPr>
            <a:spLocks noGrp="1"/>
          </p:cNvSpPr>
          <p:nvPr>
            <p:ph idx="4294967295"/>
          </p:nvPr>
        </p:nvSpPr>
        <p:spPr>
          <a:xfrm>
            <a:off x="0" y="852488"/>
            <a:ext cx="9070428" cy="5256584"/>
          </a:xfrm>
          <a:ln/>
        </p:spPr>
        <p:txBody>
          <a:bodyPr>
            <a:normAutofit/>
          </a:bodyPr>
          <a:lstStyle/>
          <a:p>
            <a:pPr eaLnBrk="1" hangingPunct="1">
              <a:spcBef>
                <a:spcPts val="800"/>
              </a:spcBef>
              <a:buFont typeface="Arial"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Advantages of LAN</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b="0" dirty="0" smtClean="0">
                <a:solidFill>
                  <a:srgbClr val="000000"/>
                </a:solidFill>
                <a:ea typeface="ＭＳ Ｐゴシック" pitchFamily="34" charset="-128"/>
              </a:rPr>
              <a:t>It enables digital communication between people</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b="0" dirty="0" smtClean="0">
                <a:solidFill>
                  <a:srgbClr val="000000"/>
                </a:solidFill>
                <a:ea typeface="ＭＳ Ｐゴシック" pitchFamily="34" charset="-128"/>
              </a:rPr>
              <a:t>It enables the sharing of digital information</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b="0" dirty="0" smtClean="0">
                <a:solidFill>
                  <a:srgbClr val="000000"/>
                </a:solidFill>
                <a:ea typeface="ＭＳ Ｐゴシック" pitchFamily="34" charset="-128"/>
              </a:rPr>
              <a:t>It enables the sharing of peripheral devices such as printers and scanners</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b="0" dirty="0" smtClean="0">
                <a:solidFill>
                  <a:srgbClr val="000000"/>
                </a:solidFill>
                <a:ea typeface="ＭＳ Ｐゴシック" pitchFamily="34" charset="-128"/>
              </a:rPr>
              <a:t>It enables computers to be updated with the latest software from a central point</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b="0" dirty="0" smtClean="0">
                <a:solidFill>
                  <a:srgbClr val="000000"/>
                </a:solidFill>
                <a:ea typeface="ＭＳ Ｐゴシック" pitchFamily="34" charset="-128"/>
              </a:rPr>
              <a:t>It enables distributed processing – the ability for a single program to be run simultaneously at various computers.</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b="0" dirty="0" smtClean="0">
                <a:solidFill>
                  <a:srgbClr val="000000"/>
                </a:solidFill>
                <a:ea typeface="ＭＳ Ｐゴシック" pitchFamily="34" charset="-128"/>
              </a:rPr>
              <a:t>It allows user to log on and any devices within the network</a:t>
            </a:r>
          </a:p>
          <a:p>
            <a:pPr lvl="1" eaLnBrk="1" hangingPunct="1">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400" dirty="0" smtClean="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305189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additive="base">
                                        <p:cTn id="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 calcmode="lin" valueType="num">
                                      <p:cBhvr additive="base">
                                        <p:cTn id="25"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 calcmode="lin" valueType="num">
                                      <p:cBhvr additive="base">
                                        <p:cTn id="31"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 calcmode="lin" valueType="num">
                                      <p:cBhvr additive="base">
                                        <p:cTn id="37"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599090"/>
          </a:xfrm>
          <a:solidFill>
            <a:schemeClr val="accent1">
              <a:lumMod val="60000"/>
              <a:lumOff val="40000"/>
            </a:schemeClr>
          </a:solidFill>
          <a:ln>
            <a:solidFill>
              <a:schemeClr val="accent1">
                <a:lumMod val="60000"/>
                <a:lumOff val="40000"/>
              </a:schemeClr>
            </a:solidFill>
          </a:ln>
        </p:spPr>
        <p:txBody>
          <a:bodyPr anchor="ctr"/>
          <a:lstStyle/>
          <a:p>
            <a:pPr algn="ctr" eaLnBrk="1" hangingPunct="1"/>
            <a:r>
              <a:rPr lang="en-US" sz="4400" b="0" dirty="0" smtClean="0">
                <a:solidFill>
                  <a:schemeClr val="bg2"/>
                </a:solidFill>
                <a:latin typeface="Adobe Gothic Std B" panose="020B0800000000000000" pitchFamily="34" charset="-128"/>
                <a:ea typeface="Adobe Gothic Std B" panose="020B0800000000000000" pitchFamily="34" charset="-128"/>
              </a:rPr>
              <a:t>Answers</a:t>
            </a:r>
          </a:p>
        </p:txBody>
      </p:sp>
      <p:sp>
        <p:nvSpPr>
          <p:cNvPr id="3" name="TextBox 2"/>
          <p:cNvSpPr txBox="1"/>
          <p:nvPr/>
        </p:nvSpPr>
        <p:spPr>
          <a:xfrm>
            <a:off x="0" y="599090"/>
            <a:ext cx="9144000" cy="6186309"/>
          </a:xfrm>
          <a:prstGeom prst="rect">
            <a:avLst/>
          </a:prstGeom>
          <a:noFill/>
        </p:spPr>
        <p:txBody>
          <a:bodyPr wrap="square" rtlCol="0">
            <a:spAutoFit/>
          </a:bodyPr>
          <a:lstStyle/>
          <a:p>
            <a:r>
              <a:rPr lang="en-GB" sz="2200" dirty="0" smtClean="0"/>
              <a:t>1. Describe the role of a switch in network</a:t>
            </a:r>
          </a:p>
          <a:p>
            <a:pPr marL="457200" lvl="8" indent="-457200">
              <a:buFont typeface="Arial" panose="020B0604020202020204" pitchFamily="34" charset="0"/>
              <a:buChar char="•"/>
            </a:pPr>
            <a:r>
              <a:rPr lang="en-GB" sz="2200" dirty="0" smtClean="0">
                <a:solidFill>
                  <a:srgbClr val="FF0000"/>
                </a:solidFill>
              </a:rPr>
              <a:t>Connect the devices together</a:t>
            </a:r>
          </a:p>
          <a:p>
            <a:pPr marL="457200" lvl="8" indent="-457200">
              <a:buFont typeface="Arial" panose="020B0604020202020204" pitchFamily="34" charset="0"/>
              <a:buChar char="•"/>
            </a:pPr>
            <a:r>
              <a:rPr lang="en-GB" sz="2200" dirty="0" smtClean="0">
                <a:solidFill>
                  <a:srgbClr val="FF0000"/>
                </a:solidFill>
              </a:rPr>
              <a:t>Direct  or send data packet only to correct destination using </a:t>
            </a:r>
          </a:p>
          <a:p>
            <a:pPr marL="457200" lvl="8" indent="-457200">
              <a:buFont typeface="Arial" panose="020B0604020202020204" pitchFamily="34" charset="0"/>
              <a:buChar char="•"/>
            </a:pPr>
            <a:r>
              <a:rPr lang="en-GB" sz="2200" dirty="0" smtClean="0">
                <a:solidFill>
                  <a:srgbClr val="FF0000"/>
                </a:solidFill>
              </a:rPr>
              <a:t>It uses the MAC addresses of devices connected to it</a:t>
            </a:r>
            <a:endParaRPr lang="en-GB" sz="2200" dirty="0" smtClean="0"/>
          </a:p>
          <a:p>
            <a:r>
              <a:rPr lang="en-GB" sz="2200" dirty="0" smtClean="0"/>
              <a:t>2. Explain the role of the server in a network?</a:t>
            </a:r>
          </a:p>
          <a:p>
            <a:pPr marL="457200" indent="-457200">
              <a:buFont typeface="Arial" panose="020B0604020202020204" pitchFamily="34" charset="0"/>
              <a:buChar char="•"/>
            </a:pPr>
            <a:r>
              <a:rPr lang="en-GB" sz="2200" dirty="0" smtClean="0">
                <a:solidFill>
                  <a:srgbClr val="FF0000"/>
                </a:solidFill>
              </a:rPr>
              <a:t>Server have the </a:t>
            </a:r>
            <a:r>
              <a:rPr lang="en-GB" sz="2200" dirty="0">
                <a:solidFill>
                  <a:srgbClr val="FF0000"/>
                </a:solidFill>
              </a:rPr>
              <a:t>role of controlling access to shared resources like files and </a:t>
            </a:r>
            <a:r>
              <a:rPr lang="en-GB" sz="2200" dirty="0" smtClean="0">
                <a:solidFill>
                  <a:srgbClr val="FF0000"/>
                </a:solidFill>
              </a:rPr>
              <a:t>printers</a:t>
            </a:r>
          </a:p>
          <a:p>
            <a:pPr marL="457200" indent="-457200">
              <a:buFont typeface="Arial" panose="020B0604020202020204" pitchFamily="34" charset="0"/>
              <a:buChar char="•"/>
            </a:pPr>
            <a:r>
              <a:rPr lang="en-GB" sz="2200" dirty="0" smtClean="0">
                <a:solidFill>
                  <a:srgbClr val="FF0000"/>
                </a:solidFill>
              </a:rPr>
              <a:t>Server process information and provide services to client computers</a:t>
            </a:r>
            <a:endParaRPr lang="en-GB" sz="2200" dirty="0"/>
          </a:p>
          <a:p>
            <a:r>
              <a:rPr lang="en-GB" sz="2200" dirty="0" smtClean="0"/>
              <a:t>3. Define the term Wi-Fi Frequency</a:t>
            </a:r>
          </a:p>
          <a:p>
            <a:pPr marL="342900" indent="-342900">
              <a:buFont typeface="Arial" panose="020B0604020202020204" pitchFamily="34" charset="0"/>
              <a:buChar char="•"/>
            </a:pPr>
            <a:r>
              <a:rPr lang="en-GB" sz="2200" dirty="0" smtClean="0">
                <a:solidFill>
                  <a:srgbClr val="FF0000"/>
                </a:solidFill>
              </a:rPr>
              <a:t>The Wi-Fi frequency is measured in GHz</a:t>
            </a:r>
          </a:p>
          <a:p>
            <a:pPr marL="342900" indent="-342900">
              <a:buFont typeface="Arial" panose="020B0604020202020204" pitchFamily="34" charset="0"/>
              <a:buChar char="•"/>
            </a:pPr>
            <a:r>
              <a:rPr lang="en-GB" sz="2200" dirty="0" smtClean="0">
                <a:solidFill>
                  <a:srgbClr val="FF0000"/>
                </a:solidFill>
              </a:rPr>
              <a:t>The rate at which signal changes </a:t>
            </a:r>
          </a:p>
          <a:p>
            <a:pPr marL="342900" indent="-342900">
              <a:buFont typeface="Arial" panose="020B0604020202020204" pitchFamily="34" charset="0"/>
              <a:buChar char="•"/>
            </a:pPr>
            <a:r>
              <a:rPr lang="en-GB" sz="2200" dirty="0" smtClean="0">
                <a:solidFill>
                  <a:srgbClr val="FF0000"/>
                </a:solidFill>
              </a:rPr>
              <a:t>The number of times the signal repeat per unit of time</a:t>
            </a:r>
          </a:p>
          <a:p>
            <a:pPr marL="342900" indent="-342900">
              <a:buFont typeface="Arial" panose="020B0604020202020204" pitchFamily="34" charset="0"/>
              <a:buChar char="•"/>
            </a:pPr>
            <a:endParaRPr lang="en-GB" sz="2200" dirty="0" smtClean="0"/>
          </a:p>
          <a:p>
            <a:r>
              <a:rPr lang="en-GB" sz="2200" dirty="0" smtClean="0"/>
              <a:t>4. Describe the benefit of having different Wi-Fi channels </a:t>
            </a:r>
          </a:p>
          <a:p>
            <a:pPr marL="457200" indent="-457200">
              <a:buFont typeface="Arial" panose="020B0604020202020204" pitchFamily="34" charset="0"/>
              <a:buChar char="•"/>
            </a:pPr>
            <a:r>
              <a:rPr lang="en-GB" sz="2200" dirty="0" smtClean="0">
                <a:solidFill>
                  <a:srgbClr val="FF0000"/>
                </a:solidFill>
              </a:rPr>
              <a:t>Two devices using the same frequency will be subject to interference </a:t>
            </a:r>
          </a:p>
          <a:p>
            <a:pPr marL="457200" indent="-457200">
              <a:buFont typeface="Arial" panose="020B0604020202020204" pitchFamily="34" charset="0"/>
              <a:buChar char="•"/>
            </a:pPr>
            <a:r>
              <a:rPr lang="en-GB" sz="2200" dirty="0" smtClean="0">
                <a:solidFill>
                  <a:srgbClr val="FF0000"/>
                </a:solidFill>
              </a:rPr>
              <a:t>Choice of channel will allow user to reduce or minimise interference from other devices </a:t>
            </a:r>
          </a:p>
        </p:txBody>
      </p:sp>
    </p:spTree>
    <p:extLst>
      <p:ext uri="{BB962C8B-B14F-4D97-AF65-F5344CB8AC3E}">
        <p14:creationId xmlns:p14="http://schemas.microsoft.com/office/powerpoint/2010/main" val="347703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inVertical)">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arn(inVertical)">
                                      <p:cBhvr>
                                        <p:cTn id="26" dur="500"/>
                                        <p:tgtEl>
                                          <p:spTgt spid="3">
                                            <p:txEl>
                                              <p:pRg st="8" end="8"/>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barn(inVertical)">
                                      <p:cBhvr>
                                        <p:cTn id="29" dur="500"/>
                                        <p:tgtEl>
                                          <p:spTgt spid="3">
                                            <p:txEl>
                                              <p:pRg st="9" end="9"/>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barn(inVertical)">
                                      <p:cBhvr>
                                        <p:cTn id="37" dur="500"/>
                                        <p:tgtEl>
                                          <p:spTgt spid="3">
                                            <p:txEl>
                                              <p:pRg st="13" end="13"/>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barn(inVertical)">
                                      <p:cBhvr>
                                        <p:cTn id="4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462455" y="1841500"/>
            <a:ext cx="8376745" cy="1637424"/>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smtClean="0">
                <a:effectLst>
                  <a:outerShdw blurRad="38100" dist="38100" dir="2700000" algn="tl">
                    <a:srgbClr val="000000">
                      <a:alpha val="43137"/>
                    </a:srgbClr>
                  </a:outerShdw>
                </a:effectLst>
              </a:rPr>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GCSE </a:t>
            </a:r>
            <a:r>
              <a:rPr lang="en-GB" b="1" dirty="0">
                <a:effectLst>
                  <a:outerShdw blurRad="38100" dist="38100" dir="2700000" algn="tl">
                    <a:srgbClr val="000000">
                      <a:alpha val="43137"/>
                    </a:srgbClr>
                  </a:outerShdw>
                </a:effectLst>
              </a:rPr>
              <a:t>Networks and Cyber Security</a:t>
            </a:r>
            <a:endParaRPr b="1" dirty="0">
              <a:effectLst>
                <a:outerShdw blurRad="38100" dist="38100" dir="2700000" algn="tl">
                  <a:srgbClr val="000000">
                    <a:alpha val="43137"/>
                  </a:srgbClr>
                </a:outerShdw>
              </a:effectLst>
            </a:endParaRPr>
          </a:p>
        </p:txBody>
      </p:sp>
      <p:sp>
        <p:nvSpPr>
          <p:cNvPr id="56" name="Google Shape;56;p13"/>
          <p:cNvSpPr txBox="1">
            <a:spLocks noGrp="1"/>
          </p:cNvSpPr>
          <p:nvPr>
            <p:ph type="subTitle" idx="1"/>
          </p:nvPr>
        </p:nvSpPr>
        <p:spPr>
          <a:xfrm>
            <a:off x="1215477" y="3818265"/>
            <a:ext cx="6870700" cy="908050"/>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lnSpc>
                <a:spcPct val="130000"/>
              </a:lnSpc>
              <a:spcBef>
                <a:spcPts val="0"/>
              </a:spcBef>
              <a:spcAft>
                <a:spcPts val="0"/>
              </a:spcAft>
              <a:buClr>
                <a:srgbClr val="7F7F7F"/>
              </a:buClr>
              <a:buSzPts val="2000"/>
              <a:buNone/>
            </a:pPr>
            <a:r>
              <a:rPr lang="en-GB" sz="3200" dirty="0" smtClean="0">
                <a:solidFill>
                  <a:schemeClr val="tx1"/>
                </a:solidFill>
              </a:rPr>
              <a:t>Types of LAN and Topology</a:t>
            </a:r>
            <a:endParaRPr sz="3200" dirty="0">
              <a:solidFill>
                <a:schemeClr val="tx1"/>
              </a:solidFill>
            </a:endParaRPr>
          </a:p>
        </p:txBody>
      </p:sp>
    </p:spTree>
    <p:extLst>
      <p:ext uri="{BB962C8B-B14F-4D97-AF65-F5344CB8AC3E}">
        <p14:creationId xmlns:p14="http://schemas.microsoft.com/office/powerpoint/2010/main" val="3443135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15"/>
            <a:ext cx="9144000" cy="681484"/>
          </a:xfrm>
          <a:solidFill>
            <a:schemeClr val="accent1">
              <a:lumMod val="60000"/>
              <a:lumOff val="40000"/>
            </a:schemeClr>
          </a:solidFill>
          <a:ln w="3175">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GB" sz="3600" b="1" dirty="0" smtClean="0">
                <a:solidFill>
                  <a:srgbClr val="FF0000"/>
                </a:solidFill>
              </a:rPr>
              <a:t>Networking - LANs</a:t>
            </a:r>
            <a:endParaRPr lang="en-GB" sz="3600" b="1" dirty="0">
              <a:solidFill>
                <a:srgbClr val="FF0000"/>
              </a:solidFill>
            </a:endParaRPr>
          </a:p>
        </p:txBody>
      </p:sp>
      <p:sp>
        <p:nvSpPr>
          <p:cNvPr id="13" name="Content Placeholder 2"/>
          <p:cNvSpPr>
            <a:spLocks noGrp="1"/>
          </p:cNvSpPr>
          <p:nvPr>
            <p:ph idx="1"/>
          </p:nvPr>
        </p:nvSpPr>
        <p:spPr>
          <a:xfrm>
            <a:off x="0" y="1119614"/>
            <a:ext cx="8512365" cy="971946"/>
          </a:xfrm>
          <a:ln>
            <a:no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sz="2800" dirty="0" smtClean="0">
                <a:solidFill>
                  <a:schemeClr val="tx1"/>
                </a:solidFill>
                <a:cs typeface="Arial Rounded MT Bold"/>
              </a:rPr>
              <a:t>Two Types of Network in a LAN:</a:t>
            </a:r>
          </a:p>
          <a:p>
            <a:pPr marL="0" indent="0">
              <a:buNone/>
            </a:pPr>
            <a:endParaRPr lang="en-US" dirty="0" smtClean="0">
              <a:solidFill>
                <a:schemeClr val="tx1"/>
              </a:solidFill>
              <a:cs typeface="Arial Rounded MT Bold"/>
            </a:endParaRPr>
          </a:p>
        </p:txBody>
      </p:sp>
      <p:sp>
        <p:nvSpPr>
          <p:cNvPr id="19" name="Rectangle 18"/>
          <p:cNvSpPr/>
          <p:nvPr/>
        </p:nvSpPr>
        <p:spPr>
          <a:xfrm>
            <a:off x="632250" y="2654015"/>
            <a:ext cx="2444900" cy="523220"/>
          </a:xfrm>
          <a:prstGeom prst="rect">
            <a:avLst/>
          </a:prstGeom>
        </p:spPr>
        <p:txBody>
          <a:bodyPr wrap="none">
            <a:spAutoFit/>
          </a:bodyPr>
          <a:lstStyle/>
          <a:p>
            <a:pPr>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GB" sz="2800" b="1" dirty="0" smtClean="0">
                <a:solidFill>
                  <a:srgbClr val="000000"/>
                </a:solidFill>
                <a:ea typeface="ＭＳ Ｐゴシック"/>
                <a:cs typeface="ＭＳ Ｐゴシック"/>
              </a:rPr>
              <a:t>Peer-to-Peer</a:t>
            </a:r>
            <a:endParaRPr lang="en-GB" sz="2800" b="1" dirty="0">
              <a:solidFill>
                <a:srgbClr val="000000"/>
              </a:solidFill>
              <a:ea typeface="ＭＳ Ｐゴシック"/>
              <a:cs typeface="ＭＳ Ｐゴシック"/>
            </a:endParaRPr>
          </a:p>
        </p:txBody>
      </p:sp>
      <p:sp>
        <p:nvSpPr>
          <p:cNvPr id="21" name="Rectangle 20"/>
          <p:cNvSpPr/>
          <p:nvPr/>
        </p:nvSpPr>
        <p:spPr>
          <a:xfrm>
            <a:off x="6336093" y="2560881"/>
            <a:ext cx="2416046" cy="523220"/>
          </a:xfrm>
          <a:prstGeom prst="rect">
            <a:avLst/>
          </a:prstGeom>
        </p:spPr>
        <p:txBody>
          <a:bodyPr wrap="none">
            <a:spAutoFit/>
          </a:bodyPr>
          <a:lstStyle/>
          <a:p>
            <a:r>
              <a:rPr lang="en-GB" sz="2800" b="1" dirty="0" smtClean="0">
                <a:solidFill>
                  <a:srgbClr val="000000"/>
                </a:solidFill>
                <a:ea typeface="ＭＳ Ｐゴシック"/>
                <a:cs typeface="ＭＳ Ｐゴシック"/>
              </a:rPr>
              <a:t>Client-Server</a:t>
            </a:r>
            <a:endParaRPr lang="en-US" sz="2800" dirty="0"/>
          </a:p>
        </p:txBody>
      </p:sp>
      <p:pic>
        <p:nvPicPr>
          <p:cNvPr id="32" name="Picture 31"/>
          <p:cNvPicPr>
            <a:picLocks noChangeAspect="1"/>
          </p:cNvPicPr>
          <p:nvPr/>
        </p:nvPicPr>
        <p:blipFill>
          <a:blip r:embed="rId2"/>
          <a:stretch>
            <a:fillRect/>
          </a:stretch>
        </p:blipFill>
        <p:spPr>
          <a:xfrm>
            <a:off x="467544" y="3522133"/>
            <a:ext cx="3308589" cy="2245327"/>
          </a:xfrm>
          <a:prstGeom prst="rect">
            <a:avLst/>
          </a:prstGeom>
        </p:spPr>
      </p:pic>
      <p:pic>
        <p:nvPicPr>
          <p:cNvPr id="35" name="Picture 34"/>
          <p:cNvPicPr>
            <a:picLocks noChangeAspect="1"/>
          </p:cNvPicPr>
          <p:nvPr/>
        </p:nvPicPr>
        <p:blipFill>
          <a:blip r:embed="rId3"/>
          <a:stretch>
            <a:fillRect/>
          </a:stretch>
        </p:blipFill>
        <p:spPr>
          <a:xfrm>
            <a:off x="5617996" y="3340590"/>
            <a:ext cx="3361913" cy="2172870"/>
          </a:xfrm>
          <a:prstGeom prst="rect">
            <a:avLst/>
          </a:prstGeom>
        </p:spPr>
      </p:pic>
    </p:spTree>
    <p:extLst>
      <p:ext uri="{BB962C8B-B14F-4D97-AF65-F5344CB8AC3E}">
        <p14:creationId xmlns:p14="http://schemas.microsoft.com/office/powerpoint/2010/main" val="87018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0" y="0"/>
            <a:ext cx="9144000" cy="920750"/>
          </a:xfrm>
          <a:solidFill>
            <a:schemeClr val="accent1">
              <a:lumMod val="60000"/>
              <a:lumOff val="40000"/>
            </a:schemeClr>
          </a:solidFill>
          <a:ln>
            <a:solidFill>
              <a:schemeClr val="accent1">
                <a:lumMod val="60000"/>
                <a:lumOff val="40000"/>
              </a:schemeClr>
            </a:solidFill>
          </a:ln>
        </p:spPr>
        <p:txBody>
          <a:bodyPr/>
          <a:lstStyle/>
          <a:p>
            <a:pPr algn="ctr">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GB" b="1" dirty="0">
                <a:ea typeface="ＭＳ Ｐゴシック"/>
                <a:cs typeface="ＭＳ Ｐゴシック"/>
              </a:rPr>
              <a:t>Network </a:t>
            </a:r>
            <a:r>
              <a:rPr lang="en-GB" b="1" dirty="0" smtClean="0">
                <a:ea typeface="ＭＳ Ｐゴシック"/>
                <a:cs typeface="ＭＳ Ｐゴシック"/>
              </a:rPr>
              <a:t>Types</a:t>
            </a:r>
            <a:r>
              <a:rPr lang="en-GB" b="1" dirty="0">
                <a:ea typeface="ＭＳ Ｐゴシック"/>
                <a:cs typeface="ＭＳ Ｐゴシック"/>
              </a:rPr>
              <a:t>: </a:t>
            </a:r>
            <a:r>
              <a:rPr lang="en-GB" b="1" dirty="0" smtClean="0">
                <a:ea typeface="ＭＳ Ｐゴシック"/>
                <a:cs typeface="ＭＳ Ｐゴシック"/>
              </a:rPr>
              <a:t>Peer-to-Peer</a:t>
            </a:r>
            <a:endParaRPr lang="en-GB" b="1" dirty="0">
              <a:ea typeface="ＭＳ Ｐゴシック"/>
              <a:cs typeface="ＭＳ Ｐゴシック"/>
            </a:endParaRPr>
          </a:p>
        </p:txBody>
      </p:sp>
      <p:sp>
        <p:nvSpPr>
          <p:cNvPr id="5" name="TextBox 4"/>
          <p:cNvSpPr txBox="1"/>
          <p:nvPr/>
        </p:nvSpPr>
        <p:spPr>
          <a:xfrm>
            <a:off x="683568" y="1577936"/>
            <a:ext cx="5202238" cy="5273238"/>
          </a:xfrm>
          <a:prstGeom prst="rect">
            <a:avLst/>
          </a:prstGeom>
          <a:noFill/>
        </p:spPr>
        <p:txBody>
          <a:bodyPr>
            <a:spAutoFit/>
          </a:bodyPr>
          <a:lstStyle/>
          <a:p>
            <a:pPr marL="342900" indent="-342900" fontAlgn="auto">
              <a:spcBef>
                <a:spcPts val="0"/>
              </a:spcBef>
              <a:spcAft>
                <a:spcPts val="0"/>
              </a:spcAft>
              <a:buFont typeface="Arial"/>
              <a:buChar char="•"/>
              <a:tabLst>
                <a:tab pos="723900" algn="l"/>
                <a:tab pos="1447800" algn="l"/>
                <a:tab pos="2171700" algn="l"/>
                <a:tab pos="2895600" algn="l"/>
                <a:tab pos="3619500" algn="l"/>
                <a:tab pos="4343400" algn="l"/>
                <a:tab pos="5067300" algn="l"/>
                <a:tab pos="5791200" algn="l"/>
                <a:tab pos="6515100" algn="l"/>
                <a:tab pos="7239000" algn="l"/>
              </a:tabLst>
              <a:defRPr/>
            </a:pPr>
            <a:r>
              <a:rPr lang="en-GB" sz="2400" dirty="0">
                <a:solidFill>
                  <a:srgbClr val="000000"/>
                </a:solidFill>
                <a:ea typeface="ＭＳ Ｐゴシック" charset="0"/>
              </a:rPr>
              <a:t>All computers have the same status</a:t>
            </a:r>
            <a:r>
              <a:rPr lang="en-GB" sz="2400" dirty="0" smtClean="0">
                <a:solidFill>
                  <a:srgbClr val="000000"/>
                </a:solidFill>
                <a:ea typeface="ＭＳ Ｐゴシック" charset="0"/>
              </a:rPr>
              <a:t>.</a:t>
            </a:r>
          </a:p>
          <a:p>
            <a:pPr marL="342900" indent="-342900" fontAlgn="auto">
              <a:spcBef>
                <a:spcPts val="0"/>
              </a:spcBef>
              <a:spcAft>
                <a:spcPts val="0"/>
              </a:spcAft>
              <a:buFont typeface="Arial"/>
              <a:buChar char="•"/>
              <a:tabLst>
                <a:tab pos="723900" algn="l"/>
                <a:tab pos="1447800" algn="l"/>
                <a:tab pos="2171700" algn="l"/>
                <a:tab pos="2895600" algn="l"/>
                <a:tab pos="3619500" algn="l"/>
                <a:tab pos="4343400" algn="l"/>
                <a:tab pos="5067300" algn="l"/>
                <a:tab pos="5791200" algn="l"/>
                <a:tab pos="6515100" algn="l"/>
                <a:tab pos="7239000" algn="l"/>
              </a:tabLst>
              <a:defRPr/>
            </a:pPr>
            <a:endParaRPr lang="en-GB" sz="2400" dirty="0">
              <a:solidFill>
                <a:srgbClr val="000000"/>
              </a:solidFill>
              <a:ea typeface="ＭＳ Ｐゴシック" charset="0"/>
            </a:endParaRPr>
          </a:p>
          <a:p>
            <a:pPr marL="342900" indent="-342900" fontAlgn="auto">
              <a:spcBef>
                <a:spcPts val="0"/>
              </a:spcBef>
              <a:spcAft>
                <a:spcPts val="0"/>
              </a:spcAft>
              <a:buFont typeface="Arial"/>
              <a:buChar char="•"/>
              <a:tabLst>
                <a:tab pos="723900" algn="l"/>
                <a:tab pos="1447800" algn="l"/>
                <a:tab pos="2171700" algn="l"/>
                <a:tab pos="2895600" algn="l"/>
                <a:tab pos="3619500" algn="l"/>
                <a:tab pos="4343400" algn="l"/>
                <a:tab pos="5067300" algn="l"/>
                <a:tab pos="5791200" algn="l"/>
                <a:tab pos="6515100" algn="l"/>
                <a:tab pos="7239000" algn="l"/>
              </a:tabLst>
              <a:defRPr/>
            </a:pPr>
            <a:r>
              <a:rPr lang="en-GB" sz="2400" dirty="0" smtClean="0">
                <a:solidFill>
                  <a:srgbClr val="000000"/>
                </a:solidFill>
                <a:ea typeface="ＭＳ Ｐゴシック" charset="0"/>
              </a:rPr>
              <a:t>Data transfer may </a:t>
            </a:r>
            <a:r>
              <a:rPr lang="en-GB" sz="2400" dirty="0">
                <a:solidFill>
                  <a:srgbClr val="000000"/>
                </a:solidFill>
                <a:ea typeface="ＭＳ Ｐゴシック" charset="0"/>
              </a:rPr>
              <a:t>be very slow because of</a:t>
            </a:r>
          </a:p>
          <a:p>
            <a:pPr marL="889000" lvl="1" indent="-500063" fontAlgn="auto">
              <a:spcBef>
                <a:spcPts val="0"/>
              </a:spcBef>
              <a:spcAft>
                <a:spcPts val="0"/>
              </a:spcAft>
              <a:buFont typeface="Calibri"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GB" sz="2400" dirty="0">
                <a:solidFill>
                  <a:srgbClr val="000000"/>
                </a:solidFill>
                <a:ea typeface="ＭＳ Ｐゴシック" charset="0"/>
              </a:rPr>
              <a:t>data collisions</a:t>
            </a:r>
          </a:p>
          <a:p>
            <a:pPr marL="889000" lvl="1" indent="-500063" fontAlgn="auto">
              <a:spcBef>
                <a:spcPts val="0"/>
              </a:spcBef>
              <a:spcAft>
                <a:spcPts val="0"/>
              </a:spcAft>
              <a:buFont typeface="Calibri"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a:pPr>
            <a:r>
              <a:rPr lang="en-GB" sz="2400" dirty="0">
                <a:solidFill>
                  <a:srgbClr val="000000"/>
                </a:solidFill>
                <a:ea typeface="ＭＳ Ｐゴシック" charset="0"/>
              </a:rPr>
              <a:t>shared processor </a:t>
            </a:r>
            <a:r>
              <a:rPr lang="en-GB" sz="2400" dirty="0" smtClean="0">
                <a:solidFill>
                  <a:srgbClr val="000000"/>
                </a:solidFill>
                <a:ea typeface="ＭＳ Ｐゴシック" charset="0"/>
              </a:rPr>
              <a:t>power</a:t>
            </a:r>
          </a:p>
          <a:p>
            <a:pPr marL="889000" lvl="1" indent="-500063" fontAlgn="auto">
              <a:spcBef>
                <a:spcPts val="0"/>
              </a:spcBef>
              <a:spcAft>
                <a:spcPts val="0"/>
              </a:spcAft>
              <a:buFont typeface="Calibri" pitchFamily="34" charset="0"/>
              <a:buChar char="–"/>
              <a:tabLst>
                <a:tab pos="723900" algn="l"/>
                <a:tab pos="1447800" algn="l"/>
                <a:tab pos="2171700" algn="l"/>
                <a:tab pos="2895600" algn="l"/>
                <a:tab pos="3619500" algn="l"/>
                <a:tab pos="4343400" algn="l"/>
                <a:tab pos="5067300" algn="l"/>
                <a:tab pos="5791200" algn="l"/>
                <a:tab pos="6515100" algn="l"/>
                <a:tab pos="7239000" algn="l"/>
              </a:tabLst>
              <a:defRPr/>
            </a:pPr>
            <a:endParaRPr lang="en-GB" sz="2400" dirty="0">
              <a:solidFill>
                <a:srgbClr val="000000"/>
              </a:solidFill>
              <a:ea typeface="ＭＳ Ｐゴシック" charset="0"/>
            </a:endParaRPr>
          </a:p>
          <a:p>
            <a:pPr marL="342900" indent="-342900" fontAlgn="auto">
              <a:spcBef>
                <a:spcPts val="0"/>
              </a:spcBef>
              <a:spcAft>
                <a:spcPts val="0"/>
              </a:spcAft>
              <a:buFont typeface="Arial"/>
              <a:buChar char="•"/>
              <a:tabLst>
                <a:tab pos="723900" algn="l"/>
                <a:tab pos="1447800" algn="l"/>
                <a:tab pos="2171700" algn="l"/>
                <a:tab pos="2895600" algn="l"/>
                <a:tab pos="3619500" algn="l"/>
                <a:tab pos="4343400" algn="l"/>
                <a:tab pos="5067300" algn="l"/>
                <a:tab pos="5791200" algn="l"/>
                <a:tab pos="6515100" algn="l"/>
                <a:tab pos="7239000" algn="l"/>
              </a:tabLst>
              <a:defRPr/>
            </a:pPr>
            <a:r>
              <a:rPr lang="en-GB" sz="2400" dirty="0">
                <a:solidFill>
                  <a:srgbClr val="000000"/>
                </a:solidFill>
                <a:ea typeface="ＭＳ Ｐゴシック" charset="0"/>
              </a:rPr>
              <a:t>Only </a:t>
            </a:r>
            <a:r>
              <a:rPr lang="en-GB" sz="2400" dirty="0" smtClean="0">
                <a:solidFill>
                  <a:srgbClr val="000000"/>
                </a:solidFill>
                <a:ea typeface="ＭＳ Ｐゴシック" charset="0"/>
              </a:rPr>
              <a:t>really suitable </a:t>
            </a:r>
            <a:r>
              <a:rPr lang="en-GB" sz="2400" dirty="0">
                <a:solidFill>
                  <a:srgbClr val="000000"/>
                </a:solidFill>
                <a:ea typeface="ＭＳ Ｐゴシック" charset="0"/>
              </a:rPr>
              <a:t>for </a:t>
            </a:r>
            <a:r>
              <a:rPr lang="en-GB" sz="2400" dirty="0" smtClean="0">
                <a:solidFill>
                  <a:srgbClr val="000000"/>
                </a:solidFill>
                <a:ea typeface="ＭＳ Ｐゴシック" charset="0"/>
              </a:rPr>
              <a:t>small and low </a:t>
            </a:r>
            <a:r>
              <a:rPr lang="en-GB" sz="2400" dirty="0">
                <a:solidFill>
                  <a:srgbClr val="000000"/>
                </a:solidFill>
                <a:ea typeface="ＭＳ Ｐゴシック" charset="0"/>
              </a:rPr>
              <a:t>traffic networks</a:t>
            </a:r>
            <a:r>
              <a:rPr lang="en-GB" sz="2400" dirty="0" smtClean="0">
                <a:solidFill>
                  <a:srgbClr val="000000"/>
                </a:solidFill>
                <a:ea typeface="ＭＳ Ｐゴシック" charset="0"/>
              </a:rPr>
              <a:t>.</a:t>
            </a:r>
          </a:p>
          <a:p>
            <a:pPr marL="342900" indent="-342900" fontAlgn="auto">
              <a:spcBef>
                <a:spcPts val="0"/>
              </a:spcBef>
              <a:spcAft>
                <a:spcPts val="0"/>
              </a:spcAft>
              <a:buFont typeface="Arial"/>
              <a:buChar char="•"/>
              <a:tabLst>
                <a:tab pos="723900" algn="l"/>
                <a:tab pos="1447800" algn="l"/>
                <a:tab pos="2171700" algn="l"/>
                <a:tab pos="2895600" algn="l"/>
                <a:tab pos="3619500" algn="l"/>
                <a:tab pos="4343400" algn="l"/>
                <a:tab pos="5067300" algn="l"/>
                <a:tab pos="5791200" algn="l"/>
                <a:tab pos="6515100" algn="l"/>
                <a:tab pos="7239000" algn="l"/>
              </a:tabLst>
              <a:defRPr/>
            </a:pPr>
            <a:endParaRPr lang="en-GB" sz="2400" dirty="0" smtClean="0">
              <a:solidFill>
                <a:srgbClr val="000000"/>
              </a:solidFill>
              <a:ea typeface="ＭＳ Ｐゴシック" charset="0"/>
            </a:endParaRPr>
          </a:p>
          <a:p>
            <a:pPr marL="342900" indent="-342900" fontAlgn="auto">
              <a:spcBef>
                <a:spcPts val="0"/>
              </a:spcBef>
              <a:spcAft>
                <a:spcPts val="0"/>
              </a:spcAft>
              <a:buFont typeface="Arial"/>
              <a:buChar char="•"/>
              <a:tabLst>
                <a:tab pos="723900" algn="l"/>
                <a:tab pos="1447800" algn="l"/>
                <a:tab pos="2171700" algn="l"/>
                <a:tab pos="2895600" algn="l"/>
                <a:tab pos="3619500" algn="l"/>
                <a:tab pos="4343400" algn="l"/>
                <a:tab pos="5067300" algn="l"/>
                <a:tab pos="5791200" algn="l"/>
                <a:tab pos="6515100" algn="l"/>
                <a:tab pos="7239000" algn="l"/>
              </a:tabLst>
              <a:defRPr/>
            </a:pPr>
            <a:r>
              <a:rPr lang="en-GB" sz="2400" dirty="0" smtClean="0">
                <a:solidFill>
                  <a:srgbClr val="000000"/>
                </a:solidFill>
                <a:ea typeface="ＭＳ Ｐゴシック" charset="0"/>
              </a:rPr>
              <a:t>This is a very popular design for a home network</a:t>
            </a:r>
            <a:endParaRPr lang="en-GB" sz="2400" dirty="0">
              <a:solidFill>
                <a:srgbClr val="000000"/>
              </a:solidFill>
              <a:ea typeface="ＭＳ Ｐゴシック" charset="0"/>
            </a:endParaRPr>
          </a:p>
          <a:p>
            <a:pPr fontAlgn="auto">
              <a:spcBef>
                <a:spcPts val="800"/>
              </a:spcBef>
              <a:spcAft>
                <a:spcPts val="0"/>
              </a:spcAft>
              <a:buFont typeface="Times New Roman"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en-GB" dirty="0">
              <a:solidFill>
                <a:srgbClr val="000000"/>
              </a:solidFill>
              <a:ea typeface="ＭＳ Ｐゴシック" charset="0"/>
            </a:endParaRPr>
          </a:p>
        </p:txBody>
      </p:sp>
      <p:pic>
        <p:nvPicPr>
          <p:cNvPr id="7" name="Picture 6"/>
          <p:cNvPicPr>
            <a:picLocks noChangeAspect="1"/>
          </p:cNvPicPr>
          <p:nvPr/>
        </p:nvPicPr>
        <p:blipFill>
          <a:blip r:embed="rId2"/>
          <a:stretch>
            <a:fillRect/>
          </a:stretch>
        </p:blipFill>
        <p:spPr>
          <a:xfrm>
            <a:off x="5932543" y="2780928"/>
            <a:ext cx="2862269" cy="1942438"/>
          </a:xfrm>
          <a:prstGeom prst="rect">
            <a:avLst/>
          </a:prstGeom>
        </p:spPr>
      </p:pic>
    </p:spTree>
    <p:extLst>
      <p:ext uri="{BB962C8B-B14F-4D97-AF65-F5344CB8AC3E}">
        <p14:creationId xmlns:p14="http://schemas.microsoft.com/office/powerpoint/2010/main" val="359499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accent1">
              <a:lumMod val="60000"/>
              <a:lumOff val="40000"/>
            </a:schemeClr>
          </a:solidFill>
          <a:ln>
            <a:solidFill>
              <a:schemeClr val="accent1">
                <a:lumMod val="60000"/>
                <a:lumOff val="40000"/>
              </a:schemeClr>
            </a:solidFill>
          </a:ln>
        </p:spPr>
        <p:txBody>
          <a:bodyPr>
            <a:noAutofit/>
          </a:bodyPr>
          <a:lstStyle/>
          <a:p>
            <a:pPr algn="ctr"/>
            <a:r>
              <a:rPr lang="en-GB" sz="4400" b="1" dirty="0" smtClean="0">
                <a:effectLst>
                  <a:outerShdw blurRad="38100" dist="38100" dir="2700000" algn="tl">
                    <a:srgbClr val="000000">
                      <a:alpha val="43137"/>
                    </a:srgbClr>
                  </a:outerShdw>
                </a:effectLst>
              </a:rPr>
              <a:t>Peer to Peer</a:t>
            </a:r>
            <a:endParaRPr lang="en-GB" sz="4400" b="1" dirty="0">
              <a:effectLst>
                <a:outerShdw blurRad="38100" dist="38100" dir="2700000" algn="tl">
                  <a:srgbClr val="000000">
                    <a:alpha val="43137"/>
                  </a:srgbClr>
                </a:outerShdw>
              </a:effectLst>
            </a:endParaRPr>
          </a:p>
        </p:txBody>
      </p:sp>
      <p:sp>
        <p:nvSpPr>
          <p:cNvPr id="24" name="TextBox 23"/>
          <p:cNvSpPr txBox="1"/>
          <p:nvPr/>
        </p:nvSpPr>
        <p:spPr>
          <a:xfrm>
            <a:off x="381000" y="4472122"/>
            <a:ext cx="8763000" cy="21236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GB" sz="2200" b="1" dirty="0" smtClean="0">
                <a:solidFill>
                  <a:srgbClr val="FF0000"/>
                </a:solidFill>
              </a:rPr>
              <a:t>Peer to peer </a:t>
            </a:r>
            <a:r>
              <a:rPr lang="en-GB" sz="2200" dirty="0" smtClean="0"/>
              <a:t>is used by many companies to help reduce the load on their servers.</a:t>
            </a:r>
          </a:p>
          <a:p>
            <a:pPr marL="285750" indent="-285750">
              <a:buFont typeface="Arial" panose="020B0604020202020204" pitchFamily="34" charset="0"/>
              <a:buChar char="•"/>
            </a:pPr>
            <a:r>
              <a:rPr lang="en-GB" sz="2200" dirty="0" smtClean="0"/>
              <a:t>A good example is blizzard who produce hit games such as StarCraft and World of Warcraft. </a:t>
            </a:r>
          </a:p>
          <a:p>
            <a:pPr marL="285750" indent="-285750">
              <a:buFont typeface="Arial" panose="020B0604020202020204" pitchFamily="34" charset="0"/>
              <a:buChar char="•"/>
            </a:pPr>
            <a:r>
              <a:rPr lang="en-GB" sz="2200" dirty="0" smtClean="0"/>
              <a:t>You can buy their games online and use peer to peer to download the game clients which tend to be very large files.</a:t>
            </a:r>
          </a:p>
        </p:txBody>
      </p:sp>
      <p:pic>
        <p:nvPicPr>
          <p:cNvPr id="5" name="Picture 2" descr="http://www.amitbhawani.com/blog/Images/C/compaq-desktop-computers.jpg"/>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6400800" y="1524000"/>
            <a:ext cx="1384300" cy="1073602"/>
          </a:xfrm>
          <a:prstGeom prst="rect">
            <a:avLst/>
          </a:prstGeom>
          <a:noFill/>
        </p:spPr>
      </p:pic>
      <p:pic>
        <p:nvPicPr>
          <p:cNvPr id="6" name="Picture 2" descr="http://www.amitbhawani.com/blog/Images/C/compaq-desktop-computers.jpg"/>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2209800" y="3352800"/>
            <a:ext cx="1384300" cy="1073602"/>
          </a:xfrm>
          <a:prstGeom prst="rect">
            <a:avLst/>
          </a:prstGeom>
          <a:noFill/>
        </p:spPr>
      </p:pic>
      <p:pic>
        <p:nvPicPr>
          <p:cNvPr id="7" name="Picture 2" descr="http://www.amitbhawani.com/blog/Images/C/compaq-desktop-computers.jpg"/>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1981200" y="1447800"/>
            <a:ext cx="1384300" cy="1073602"/>
          </a:xfrm>
          <a:prstGeom prst="rect">
            <a:avLst/>
          </a:prstGeom>
          <a:noFill/>
        </p:spPr>
      </p:pic>
      <p:cxnSp>
        <p:nvCxnSpPr>
          <p:cNvPr id="9" name="Straight Arrow Connector 8"/>
          <p:cNvCxnSpPr/>
          <p:nvPr/>
        </p:nvCxnSpPr>
        <p:spPr>
          <a:xfrm>
            <a:off x="3505200" y="1981200"/>
            <a:ext cx="2438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3581400" y="2438400"/>
            <a:ext cx="2286000" cy="1066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10000" y="2895600"/>
            <a:ext cx="236220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324100" y="2933700"/>
            <a:ext cx="6858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7890" name="Picture 2" descr="http://starcraft2tacticscenter.com/wp-content/uploads/2010/10/starcraft2-zerg.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81200" y="1295400"/>
            <a:ext cx="1163712" cy="1355725"/>
          </a:xfrm>
          <a:prstGeom prst="rect">
            <a:avLst/>
          </a:prstGeom>
          <a:noFill/>
        </p:spPr>
      </p:pic>
    </p:spTree>
    <p:extLst>
      <p:ext uri="{BB962C8B-B14F-4D97-AF65-F5344CB8AC3E}">
        <p14:creationId xmlns:p14="http://schemas.microsoft.com/office/powerpoint/2010/main" val="128755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barn(inVertical)">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barn(inVertical)">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7890"/>
                                        </p:tgtEl>
                                        <p:attrNameLst>
                                          <p:attrName>style.visibility</p:attrName>
                                        </p:attrNameLst>
                                      </p:cBhvr>
                                      <p:to>
                                        <p:strVal val="visible"/>
                                      </p:to>
                                    </p:set>
                                    <p:animEffect transition="in" filter="blinds(horizontal)">
                                      <p:cBhvr>
                                        <p:cTn id="22" dur="500"/>
                                        <p:tgtEl>
                                          <p:spTgt spid="37890"/>
                                        </p:tgtEl>
                                      </p:cBhvr>
                                    </p:animEffect>
                                  </p:childTnLst>
                                </p:cTn>
                              </p:par>
                            </p:childTnLst>
                          </p:cTn>
                        </p:par>
                        <p:par>
                          <p:cTn id="23" fill="hold">
                            <p:stCondLst>
                              <p:cond delay="500"/>
                            </p:stCondLst>
                            <p:childTnLst>
                              <p:par>
                                <p:cTn id="24" presetID="63" presetClass="path" presetSubtype="0" accel="50000" decel="50000" fill="hold" nodeType="afterEffect">
                                  <p:stCondLst>
                                    <p:cond delay="0"/>
                                  </p:stCondLst>
                                  <p:childTnLst>
                                    <p:animMotion origin="layout" path="M 1.66667E-6 -1.48148E-6 L 0.49479 0.00116 " pathEditMode="relative" rAng="0" ptsTypes="AA">
                                      <p:cBhvr>
                                        <p:cTn id="25" dur="2000" fill="hold"/>
                                        <p:tgtEl>
                                          <p:spTgt spid="37890"/>
                                        </p:tgtEl>
                                        <p:attrNameLst>
                                          <p:attrName>ppt_x</p:attrName>
                                          <p:attrName>ppt_y</p:attrName>
                                        </p:attrNameLst>
                                      </p:cBhvr>
                                      <p:rCtr x="2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0" y="0"/>
            <a:ext cx="9144000" cy="920750"/>
          </a:xfrm>
          <a:solidFill>
            <a:schemeClr val="accent1">
              <a:lumMod val="60000"/>
              <a:lumOff val="40000"/>
            </a:schemeClr>
          </a:solidFill>
          <a:ln>
            <a:solidFill>
              <a:schemeClr val="accent1">
                <a:lumMod val="60000"/>
                <a:lumOff val="40000"/>
              </a:schemeClr>
            </a:solidFill>
          </a:ln>
        </p:spPr>
        <p:txBody>
          <a:bodyPr/>
          <a:lstStyle/>
          <a:p>
            <a:pPr algn="ctr">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GB" b="1" dirty="0">
                <a:ea typeface="ＭＳ Ｐゴシック"/>
                <a:cs typeface="ＭＳ Ｐゴシック"/>
              </a:rPr>
              <a:t>Network </a:t>
            </a:r>
            <a:r>
              <a:rPr lang="en-GB" b="1" dirty="0" smtClean="0">
                <a:ea typeface="ＭＳ Ｐゴシック"/>
                <a:cs typeface="ＭＳ Ｐゴシック"/>
              </a:rPr>
              <a:t>Types</a:t>
            </a:r>
            <a:r>
              <a:rPr lang="en-GB" b="1" dirty="0">
                <a:ea typeface="ＭＳ Ｐゴシック"/>
                <a:cs typeface="ＭＳ Ｐゴシック"/>
              </a:rPr>
              <a:t>: </a:t>
            </a:r>
            <a:r>
              <a:rPr lang="en-GB" b="1" dirty="0" smtClean="0">
                <a:ea typeface="ＭＳ Ｐゴシック"/>
                <a:cs typeface="ＭＳ Ｐゴシック"/>
              </a:rPr>
              <a:t>Client-Server</a:t>
            </a:r>
            <a:endParaRPr lang="en-GB" b="1" dirty="0">
              <a:ea typeface="ＭＳ Ｐゴシック"/>
              <a:cs typeface="ＭＳ Ｐゴシック"/>
            </a:endParaRPr>
          </a:p>
        </p:txBody>
      </p:sp>
      <p:sp>
        <p:nvSpPr>
          <p:cNvPr id="5" name="TextBox 4"/>
          <p:cNvSpPr txBox="1"/>
          <p:nvPr/>
        </p:nvSpPr>
        <p:spPr>
          <a:xfrm>
            <a:off x="168166" y="1340768"/>
            <a:ext cx="7284154" cy="5232202"/>
          </a:xfrm>
          <a:prstGeom prst="rect">
            <a:avLst/>
          </a:prstGeom>
          <a:noFill/>
        </p:spPr>
        <p:txBody>
          <a:bodyPr wrap="square">
            <a:spAutoFit/>
          </a:bodyPr>
          <a:lstStyle/>
          <a:p>
            <a:pPr marL="342900" indent="-342900">
              <a:spcAft>
                <a:spcPts val="1200"/>
              </a:spcAft>
              <a:buFont typeface="Arial" panose="020B0604020202020204" pitchFamily="34" charset="0"/>
              <a:buChar char="•"/>
              <a:tabLst>
                <a:tab pos="723900" algn="l"/>
                <a:tab pos="1447800" algn="l"/>
                <a:tab pos="2171700" algn="l"/>
                <a:tab pos="2895600" algn="l"/>
                <a:tab pos="3619500" algn="l"/>
              </a:tabLst>
              <a:defRPr/>
            </a:pPr>
            <a:r>
              <a:rPr lang="en-GB" sz="2200" dirty="0">
                <a:solidFill>
                  <a:srgbClr val="000000"/>
                </a:solidFill>
                <a:ea typeface="ＭＳ Ｐゴシック" charset="0"/>
              </a:rPr>
              <a:t>At least one computer is designated as </a:t>
            </a:r>
            <a:r>
              <a:rPr lang="en-GB" sz="2200" dirty="0" smtClean="0">
                <a:solidFill>
                  <a:srgbClr val="000000"/>
                </a:solidFill>
                <a:ea typeface="ＭＳ Ｐゴシック" charset="0"/>
              </a:rPr>
              <a:t>a </a:t>
            </a:r>
            <a:r>
              <a:rPr lang="en-GB" sz="2200" b="1" dirty="0" smtClean="0">
                <a:solidFill>
                  <a:srgbClr val="000000"/>
                </a:solidFill>
                <a:ea typeface="ＭＳ Ｐゴシック" charset="0"/>
              </a:rPr>
              <a:t>server</a:t>
            </a:r>
            <a:r>
              <a:rPr lang="en-GB" sz="2200" dirty="0" smtClean="0">
                <a:solidFill>
                  <a:srgbClr val="000000"/>
                </a:solidFill>
                <a:ea typeface="ＭＳ Ｐゴシック" charset="0"/>
              </a:rPr>
              <a:t>.</a:t>
            </a:r>
          </a:p>
          <a:p>
            <a:pPr marL="342900" indent="-342900">
              <a:spcAft>
                <a:spcPts val="1200"/>
              </a:spcAft>
              <a:buFont typeface="Arial" panose="020B0604020202020204" pitchFamily="34" charset="0"/>
              <a:buChar char="•"/>
              <a:tabLst>
                <a:tab pos="723900" algn="l"/>
                <a:tab pos="1447800" algn="l"/>
                <a:tab pos="2171700" algn="l"/>
                <a:tab pos="2895600" algn="l"/>
                <a:tab pos="3619500" algn="l"/>
              </a:tabLst>
              <a:defRPr/>
            </a:pPr>
            <a:r>
              <a:rPr lang="en-GB" sz="2200" dirty="0" smtClean="0">
                <a:solidFill>
                  <a:srgbClr val="000000"/>
                </a:solidFill>
                <a:ea typeface="ＭＳ Ｐゴシック" charset="0"/>
              </a:rPr>
              <a:t>This usually needs to be high spec.</a:t>
            </a:r>
          </a:p>
          <a:p>
            <a:pPr marL="342900" indent="-342900">
              <a:spcAft>
                <a:spcPts val="1200"/>
              </a:spcAft>
              <a:buFont typeface="Arial" panose="020B0604020202020204" pitchFamily="34" charset="0"/>
              <a:buChar char="•"/>
              <a:tabLst>
                <a:tab pos="723900" algn="l"/>
                <a:tab pos="1447800" algn="l"/>
                <a:tab pos="2171700" algn="l"/>
                <a:tab pos="2895600" algn="l"/>
                <a:tab pos="3619500" algn="l"/>
              </a:tabLst>
              <a:defRPr/>
            </a:pPr>
            <a:r>
              <a:rPr lang="en-GB" sz="2200" dirty="0" smtClean="0">
                <a:solidFill>
                  <a:srgbClr val="000000"/>
                </a:solidFill>
                <a:ea typeface="ＭＳ Ｐゴシック" charset="0"/>
              </a:rPr>
              <a:t>It offers services such as software and data to client PCs.</a:t>
            </a:r>
            <a:endParaRPr lang="en-GB" sz="2200" dirty="0">
              <a:solidFill>
                <a:srgbClr val="000000"/>
              </a:solidFill>
              <a:ea typeface="ＭＳ Ｐゴシック" charset="0"/>
            </a:endParaRPr>
          </a:p>
          <a:p>
            <a:pPr marL="342900" indent="-342900">
              <a:spcAft>
                <a:spcPts val="1200"/>
              </a:spcAft>
              <a:buFont typeface="Arial" panose="020B0604020202020204" pitchFamily="34" charset="0"/>
              <a:buChar char="•"/>
              <a:tabLst>
                <a:tab pos="723900" algn="l"/>
                <a:tab pos="1447800" algn="l"/>
                <a:tab pos="2171700" algn="l"/>
                <a:tab pos="2895600" algn="l"/>
                <a:tab pos="3619500" algn="l"/>
              </a:tabLst>
              <a:defRPr/>
            </a:pPr>
            <a:r>
              <a:rPr lang="en-GB" sz="2200" dirty="0" smtClean="0">
                <a:solidFill>
                  <a:srgbClr val="000000"/>
                </a:solidFill>
                <a:ea typeface="ＭＳ Ｐゴシック" charset="0"/>
              </a:rPr>
              <a:t>It manages the traffic on the network.</a:t>
            </a:r>
            <a:endParaRPr lang="en-GB" sz="2200" dirty="0">
              <a:solidFill>
                <a:srgbClr val="000000"/>
              </a:solidFill>
              <a:ea typeface="ＭＳ Ｐゴシック" charset="0"/>
            </a:endParaRPr>
          </a:p>
          <a:p>
            <a:pPr marL="342900" indent="-342900">
              <a:spcAft>
                <a:spcPts val="1200"/>
              </a:spcAft>
              <a:buFont typeface="Arial" panose="020B0604020202020204" pitchFamily="34" charset="0"/>
              <a:buChar char="•"/>
              <a:tabLst>
                <a:tab pos="723900" algn="l"/>
                <a:tab pos="1447800" algn="l"/>
                <a:tab pos="2171700" algn="l"/>
                <a:tab pos="2895600" algn="l"/>
                <a:tab pos="3619500" algn="l"/>
              </a:tabLst>
              <a:defRPr/>
            </a:pPr>
            <a:r>
              <a:rPr lang="en-GB" sz="2200" dirty="0" smtClean="0">
                <a:solidFill>
                  <a:srgbClr val="000000"/>
                </a:solidFill>
                <a:ea typeface="ＭＳ Ｐゴシック" charset="0"/>
              </a:rPr>
              <a:t>Records what people do.</a:t>
            </a:r>
            <a:endParaRPr lang="en-GB" sz="2200" dirty="0">
              <a:solidFill>
                <a:srgbClr val="000000"/>
              </a:solidFill>
              <a:ea typeface="ＭＳ Ｐゴシック" charset="0"/>
            </a:endParaRPr>
          </a:p>
          <a:p>
            <a:pPr marL="342900" indent="-342900">
              <a:spcAft>
                <a:spcPts val="1200"/>
              </a:spcAft>
              <a:buFont typeface="Arial" panose="020B0604020202020204" pitchFamily="34" charset="0"/>
              <a:buChar char="•"/>
              <a:tabLst>
                <a:tab pos="723900" algn="l"/>
                <a:tab pos="1447800" algn="l"/>
                <a:tab pos="2171700" algn="l"/>
                <a:tab pos="2895600" algn="l"/>
                <a:tab pos="3619500" algn="l"/>
              </a:tabLst>
              <a:defRPr/>
            </a:pPr>
            <a:r>
              <a:rPr lang="en-GB" sz="2200" dirty="0" smtClean="0">
                <a:solidFill>
                  <a:srgbClr val="000000"/>
                </a:solidFill>
                <a:ea typeface="ＭＳ Ｐゴシック" charset="0"/>
              </a:rPr>
              <a:t>Gives security.</a:t>
            </a:r>
          </a:p>
          <a:p>
            <a:pPr marL="342900" indent="-342900">
              <a:spcAft>
                <a:spcPts val="1200"/>
              </a:spcAft>
              <a:buFont typeface="Arial" panose="020B0604020202020204" pitchFamily="34" charset="0"/>
              <a:buChar char="•"/>
              <a:tabLst>
                <a:tab pos="723900" algn="l"/>
                <a:tab pos="1447800" algn="l"/>
                <a:tab pos="2171700" algn="l"/>
                <a:tab pos="2895600" algn="l"/>
                <a:tab pos="3619500" algn="l"/>
              </a:tabLst>
              <a:defRPr/>
            </a:pPr>
            <a:r>
              <a:rPr lang="en-GB" sz="2200" dirty="0" smtClean="0">
                <a:solidFill>
                  <a:srgbClr val="000000"/>
                </a:solidFill>
                <a:ea typeface="ＭＳ Ｐゴシック" charset="0"/>
              </a:rPr>
              <a:t>Clients have to sign in and so their identification is known enabling certain rights to be given to certain people.</a:t>
            </a:r>
          </a:p>
          <a:p>
            <a:pPr marL="342900" indent="-342900">
              <a:spcAft>
                <a:spcPts val="1200"/>
              </a:spcAft>
              <a:buFont typeface="Arial" panose="020B0604020202020204" pitchFamily="34" charset="0"/>
              <a:buChar char="•"/>
              <a:tabLst>
                <a:tab pos="723900" algn="l"/>
                <a:tab pos="1447800" algn="l"/>
                <a:tab pos="2171700" algn="l"/>
                <a:tab pos="2895600" algn="l"/>
                <a:tab pos="3619500" algn="l"/>
              </a:tabLst>
              <a:defRPr/>
            </a:pPr>
            <a:r>
              <a:rPr lang="en-GB" sz="2200" dirty="0" smtClean="0">
                <a:solidFill>
                  <a:srgbClr val="000000"/>
                </a:solidFill>
                <a:ea typeface="ＭＳ Ｐゴシック" charset="0"/>
              </a:rPr>
              <a:t>Large </a:t>
            </a:r>
            <a:r>
              <a:rPr lang="en-GB" sz="2200" dirty="0">
                <a:solidFill>
                  <a:srgbClr val="000000"/>
                </a:solidFill>
                <a:ea typeface="ＭＳ Ｐゴシック" charset="0"/>
              </a:rPr>
              <a:t>networks may have </a:t>
            </a:r>
            <a:r>
              <a:rPr lang="en-GB" sz="2200" dirty="0" smtClean="0">
                <a:solidFill>
                  <a:srgbClr val="000000"/>
                </a:solidFill>
                <a:ea typeface="ＭＳ Ｐゴシック" charset="0"/>
              </a:rPr>
              <a:t>many servers to handle the increased network demand.</a:t>
            </a:r>
            <a:endParaRPr lang="en-GB" sz="2200" dirty="0">
              <a:solidFill>
                <a:srgbClr val="000000"/>
              </a:solidFill>
              <a:ea typeface="ＭＳ Ｐゴシック" charset="0"/>
            </a:endParaRPr>
          </a:p>
        </p:txBody>
      </p:sp>
      <p:pic>
        <p:nvPicPr>
          <p:cNvPr id="7" name="Picture 6"/>
          <p:cNvPicPr>
            <a:picLocks noChangeAspect="1"/>
          </p:cNvPicPr>
          <p:nvPr/>
        </p:nvPicPr>
        <p:blipFill>
          <a:blip r:embed="rId2"/>
          <a:stretch>
            <a:fillRect/>
          </a:stretch>
        </p:blipFill>
        <p:spPr>
          <a:xfrm>
            <a:off x="6444208" y="2155422"/>
            <a:ext cx="2557076" cy="1652688"/>
          </a:xfrm>
          <a:prstGeom prst="rect">
            <a:avLst/>
          </a:prstGeom>
        </p:spPr>
      </p:pic>
    </p:spTree>
    <p:extLst>
      <p:ext uri="{BB962C8B-B14F-4D97-AF65-F5344CB8AC3E}">
        <p14:creationId xmlns:p14="http://schemas.microsoft.com/office/powerpoint/2010/main" val="305061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chemeClr val="accent1">
              <a:lumMod val="60000"/>
              <a:lumOff val="40000"/>
            </a:schemeClr>
          </a:solidFill>
          <a:ln>
            <a:solidFill>
              <a:schemeClr val="accent1">
                <a:lumMod val="60000"/>
                <a:lumOff val="40000"/>
              </a:schemeClr>
            </a:solidFill>
          </a:ln>
        </p:spPr>
        <p:txBody>
          <a:bodyPr>
            <a:noAutofit/>
          </a:bodyPr>
          <a:lstStyle/>
          <a:p>
            <a:pPr algn="ctr"/>
            <a:r>
              <a:rPr lang="en-GB" b="1" dirty="0" smtClean="0"/>
              <a:t>Web Server </a:t>
            </a:r>
            <a:r>
              <a:rPr lang="en-GB" b="1" dirty="0"/>
              <a:t>E</a:t>
            </a:r>
            <a:r>
              <a:rPr lang="en-GB" b="1" dirty="0" smtClean="0"/>
              <a:t>xample</a:t>
            </a:r>
            <a:endParaRPr lang="en-GB" b="1" dirty="0"/>
          </a:p>
        </p:txBody>
      </p:sp>
      <p:sp>
        <p:nvSpPr>
          <p:cNvPr id="24" name="TextBox 23"/>
          <p:cNvSpPr txBox="1"/>
          <p:nvPr/>
        </p:nvSpPr>
        <p:spPr>
          <a:xfrm>
            <a:off x="81454" y="4891846"/>
            <a:ext cx="9062545" cy="1785104"/>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GB" sz="2000" dirty="0" smtClean="0"/>
              <a:t>Each PC will request a webpage. </a:t>
            </a:r>
          </a:p>
          <a:p>
            <a:pPr marL="342900" indent="-342900">
              <a:spcAft>
                <a:spcPts val="600"/>
              </a:spcAft>
              <a:buFont typeface="Arial" panose="020B0604020202020204" pitchFamily="34" charset="0"/>
              <a:buChar char="•"/>
            </a:pPr>
            <a:r>
              <a:rPr lang="en-GB" sz="2000" dirty="0" smtClean="0"/>
              <a:t>The server has no control over who will request a webpage so will just respond once it receives a request packet. </a:t>
            </a:r>
            <a:endParaRPr lang="en-GB" sz="2000" dirty="0"/>
          </a:p>
          <a:p>
            <a:pPr marL="342900" indent="-342900">
              <a:spcAft>
                <a:spcPts val="600"/>
              </a:spcAft>
              <a:buFont typeface="Arial" panose="020B0604020202020204" pitchFamily="34" charset="0"/>
              <a:buChar char="•"/>
            </a:pPr>
            <a:r>
              <a:rPr lang="en-GB" sz="2000" dirty="0" smtClean="0"/>
              <a:t>Every time you access a webpage a request will be sent to a webserver in this way.</a:t>
            </a:r>
          </a:p>
        </p:txBody>
      </p:sp>
      <p:pic>
        <p:nvPicPr>
          <p:cNvPr id="19458" name="Picture 2" descr="http://www.windows-now.com/blogs/dougknox/WindowsLiveWriter/HPMediaSmartWindowsHomeServer_B79/hpwhs%5B7%5D.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91400" y="2209800"/>
            <a:ext cx="1585913" cy="2057400"/>
          </a:xfrm>
          <a:prstGeom prst="rect">
            <a:avLst/>
          </a:prstGeom>
          <a:noFill/>
        </p:spPr>
      </p:pic>
      <p:pic>
        <p:nvPicPr>
          <p:cNvPr id="6"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3200400" y="3733800"/>
            <a:ext cx="1384300" cy="1073602"/>
          </a:xfrm>
          <a:prstGeom prst="rect">
            <a:avLst/>
          </a:prstGeom>
          <a:noFill/>
        </p:spPr>
      </p:pic>
      <p:pic>
        <p:nvPicPr>
          <p:cNvPr id="7" name="Picture 2" descr="http://www.amitbhawani.com/blog/Images/C/compaq-desktop-computers.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3200400" y="1447800"/>
            <a:ext cx="1384300" cy="1073602"/>
          </a:xfrm>
          <a:prstGeom prst="rect">
            <a:avLst/>
          </a:prstGeom>
          <a:noFill/>
        </p:spPr>
      </p:pic>
      <p:cxnSp>
        <p:nvCxnSpPr>
          <p:cNvPr id="9" name="Straight Arrow Connector 8"/>
          <p:cNvCxnSpPr/>
          <p:nvPr/>
        </p:nvCxnSpPr>
        <p:spPr>
          <a:xfrm>
            <a:off x="4800600" y="19812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800600" y="3429000"/>
            <a:ext cx="236220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066800" y="1676400"/>
            <a:ext cx="1981200"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smtClean="0"/>
              <a:t>Home.html</a:t>
            </a:r>
            <a:endParaRPr lang="en-GB" sz="2000" dirty="0"/>
          </a:p>
        </p:txBody>
      </p:sp>
      <p:sp>
        <p:nvSpPr>
          <p:cNvPr id="12" name="Rounded Rectangle 11"/>
          <p:cNvSpPr/>
          <p:nvPr/>
        </p:nvSpPr>
        <p:spPr>
          <a:xfrm>
            <a:off x="1066800" y="4038600"/>
            <a:ext cx="1981200" cy="457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dirty="0" smtClean="0"/>
              <a:t>Shoes.html</a:t>
            </a:r>
            <a:endParaRPr lang="en-GB" sz="1800" dirty="0"/>
          </a:p>
        </p:txBody>
      </p:sp>
      <p:sp>
        <p:nvSpPr>
          <p:cNvPr id="14" name="Rectangle 13"/>
          <p:cNvSpPr/>
          <p:nvPr/>
        </p:nvSpPr>
        <p:spPr>
          <a:xfrm>
            <a:off x="3505200" y="1524000"/>
            <a:ext cx="91440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request</a:t>
            </a:r>
          </a:p>
          <a:p>
            <a:pPr algn="ctr"/>
            <a:r>
              <a:rPr lang="en-GB" dirty="0" smtClean="0"/>
              <a:t>packet</a:t>
            </a:r>
            <a:endParaRPr lang="en-GB" dirty="0"/>
          </a:p>
        </p:txBody>
      </p:sp>
      <p:pic>
        <p:nvPicPr>
          <p:cNvPr id="33794" name="Picture 2" descr="http://www.colonialwargaming.co.uk/Rules_Models/Rules/Rules_pix/webpage_icon.JPG"/>
          <p:cNvPicPr>
            <a:picLocks noChangeAspect="1" noChangeArrowheads="1"/>
          </p:cNvPicPr>
          <p:nvPr/>
        </p:nvPicPr>
        <p:blipFill>
          <a:blip r:embed="rId4" cstate="print"/>
          <a:srcRect/>
          <a:stretch>
            <a:fillRect/>
          </a:stretch>
        </p:blipFill>
        <p:spPr bwMode="auto">
          <a:xfrm>
            <a:off x="7620000" y="2590800"/>
            <a:ext cx="971550" cy="1025525"/>
          </a:xfrm>
          <a:prstGeom prst="rect">
            <a:avLst/>
          </a:prstGeom>
          <a:noFill/>
        </p:spPr>
      </p:pic>
      <p:sp>
        <p:nvSpPr>
          <p:cNvPr id="15" name="Rectangle 14"/>
          <p:cNvSpPr/>
          <p:nvPr/>
        </p:nvSpPr>
        <p:spPr>
          <a:xfrm>
            <a:off x="3581400" y="3657600"/>
            <a:ext cx="91440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request</a:t>
            </a:r>
          </a:p>
          <a:p>
            <a:pPr algn="ctr"/>
            <a:r>
              <a:rPr lang="en-GB" dirty="0" smtClean="0"/>
              <a:t>packet</a:t>
            </a:r>
            <a:endParaRPr lang="en-GB" dirty="0"/>
          </a:p>
        </p:txBody>
      </p:sp>
      <p:pic>
        <p:nvPicPr>
          <p:cNvPr id="16" name="Picture 2" descr="http://www.colonialwargaming.co.uk/Rules_Models/Rules/Rules_pix/webpage_icon.JPG"/>
          <p:cNvPicPr>
            <a:picLocks noChangeAspect="1" noChangeArrowheads="1"/>
          </p:cNvPicPr>
          <p:nvPr/>
        </p:nvPicPr>
        <p:blipFill>
          <a:blip r:embed="rId4" cstate="print"/>
          <a:srcRect/>
          <a:stretch>
            <a:fillRect/>
          </a:stretch>
        </p:blipFill>
        <p:spPr bwMode="auto">
          <a:xfrm>
            <a:off x="7620000" y="2590800"/>
            <a:ext cx="971550" cy="1025525"/>
          </a:xfrm>
          <a:prstGeom prst="rect">
            <a:avLst/>
          </a:prstGeom>
          <a:noFill/>
        </p:spPr>
      </p:pic>
    </p:spTree>
    <p:extLst>
      <p:ext uri="{BB962C8B-B14F-4D97-AF65-F5344CB8AC3E}">
        <p14:creationId xmlns:p14="http://schemas.microsoft.com/office/powerpoint/2010/main" val="29814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par>
                          <p:cTn id="8" fill="hold">
                            <p:stCondLst>
                              <p:cond delay="500"/>
                            </p:stCondLst>
                            <p:childTnLst>
                              <p:par>
                                <p:cTn id="9" presetID="63" presetClass="path" presetSubtype="0" accel="50000" decel="50000" fill="hold" grpId="1" nodeType="afterEffect">
                                  <p:stCondLst>
                                    <p:cond delay="0"/>
                                  </p:stCondLst>
                                  <p:childTnLst>
                                    <p:animMotion origin="layout" path="M -3.33333E-6 1.11111E-6 L 0.43334 0.16667 " pathEditMode="relative" rAng="0" ptsTypes="AA">
                                      <p:cBhvr>
                                        <p:cTn id="10" dur="2000" fill="hold"/>
                                        <p:tgtEl>
                                          <p:spTgt spid="14"/>
                                        </p:tgtEl>
                                        <p:attrNameLst>
                                          <p:attrName>ppt_x</p:attrName>
                                          <p:attrName>ppt_y</p:attrName>
                                        </p:attrNameLst>
                                      </p:cBhvr>
                                      <p:rCtr x="21700" y="8300"/>
                                    </p:animMotion>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2" nodeType="clickEffect">
                                  <p:stCondLst>
                                    <p:cond delay="0"/>
                                  </p:stCondLst>
                                  <p:childTnLst>
                                    <p:animEffect transition="out" filter="blinds(horizontal)">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nodeType="withEffect">
                                  <p:stCondLst>
                                    <p:cond delay="0"/>
                                  </p:stCondLst>
                                  <p:childTnLst>
                                    <p:set>
                                      <p:cBhvr>
                                        <p:cTn id="20" dur="1" fill="hold">
                                          <p:stCondLst>
                                            <p:cond delay="0"/>
                                          </p:stCondLst>
                                        </p:cTn>
                                        <p:tgtEl>
                                          <p:spTgt spid="33794"/>
                                        </p:tgtEl>
                                        <p:attrNameLst>
                                          <p:attrName>style.visibility</p:attrName>
                                        </p:attrNameLst>
                                      </p:cBhvr>
                                      <p:to>
                                        <p:strVal val="visible"/>
                                      </p:to>
                                    </p:set>
                                    <p:animEffect transition="in" filter="blinds(horizontal)">
                                      <p:cBhvr>
                                        <p:cTn id="21" dur="500"/>
                                        <p:tgtEl>
                                          <p:spTgt spid="33794"/>
                                        </p:tgtEl>
                                      </p:cBhvr>
                                    </p:animEffect>
                                  </p:childTnLst>
                                </p:cTn>
                              </p:par>
                            </p:childTnLst>
                          </p:cTn>
                        </p:par>
                        <p:par>
                          <p:cTn id="22" fill="hold">
                            <p:stCondLst>
                              <p:cond delay="500"/>
                            </p:stCondLst>
                            <p:childTnLst>
                              <p:par>
                                <p:cTn id="23" presetID="35" presetClass="path" presetSubtype="0" accel="50000" decel="50000" fill="hold" nodeType="afterEffect">
                                  <p:stCondLst>
                                    <p:cond delay="0"/>
                                  </p:stCondLst>
                                  <p:childTnLst>
                                    <p:animMotion origin="layout" path="M -0.01979 0.00301 L -0.47292 -0.17176 " pathEditMode="relative" rAng="0" ptsTypes="AA">
                                      <p:cBhvr>
                                        <p:cTn id="24" dur="2000" fill="hold"/>
                                        <p:tgtEl>
                                          <p:spTgt spid="33794"/>
                                        </p:tgtEl>
                                        <p:attrNameLst>
                                          <p:attrName>ppt_x</p:attrName>
                                          <p:attrName>ppt_y</p:attrName>
                                        </p:attrNameLst>
                                      </p:cBhvr>
                                      <p:rCtr x="-22700" y="-8700"/>
                                    </p:animMotion>
                                  </p:childTnLst>
                                </p:cTn>
                              </p:par>
                              <p:par>
                                <p:cTn id="25" presetID="63" presetClass="path" presetSubtype="0" accel="50000" decel="50000" fill="hold" grpId="1" nodeType="withEffect">
                                  <p:stCondLst>
                                    <p:cond delay="0"/>
                                  </p:stCondLst>
                                  <p:childTnLst>
                                    <p:animMotion origin="layout" path="M -0.00833 0.01111 L 0.425 -0.14445 " pathEditMode="relative" rAng="0" ptsTypes="AA">
                                      <p:cBhvr>
                                        <p:cTn id="26" dur="2000" fill="hold"/>
                                        <p:tgtEl>
                                          <p:spTgt spid="15"/>
                                        </p:tgtEl>
                                        <p:attrNameLst>
                                          <p:attrName>ppt_x</p:attrName>
                                          <p:attrName>ppt_y</p:attrName>
                                        </p:attrNameLst>
                                      </p:cBhvr>
                                      <p:rCtr x="21700" y="-7800"/>
                                    </p:animMotion>
                                  </p:childTnLst>
                                </p:cTn>
                              </p:par>
                            </p:childTnLst>
                          </p:cTn>
                        </p:par>
                        <p:par>
                          <p:cTn id="27" fill="hold">
                            <p:stCondLst>
                              <p:cond delay="2500"/>
                            </p:stCondLst>
                            <p:childTnLst>
                              <p:par>
                                <p:cTn id="28" presetID="3" presetClass="exit" presetSubtype="10" fill="hold" grpId="2" nodeType="afterEffect">
                                  <p:stCondLst>
                                    <p:cond delay="0"/>
                                  </p:stCondLst>
                                  <p:childTnLst>
                                    <p:animEffect transition="out" filter="blinds(horizontal)">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3"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par>
                          <p:cTn id="34" fill="hold">
                            <p:stCondLst>
                              <p:cond delay="3000"/>
                            </p:stCondLst>
                            <p:childTnLst>
                              <p:par>
                                <p:cTn id="35" presetID="35" presetClass="path" presetSubtype="0" accel="50000" decel="50000" fill="hold" nodeType="afterEffect">
                                  <p:stCondLst>
                                    <p:cond delay="0"/>
                                  </p:stCondLst>
                                  <p:childTnLst>
                                    <p:animMotion origin="layout" path="M -0.01979 0.00301 L -0.47292 0.17268 " pathEditMode="relative" rAng="0" ptsTypes="AA">
                                      <p:cBhvr>
                                        <p:cTn id="36" dur="2000" fill="hold"/>
                                        <p:tgtEl>
                                          <p:spTgt spid="16"/>
                                        </p:tgtEl>
                                        <p:attrNameLst>
                                          <p:attrName>ppt_x</p:attrName>
                                          <p:attrName>ppt_y</p:attrName>
                                        </p:attrNameLst>
                                      </p:cBhvr>
                                      <p:rCtr x="-22700" y="8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5" grpId="0" animBg="1"/>
      <p:bldP spid="15" grpId="1" animBg="1"/>
      <p:bldP spid="15" grpId="2"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815200"/>
          </a:xfrm>
          <a:solidFill>
            <a:schemeClr val="accent1">
              <a:lumMod val="60000"/>
              <a:lumOff val="40000"/>
            </a:schemeClr>
          </a:solidFill>
          <a:ln>
            <a:solidFill>
              <a:schemeClr val="accent1">
                <a:lumMod val="60000"/>
                <a:lumOff val="40000"/>
              </a:schemeClr>
            </a:solidFill>
          </a:ln>
        </p:spPr>
        <p:txBody>
          <a:bodyPr anchor="ctr"/>
          <a:lstStyle/>
          <a:p>
            <a:pPr algn="ctr" eaLnBrk="1" hangingPunct="1"/>
            <a:r>
              <a:rPr lang="en-US" sz="4400" b="0" dirty="0" smtClean="0">
                <a:solidFill>
                  <a:schemeClr val="bg2"/>
                </a:solidFill>
                <a:latin typeface="Adobe Gothic Std B" panose="020B0800000000000000" pitchFamily="34" charset="-128"/>
                <a:ea typeface="Adobe Gothic Std B" panose="020B0800000000000000" pitchFamily="34" charset="-128"/>
              </a:rPr>
              <a:t>Activity</a:t>
            </a:r>
          </a:p>
        </p:txBody>
      </p:sp>
      <p:sp>
        <p:nvSpPr>
          <p:cNvPr id="3" name="TextBox 2"/>
          <p:cNvSpPr txBox="1"/>
          <p:nvPr/>
        </p:nvSpPr>
        <p:spPr>
          <a:xfrm>
            <a:off x="0" y="1114096"/>
            <a:ext cx="9144000" cy="4955203"/>
          </a:xfrm>
          <a:prstGeom prst="rect">
            <a:avLst/>
          </a:prstGeom>
          <a:noFill/>
        </p:spPr>
        <p:txBody>
          <a:bodyPr wrap="square" rtlCol="0">
            <a:spAutoFit/>
          </a:bodyPr>
          <a:lstStyle/>
          <a:p>
            <a:pPr>
              <a:spcBef>
                <a:spcPts val="1200"/>
              </a:spcBef>
              <a:spcAft>
                <a:spcPts val="600"/>
              </a:spcAft>
            </a:pPr>
            <a:r>
              <a:rPr lang="en-GB" sz="3200" dirty="0" smtClean="0"/>
              <a:t>Open your book and answer the following question in exam condition</a:t>
            </a:r>
          </a:p>
          <a:p>
            <a:pPr marL="514350" indent="-514350">
              <a:spcBef>
                <a:spcPts val="1200"/>
              </a:spcBef>
              <a:spcAft>
                <a:spcPts val="600"/>
              </a:spcAft>
              <a:buFont typeface="+mj-lt"/>
              <a:buAutoNum type="arabicPeriod"/>
            </a:pPr>
            <a:r>
              <a:rPr lang="en-GB" sz="3200" dirty="0" smtClean="0"/>
              <a:t>Describe the two differences between Peer-to-Peer and Client-Server Network</a:t>
            </a:r>
          </a:p>
          <a:p>
            <a:pPr marL="514350" indent="-514350">
              <a:spcBef>
                <a:spcPts val="1200"/>
              </a:spcBef>
              <a:spcAft>
                <a:spcPts val="600"/>
              </a:spcAft>
              <a:buFont typeface="+mj-lt"/>
              <a:buAutoNum type="arabicPeriod"/>
            </a:pPr>
            <a:r>
              <a:rPr lang="en-GB" sz="3200" dirty="0" smtClean="0"/>
              <a:t>Describe two benefit of Client-Server Network </a:t>
            </a:r>
          </a:p>
          <a:p>
            <a:pPr marL="514350" indent="-514350">
              <a:spcBef>
                <a:spcPts val="1200"/>
              </a:spcBef>
              <a:spcAft>
                <a:spcPts val="600"/>
              </a:spcAft>
              <a:buFont typeface="+mj-lt"/>
              <a:buAutoNum type="arabicPeriod"/>
            </a:pPr>
            <a:r>
              <a:rPr lang="en-GB" sz="3200" dirty="0" smtClean="0"/>
              <a:t>Describe two drawback of Client-Server Network</a:t>
            </a:r>
          </a:p>
          <a:p>
            <a:pPr marL="457200" indent="-457200">
              <a:spcBef>
                <a:spcPts val="1200"/>
              </a:spcBef>
              <a:spcAft>
                <a:spcPts val="600"/>
              </a:spcAft>
              <a:buFont typeface="Arial" panose="020B0604020202020204" pitchFamily="34" charset="0"/>
              <a:buChar char="•"/>
            </a:pPr>
            <a:endParaRPr lang="en-GB" sz="3200" dirty="0"/>
          </a:p>
        </p:txBody>
      </p:sp>
    </p:spTree>
    <p:extLst>
      <p:ext uri="{BB962C8B-B14F-4D97-AF65-F5344CB8AC3E}">
        <p14:creationId xmlns:p14="http://schemas.microsoft.com/office/powerpoint/2010/main" val="2530190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0" y="0"/>
            <a:ext cx="9144000" cy="756745"/>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t>Learning </a:t>
            </a:r>
            <a:r>
              <a:rPr lang="en-GB" b="1" dirty="0" smtClean="0"/>
              <a:t>Intentions</a:t>
            </a:r>
            <a:endParaRPr b="1" dirty="0"/>
          </a:p>
        </p:txBody>
      </p:sp>
      <p:sp>
        <p:nvSpPr>
          <p:cNvPr id="63" name="Google Shape;63;p14"/>
          <p:cNvSpPr txBox="1">
            <a:spLocks noGrp="1"/>
          </p:cNvSpPr>
          <p:nvPr>
            <p:ph type="body" idx="1"/>
          </p:nvPr>
        </p:nvSpPr>
        <p:spPr>
          <a:xfrm>
            <a:off x="109537" y="1092773"/>
            <a:ext cx="8761193" cy="5213434"/>
          </a:xfrm>
          <a:prstGeom prst="rect">
            <a:avLst/>
          </a:prstGeom>
          <a:noFill/>
          <a:ln>
            <a:noFill/>
          </a:ln>
        </p:spPr>
        <p:txBody>
          <a:bodyPr spcFirstLastPara="1" wrap="square" lIns="0" tIns="0" rIns="0" bIns="0" anchor="t" anchorCtr="0">
            <a:noAutofit/>
          </a:bodyPr>
          <a:lstStyle/>
          <a:p>
            <a:pPr indent="-457200">
              <a:lnSpc>
                <a:spcPct val="130000"/>
              </a:lnSpc>
              <a:spcAft>
                <a:spcPts val="1200"/>
              </a:spcAft>
              <a:buSzPts val="2000"/>
            </a:pPr>
            <a:r>
              <a:rPr lang="en-GB" sz="3200" b="0" dirty="0" smtClean="0">
                <a:solidFill>
                  <a:schemeClr val="tx1"/>
                </a:solidFill>
              </a:rPr>
              <a:t>LAN and WAN</a:t>
            </a:r>
          </a:p>
          <a:p>
            <a:pPr indent="-457200">
              <a:lnSpc>
                <a:spcPct val="130000"/>
              </a:lnSpc>
              <a:spcAft>
                <a:spcPts val="1200"/>
              </a:spcAft>
              <a:buSzPts val="2000"/>
            </a:pPr>
            <a:r>
              <a:rPr lang="en-GB" sz="3200" b="0" dirty="0" smtClean="0">
                <a:solidFill>
                  <a:schemeClr val="tx1"/>
                </a:solidFill>
              </a:rPr>
              <a:t>The </a:t>
            </a:r>
            <a:r>
              <a:rPr lang="en-GB" sz="3200" b="0" dirty="0">
                <a:solidFill>
                  <a:schemeClr val="tx1"/>
                </a:solidFill>
              </a:rPr>
              <a:t>hardware needed to connect stand-alone computers into a Local Area Network </a:t>
            </a:r>
            <a:endParaRPr lang="en-GB" sz="3200" b="0" dirty="0" smtClean="0">
              <a:solidFill>
                <a:schemeClr val="tx1"/>
              </a:solidFill>
            </a:endParaRPr>
          </a:p>
          <a:p>
            <a:pPr indent="-457200">
              <a:lnSpc>
                <a:spcPct val="130000"/>
              </a:lnSpc>
              <a:spcAft>
                <a:spcPts val="1200"/>
              </a:spcAft>
              <a:buSzPts val="2000"/>
            </a:pPr>
            <a:r>
              <a:rPr lang="en-GB" sz="3200" b="0" dirty="0">
                <a:solidFill>
                  <a:schemeClr val="tx1"/>
                </a:solidFill>
              </a:rPr>
              <a:t>Client-server and </a:t>
            </a:r>
            <a:r>
              <a:rPr lang="en-GB" sz="3200" b="0" dirty="0" smtClean="0">
                <a:solidFill>
                  <a:schemeClr val="tx1"/>
                </a:solidFill>
              </a:rPr>
              <a:t>peer-peer</a:t>
            </a:r>
          </a:p>
          <a:p>
            <a:pPr indent="-457200">
              <a:lnSpc>
                <a:spcPct val="130000"/>
              </a:lnSpc>
              <a:spcAft>
                <a:spcPts val="1200"/>
              </a:spcAft>
              <a:buSzPts val="2000"/>
            </a:pPr>
            <a:r>
              <a:rPr lang="en-GB" sz="3200" b="0" dirty="0" smtClean="0">
                <a:solidFill>
                  <a:schemeClr val="tx1"/>
                </a:solidFill>
              </a:rPr>
              <a:t>Topology</a:t>
            </a:r>
            <a:endParaRPr sz="3200" b="0" dirty="0">
              <a:solidFill>
                <a:schemeClr val="tx1"/>
              </a:solidFill>
            </a:endParaRPr>
          </a:p>
          <a:p>
            <a:pPr indent="-457200">
              <a:lnSpc>
                <a:spcPct val="130000"/>
              </a:lnSpc>
              <a:spcAft>
                <a:spcPts val="1200"/>
              </a:spcAft>
              <a:buSzPts val="2000"/>
            </a:pPr>
            <a:r>
              <a:rPr lang="en-GB" sz="3200" b="0" dirty="0">
                <a:solidFill>
                  <a:schemeClr val="tx1"/>
                </a:solidFill>
              </a:rPr>
              <a:t>Virtual networks</a:t>
            </a:r>
            <a:endParaRPr sz="3200" b="0" dirty="0">
              <a:solidFill>
                <a:schemeClr val="tx1"/>
              </a:solidFill>
            </a:endParaRPr>
          </a:p>
          <a:p>
            <a:pPr indent="-457200">
              <a:lnSpc>
                <a:spcPct val="130000"/>
              </a:lnSpc>
              <a:spcAft>
                <a:spcPts val="1200"/>
              </a:spcAft>
              <a:buSzPts val="2000"/>
            </a:pPr>
            <a:r>
              <a:rPr lang="en-GB" sz="3200" b="0" dirty="0">
                <a:solidFill>
                  <a:schemeClr val="tx1"/>
                </a:solidFill>
              </a:rPr>
              <a:t>Packet switching and circuit </a:t>
            </a:r>
            <a:r>
              <a:rPr lang="en-GB" sz="3200" b="0" dirty="0" smtClean="0">
                <a:solidFill>
                  <a:schemeClr val="tx1"/>
                </a:solidFill>
              </a:rPr>
              <a:t>switching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546538"/>
          </a:xfrm>
          <a:solidFill>
            <a:schemeClr val="accent1">
              <a:lumMod val="60000"/>
              <a:lumOff val="40000"/>
            </a:schemeClr>
          </a:solidFill>
          <a:ln>
            <a:solidFill>
              <a:schemeClr val="accent1">
                <a:lumMod val="60000"/>
                <a:lumOff val="40000"/>
              </a:schemeClr>
            </a:solidFill>
          </a:ln>
        </p:spPr>
        <p:txBody>
          <a:bodyPr anchor="ctr"/>
          <a:lstStyle/>
          <a:p>
            <a:pPr algn="ctr" eaLnBrk="1" hangingPunct="1"/>
            <a:r>
              <a:rPr lang="en-US" sz="4400" b="0" dirty="0" smtClean="0">
                <a:solidFill>
                  <a:schemeClr val="bg2"/>
                </a:solidFill>
                <a:latin typeface="Adobe Gothic Std B" panose="020B0800000000000000" pitchFamily="34" charset="-128"/>
                <a:ea typeface="Adobe Gothic Std B" panose="020B0800000000000000" pitchFamily="34" charset="-128"/>
              </a:rPr>
              <a:t>Activity</a:t>
            </a:r>
          </a:p>
        </p:txBody>
      </p:sp>
      <p:sp>
        <p:nvSpPr>
          <p:cNvPr id="3" name="TextBox 2"/>
          <p:cNvSpPr txBox="1"/>
          <p:nvPr/>
        </p:nvSpPr>
        <p:spPr>
          <a:xfrm>
            <a:off x="0" y="546538"/>
            <a:ext cx="9144000" cy="7232749"/>
          </a:xfrm>
          <a:prstGeom prst="rect">
            <a:avLst/>
          </a:prstGeom>
          <a:noFill/>
        </p:spPr>
        <p:txBody>
          <a:bodyPr wrap="square" rtlCol="0">
            <a:spAutoFit/>
          </a:bodyPr>
          <a:lstStyle/>
          <a:p>
            <a:pPr>
              <a:spcAft>
                <a:spcPts val="600"/>
              </a:spcAft>
            </a:pPr>
            <a:r>
              <a:rPr lang="en-GB" sz="2100" dirty="0" smtClean="0"/>
              <a:t>Open your book and answer the following question in exam condition</a:t>
            </a:r>
          </a:p>
          <a:p>
            <a:pPr>
              <a:spcAft>
                <a:spcPts val="600"/>
              </a:spcAft>
            </a:pPr>
            <a:r>
              <a:rPr lang="en-GB" sz="2100" dirty="0" smtClean="0"/>
              <a:t>Describe the two differences between Peer-to-Peer and Client-Server Network</a:t>
            </a:r>
          </a:p>
          <a:p>
            <a:pPr marL="342900" indent="-342900">
              <a:spcAft>
                <a:spcPts val="600"/>
              </a:spcAft>
              <a:buFont typeface="Arial" panose="020B0604020202020204" pitchFamily="34" charset="0"/>
              <a:buChar char="•"/>
            </a:pPr>
            <a:r>
              <a:rPr lang="en-GB" sz="2100" dirty="0" smtClean="0">
                <a:solidFill>
                  <a:srgbClr val="FF0000"/>
                </a:solidFill>
              </a:rPr>
              <a:t>In a Peer-to-Peer </a:t>
            </a:r>
            <a:r>
              <a:rPr lang="en-GB" sz="2100" dirty="0" smtClean="0">
                <a:solidFill>
                  <a:srgbClr val="FF0000"/>
                </a:solidFill>
                <a:ea typeface="ＭＳ Ｐゴシック" charset="0"/>
              </a:rPr>
              <a:t>all </a:t>
            </a:r>
            <a:r>
              <a:rPr lang="en-GB" sz="2100" dirty="0">
                <a:solidFill>
                  <a:srgbClr val="FF0000"/>
                </a:solidFill>
                <a:ea typeface="ＭＳ Ｐゴシック" charset="0"/>
              </a:rPr>
              <a:t>computers have the same </a:t>
            </a:r>
            <a:r>
              <a:rPr lang="en-GB" sz="2100" dirty="0" smtClean="0">
                <a:solidFill>
                  <a:srgbClr val="FF0000"/>
                </a:solidFill>
                <a:ea typeface="ＭＳ Ｐゴシック" charset="0"/>
              </a:rPr>
              <a:t>status. While in a Client-Server at least </a:t>
            </a:r>
            <a:r>
              <a:rPr lang="en-GB" sz="2100" dirty="0">
                <a:solidFill>
                  <a:srgbClr val="FF0000"/>
                </a:solidFill>
                <a:ea typeface="ＭＳ Ｐゴシック" charset="0"/>
              </a:rPr>
              <a:t>one computer is designated as a </a:t>
            </a:r>
            <a:r>
              <a:rPr lang="en-GB" sz="2100" b="1" dirty="0">
                <a:solidFill>
                  <a:srgbClr val="FF0000"/>
                </a:solidFill>
                <a:ea typeface="ＭＳ Ｐゴシック" charset="0"/>
              </a:rPr>
              <a:t>server</a:t>
            </a:r>
            <a:r>
              <a:rPr lang="en-GB" sz="2100" dirty="0" smtClean="0">
                <a:solidFill>
                  <a:srgbClr val="FF0000"/>
                </a:solidFill>
                <a:ea typeface="ＭＳ Ｐゴシック" charset="0"/>
              </a:rPr>
              <a:t>.</a:t>
            </a:r>
          </a:p>
          <a:p>
            <a:pPr marL="342900" indent="-342900">
              <a:spcAft>
                <a:spcPts val="600"/>
              </a:spcAft>
              <a:buFont typeface="Arial" panose="020B0604020202020204" pitchFamily="34" charset="0"/>
              <a:buChar char="•"/>
            </a:pPr>
            <a:r>
              <a:rPr lang="en-GB" sz="2100" dirty="0" smtClean="0">
                <a:solidFill>
                  <a:srgbClr val="FF0000"/>
                </a:solidFill>
                <a:ea typeface="ＭＳ Ｐゴシック" charset="0"/>
              </a:rPr>
              <a:t>If a the server goes down in a Client-Server, the whole network is down</a:t>
            </a:r>
          </a:p>
          <a:p>
            <a:pPr marL="342900" indent="-342900">
              <a:spcAft>
                <a:spcPts val="600"/>
              </a:spcAft>
              <a:buFont typeface="Arial" panose="020B0604020202020204" pitchFamily="34" charset="0"/>
              <a:buChar char="•"/>
            </a:pPr>
            <a:r>
              <a:rPr lang="en-GB" sz="2100" dirty="0" smtClean="0">
                <a:solidFill>
                  <a:srgbClr val="FF0000"/>
                </a:solidFill>
                <a:ea typeface="ＭＳ Ｐゴシック" charset="0"/>
              </a:rPr>
              <a:t>Peer-to-peer is suitable for small network, while client-server suitable for large network</a:t>
            </a:r>
            <a:endParaRPr lang="en-GB" sz="2100" dirty="0">
              <a:solidFill>
                <a:srgbClr val="FF0000"/>
              </a:solidFill>
              <a:ea typeface="ＭＳ Ｐゴシック" charset="0"/>
            </a:endParaRPr>
          </a:p>
          <a:p>
            <a:pPr>
              <a:spcAft>
                <a:spcPts val="600"/>
              </a:spcAft>
            </a:pPr>
            <a:r>
              <a:rPr lang="en-GB" sz="2100" dirty="0" smtClean="0"/>
              <a:t>Describe two benefit of Client-Server Network </a:t>
            </a:r>
          </a:p>
          <a:p>
            <a:pPr marL="514350" indent="-514350">
              <a:spcAft>
                <a:spcPts val="600"/>
              </a:spcAft>
              <a:buFont typeface="Arial" panose="020B0604020202020204" pitchFamily="34" charset="0"/>
              <a:buChar char="•"/>
            </a:pPr>
            <a:r>
              <a:rPr lang="en-GB" sz="2100" dirty="0" smtClean="0">
                <a:solidFill>
                  <a:srgbClr val="FF0000"/>
                </a:solidFill>
              </a:rPr>
              <a:t>Security can be managed centrally from the server</a:t>
            </a:r>
          </a:p>
          <a:p>
            <a:pPr marL="514350" indent="-514350">
              <a:spcAft>
                <a:spcPts val="600"/>
              </a:spcAft>
              <a:buFont typeface="Arial" panose="020B0604020202020204" pitchFamily="34" charset="0"/>
              <a:buChar char="•"/>
            </a:pPr>
            <a:r>
              <a:rPr lang="en-GB" sz="2100" dirty="0" smtClean="0">
                <a:solidFill>
                  <a:srgbClr val="FF0000"/>
                </a:solidFill>
              </a:rPr>
              <a:t>Easy to installation and maintenance can be manage centrally</a:t>
            </a:r>
            <a:endParaRPr lang="en-GB" sz="2100" dirty="0">
              <a:solidFill>
                <a:srgbClr val="FF0000"/>
              </a:solidFill>
            </a:endParaRPr>
          </a:p>
          <a:p>
            <a:pPr>
              <a:spcAft>
                <a:spcPts val="600"/>
              </a:spcAft>
            </a:pPr>
            <a:r>
              <a:rPr lang="en-GB" sz="2100" dirty="0" smtClean="0"/>
              <a:t>Describe two drawback of Client-Server Network</a:t>
            </a:r>
          </a:p>
          <a:p>
            <a:pPr marL="342900" indent="-342900">
              <a:spcAft>
                <a:spcPts val="600"/>
              </a:spcAft>
              <a:buFont typeface="Arial" panose="020B0604020202020204" pitchFamily="34" charset="0"/>
              <a:buChar char="•"/>
            </a:pPr>
            <a:r>
              <a:rPr lang="en-GB" sz="2100" dirty="0">
                <a:solidFill>
                  <a:srgbClr val="FF0000"/>
                </a:solidFill>
                <a:ea typeface="ＭＳ Ｐゴシック" charset="0"/>
              </a:rPr>
              <a:t>If a the server goes down in a Client-Server, the whole network is </a:t>
            </a:r>
            <a:r>
              <a:rPr lang="en-GB" sz="2100" dirty="0" smtClean="0">
                <a:solidFill>
                  <a:srgbClr val="FF0000"/>
                </a:solidFill>
                <a:ea typeface="ＭＳ Ｐゴシック" charset="0"/>
              </a:rPr>
              <a:t>goes down</a:t>
            </a:r>
          </a:p>
          <a:p>
            <a:pPr marL="342900" indent="-342900">
              <a:spcAft>
                <a:spcPts val="600"/>
              </a:spcAft>
              <a:buFont typeface="Arial" panose="020B0604020202020204" pitchFamily="34" charset="0"/>
              <a:buChar char="•"/>
            </a:pPr>
            <a:r>
              <a:rPr lang="en-GB" sz="2100" dirty="0" smtClean="0">
                <a:solidFill>
                  <a:srgbClr val="FF0000"/>
                </a:solidFill>
                <a:ea typeface="ＭＳ Ｐゴシック" charset="0"/>
              </a:rPr>
              <a:t>It is more expensive compare to peer-to-peer as you will need to buy a server</a:t>
            </a:r>
          </a:p>
          <a:p>
            <a:pPr marL="342900" indent="-342900">
              <a:spcAft>
                <a:spcPts val="600"/>
              </a:spcAft>
              <a:buFont typeface="Arial" panose="020B0604020202020204" pitchFamily="34" charset="0"/>
              <a:buChar char="•"/>
            </a:pPr>
            <a:endParaRPr lang="en-GB" sz="2100" dirty="0">
              <a:solidFill>
                <a:srgbClr val="FF0000"/>
              </a:solidFill>
              <a:ea typeface="ＭＳ Ｐゴシック" charset="0"/>
            </a:endParaRPr>
          </a:p>
          <a:p>
            <a:pPr marL="342900" indent="-342900">
              <a:spcAft>
                <a:spcPts val="600"/>
              </a:spcAft>
              <a:buFont typeface="Arial" panose="020B0604020202020204" pitchFamily="34" charset="0"/>
              <a:buChar char="•"/>
            </a:pPr>
            <a:endParaRPr lang="en-GB" sz="2100" dirty="0" smtClean="0">
              <a:solidFill>
                <a:srgbClr val="FF0000"/>
              </a:solidFill>
            </a:endParaRPr>
          </a:p>
          <a:p>
            <a:pPr marL="457200" indent="-457200">
              <a:spcAft>
                <a:spcPts val="600"/>
              </a:spcAft>
              <a:buFont typeface="Arial" panose="020B0604020202020204" pitchFamily="34" charset="0"/>
              <a:buChar char="•"/>
            </a:pPr>
            <a:endParaRPr lang="en-GB" sz="2100" dirty="0"/>
          </a:p>
        </p:txBody>
      </p:sp>
    </p:spTree>
    <p:extLst>
      <p:ext uri="{BB962C8B-B14F-4D97-AF65-F5344CB8AC3E}">
        <p14:creationId xmlns:p14="http://schemas.microsoft.com/office/powerpoint/2010/main" val="39089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arn(inVertical)">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barn(inVertical)">
                                      <p:cBhvr>
                                        <p:cTn id="26" dur="500"/>
                                        <p:tgtEl>
                                          <p:spTgt spid="3">
                                            <p:txEl>
                                              <p:pRg st="9" end="9"/>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barn(inVertical)">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27384"/>
            <a:ext cx="9144000" cy="828010"/>
          </a:xfrm>
          <a:solidFill>
            <a:schemeClr val="accent1">
              <a:lumMod val="60000"/>
              <a:lumOff val="40000"/>
            </a:schemeClr>
          </a:solidFill>
          <a:ln>
            <a:noFill/>
          </a:ln>
        </p:spPr>
        <p:txBody>
          <a:bodyPr anchor="ctr">
            <a:normAutofit/>
          </a:bodyPr>
          <a:lstStyle/>
          <a:p>
            <a:pPr algn="ctr" eaLnBrk="1" hangingPunct="1"/>
            <a:r>
              <a:rPr lang="en-US" sz="4400" b="0" dirty="0" smtClean="0">
                <a:solidFill>
                  <a:schemeClr val="bg2"/>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STARTER</a:t>
            </a:r>
          </a:p>
        </p:txBody>
      </p:sp>
      <p:sp>
        <p:nvSpPr>
          <p:cNvPr id="11" name="Content Placeholder 2"/>
          <p:cNvSpPr txBox="1">
            <a:spLocks/>
          </p:cNvSpPr>
          <p:nvPr/>
        </p:nvSpPr>
        <p:spPr bwMode="auto">
          <a:xfrm>
            <a:off x="0" y="893677"/>
            <a:ext cx="9144000" cy="6008914"/>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defTabSz="457200" rtl="0" eaLnBrk="0" fontAlgn="base" hangingPunct="0">
              <a:spcBef>
                <a:spcPct val="20000"/>
              </a:spcBef>
              <a:spcAft>
                <a:spcPct val="0"/>
              </a:spcAft>
              <a:buFont typeface="Arial" charset="0"/>
              <a:buBlip>
                <a:blip r:embed="rId3"/>
              </a:buBlip>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Blip>
                <a:blip r:embed="rId3"/>
              </a:buBlip>
              <a:defRPr sz="24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Blip>
                <a:blip r:embed="rId3"/>
              </a:buBlip>
              <a:defRPr sz="20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Blip>
                <a:blip r:embed="rId3"/>
              </a:buBlip>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Blip>
                <a:blip r:embed="rId3"/>
              </a:buBlip>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a:lstStyle>
          <a:p>
            <a:pPr marL="0" indent="0">
              <a:spcBef>
                <a:spcPts val="0"/>
              </a:spcBef>
              <a:buFont typeface="Arial" charset="0"/>
              <a:buNone/>
            </a:pPr>
            <a:r>
              <a:rPr lang="en-GB" sz="2900" kern="0" dirty="0" smtClean="0">
                <a:ea typeface="Adobe Gothic Std B" panose="020B0800000000000000" pitchFamily="34" charset="-128"/>
              </a:rPr>
              <a:t>Open </a:t>
            </a:r>
            <a:r>
              <a:rPr lang="en-GB" sz="2900" kern="0" dirty="0">
                <a:ea typeface="Adobe Gothic Std B" panose="020B0800000000000000" pitchFamily="34" charset="-128"/>
              </a:rPr>
              <a:t>S</a:t>
            </a:r>
            <a:r>
              <a:rPr lang="en-GB" sz="2900" kern="0" dirty="0" smtClean="0">
                <a:ea typeface="Adobe Gothic Std B" panose="020B0800000000000000" pitchFamily="34" charset="-128"/>
              </a:rPr>
              <a:t>tudent Portal </a:t>
            </a:r>
          </a:p>
          <a:p>
            <a:pPr marL="0" indent="0">
              <a:spcBef>
                <a:spcPts val="0"/>
              </a:spcBef>
              <a:buNone/>
            </a:pPr>
            <a:endParaRPr lang="en-GB" sz="2900" kern="0" dirty="0" smtClean="0">
              <a:solidFill>
                <a:srgbClr val="F96F07"/>
              </a:solidFill>
              <a:ea typeface="Adobe Gothic Std B" panose="020B0800000000000000" pitchFamily="34" charset="-128"/>
            </a:endParaRPr>
          </a:p>
          <a:p>
            <a:pPr marL="0" indent="0">
              <a:spcBef>
                <a:spcPts val="0"/>
              </a:spcBef>
              <a:buNone/>
            </a:pPr>
            <a:r>
              <a:rPr lang="en-GB" sz="2900" kern="0" dirty="0" smtClean="0">
                <a:ea typeface="Adobe Gothic Std B" panose="020B0800000000000000" pitchFamily="34" charset="-128"/>
              </a:rPr>
              <a:t>Click on </a:t>
            </a:r>
            <a:r>
              <a:rPr lang="en-GB" sz="2900" b="1" kern="0" dirty="0" err="1" smtClean="0">
                <a:solidFill>
                  <a:srgbClr val="C00000"/>
                </a:solidFill>
                <a:ea typeface="Adobe Gothic Std B" panose="020B0800000000000000" pitchFamily="34" charset="-128"/>
              </a:rPr>
              <a:t>Fafl</a:t>
            </a:r>
            <a:endParaRPr lang="en-GB" sz="2900" b="1" kern="0" dirty="0" smtClean="0">
              <a:solidFill>
                <a:srgbClr val="C00000"/>
              </a:solidFill>
              <a:ea typeface="Adobe Gothic Std B" panose="020B0800000000000000" pitchFamily="34" charset="-128"/>
            </a:endParaRPr>
          </a:p>
          <a:p>
            <a:pPr>
              <a:spcBef>
                <a:spcPts val="0"/>
              </a:spcBef>
              <a:buFont typeface="Wingdings" panose="05000000000000000000" pitchFamily="2" charset="2"/>
              <a:buChar char="Ø"/>
            </a:pPr>
            <a:endParaRPr lang="en-GB" sz="2900" kern="0" dirty="0" smtClean="0">
              <a:solidFill>
                <a:srgbClr val="002060"/>
              </a:solidFill>
              <a:ea typeface="Adobe Gothic Std B" panose="020B0800000000000000" pitchFamily="34" charset="-128"/>
            </a:endParaRPr>
          </a:p>
          <a:p>
            <a:pPr marL="0" indent="0">
              <a:spcBef>
                <a:spcPts val="0"/>
              </a:spcBef>
              <a:buNone/>
            </a:pPr>
            <a:r>
              <a:rPr lang="en-GB" sz="2900" kern="0" dirty="0" smtClean="0">
                <a:ea typeface="Adobe Gothic Std B" panose="020B0800000000000000" pitchFamily="34" charset="-128"/>
              </a:rPr>
              <a:t>Click on  </a:t>
            </a:r>
            <a:r>
              <a:rPr lang="en-GB" sz="2900" b="1" kern="0" dirty="0" smtClean="0">
                <a:solidFill>
                  <a:srgbClr val="C00000"/>
                </a:solidFill>
                <a:ea typeface="Adobe Gothic Std B" panose="020B0800000000000000" pitchFamily="34" charset="-128"/>
              </a:rPr>
              <a:t>Year 11 </a:t>
            </a:r>
          </a:p>
          <a:p>
            <a:pPr marL="0" indent="0">
              <a:spcBef>
                <a:spcPts val="0"/>
              </a:spcBef>
              <a:buNone/>
            </a:pPr>
            <a:endParaRPr lang="en-GB" sz="2900" b="1" kern="0" dirty="0">
              <a:solidFill>
                <a:srgbClr val="C00000"/>
              </a:solidFill>
              <a:ea typeface="Adobe Gothic Std B" panose="020B0800000000000000" pitchFamily="34" charset="-128"/>
            </a:endParaRPr>
          </a:p>
          <a:p>
            <a:pPr marL="0" indent="0">
              <a:spcBef>
                <a:spcPts val="0"/>
              </a:spcBef>
              <a:buNone/>
            </a:pPr>
            <a:r>
              <a:rPr lang="en-GB" sz="2900" kern="0" dirty="0">
                <a:ea typeface="Adobe Gothic Std B" panose="020B0800000000000000" pitchFamily="34" charset="-128"/>
              </a:rPr>
              <a:t>Click on </a:t>
            </a:r>
            <a:r>
              <a:rPr lang="en-GB" sz="2900" b="1" kern="0" dirty="0">
                <a:solidFill>
                  <a:srgbClr val="C00000"/>
                </a:solidFill>
                <a:ea typeface="Adobe Gothic Std B" panose="020B0800000000000000" pitchFamily="34" charset="-128"/>
              </a:rPr>
              <a:t>Add </a:t>
            </a:r>
            <a:r>
              <a:rPr lang="en-GB" sz="2900" b="1" kern="0" dirty="0" smtClean="0">
                <a:solidFill>
                  <a:srgbClr val="C00000"/>
                </a:solidFill>
                <a:ea typeface="Adobe Gothic Std B" panose="020B0800000000000000" pitchFamily="34" charset="-128"/>
              </a:rPr>
              <a:t>Note</a:t>
            </a:r>
          </a:p>
          <a:p>
            <a:pPr marL="0" indent="0">
              <a:spcBef>
                <a:spcPts val="0"/>
              </a:spcBef>
              <a:buNone/>
            </a:pPr>
            <a:endParaRPr lang="en-GB" sz="2900" kern="0" dirty="0" smtClean="0">
              <a:ea typeface="Adobe Gothic Std B" panose="020B0800000000000000" pitchFamily="34" charset="-128"/>
            </a:endParaRPr>
          </a:p>
          <a:p>
            <a:pPr marL="0" indent="0">
              <a:spcBef>
                <a:spcPts val="0"/>
              </a:spcBef>
              <a:buNone/>
            </a:pPr>
            <a:r>
              <a:rPr lang="en-GB" sz="2600" b="1" dirty="0" smtClean="0"/>
              <a:t>Answer </a:t>
            </a:r>
            <a:r>
              <a:rPr lang="en-GB" sz="2600" b="1" dirty="0"/>
              <a:t>the following question;</a:t>
            </a:r>
          </a:p>
          <a:p>
            <a:pPr marL="815060" lvl="1" indent="-509412" defTabSz="1018824">
              <a:spcAft>
                <a:spcPts val="1200"/>
              </a:spcAft>
              <a:buClr>
                <a:schemeClr val="accent2"/>
              </a:buClr>
              <a:buSzPct val="70000"/>
              <a:buFont typeface="+mj-lt"/>
              <a:buAutoNum type="arabicPeriod"/>
              <a:defRPr/>
            </a:pPr>
            <a:r>
              <a:rPr lang="en-GB" sz="2600" b="1" dirty="0" smtClean="0">
                <a:solidFill>
                  <a:srgbClr val="C00000"/>
                </a:solidFill>
              </a:rPr>
              <a:t>Describe the purpose of a Router in a home network </a:t>
            </a:r>
            <a:r>
              <a:rPr lang="en-GB" sz="2600" b="1" dirty="0" smtClean="0">
                <a:solidFill>
                  <a:schemeClr val="tx1">
                    <a:lumMod val="95000"/>
                    <a:lumOff val="5000"/>
                  </a:schemeClr>
                </a:solidFill>
              </a:rPr>
              <a:t>[2 </a:t>
            </a:r>
            <a:r>
              <a:rPr lang="en-GB" sz="2600" b="1" dirty="0">
                <a:solidFill>
                  <a:schemeClr val="tx1">
                    <a:lumMod val="95000"/>
                    <a:lumOff val="5000"/>
                  </a:schemeClr>
                </a:solidFill>
              </a:rPr>
              <a:t>marks</a:t>
            </a:r>
            <a:r>
              <a:rPr lang="en-GB" sz="2600" b="1" dirty="0" smtClean="0">
                <a:solidFill>
                  <a:schemeClr val="tx1">
                    <a:lumMod val="95000"/>
                    <a:lumOff val="5000"/>
                  </a:schemeClr>
                </a:solidFill>
              </a:rPr>
              <a:t>]</a:t>
            </a:r>
            <a:endParaRPr lang="en-GB" sz="2600" b="1" dirty="0" smtClean="0">
              <a:solidFill>
                <a:srgbClr val="C00000"/>
              </a:solidFill>
            </a:endParaRPr>
          </a:p>
          <a:p>
            <a:pPr marL="815060" lvl="1" indent="-509412" defTabSz="1018824">
              <a:spcAft>
                <a:spcPts val="1200"/>
              </a:spcAft>
              <a:buClr>
                <a:schemeClr val="accent2"/>
              </a:buClr>
              <a:buSzPct val="70000"/>
              <a:buFont typeface="+mj-lt"/>
              <a:buAutoNum type="arabicPeriod"/>
              <a:defRPr/>
            </a:pPr>
            <a:r>
              <a:rPr lang="en-GB" sz="2600" b="1" dirty="0">
                <a:solidFill>
                  <a:srgbClr val="C00000"/>
                </a:solidFill>
              </a:rPr>
              <a:t>Describe the purpose of </a:t>
            </a:r>
            <a:r>
              <a:rPr lang="en-GB" sz="2600" b="1" dirty="0" smtClean="0">
                <a:solidFill>
                  <a:srgbClr val="C00000"/>
                </a:solidFill>
              </a:rPr>
              <a:t>a Switch in a network </a:t>
            </a:r>
            <a:r>
              <a:rPr lang="en-GB" sz="2600" b="1" dirty="0">
                <a:solidFill>
                  <a:schemeClr val="tx1">
                    <a:lumMod val="95000"/>
                    <a:lumOff val="5000"/>
                  </a:schemeClr>
                </a:solidFill>
              </a:rPr>
              <a:t>[2 marks]</a:t>
            </a:r>
            <a:endParaRPr lang="en-GB" sz="2600" b="1" dirty="0">
              <a:solidFill>
                <a:srgbClr val="C00000"/>
              </a:solidFill>
            </a:endParaRPr>
          </a:p>
          <a:p>
            <a:pPr marL="815060" lvl="1" indent="-509412" defTabSz="1018824">
              <a:spcAft>
                <a:spcPts val="1200"/>
              </a:spcAft>
              <a:buClr>
                <a:schemeClr val="accent2"/>
              </a:buClr>
              <a:buSzPct val="70000"/>
              <a:buFont typeface="+mj-lt"/>
              <a:buAutoNum type="arabicPeriod"/>
              <a:defRPr/>
            </a:pPr>
            <a:r>
              <a:rPr lang="en-GB" sz="2600" b="1" dirty="0" smtClean="0">
                <a:solidFill>
                  <a:srgbClr val="C00000"/>
                </a:solidFill>
              </a:rPr>
              <a:t>Explain three benefits of LAN </a:t>
            </a:r>
            <a:r>
              <a:rPr lang="en-GB" sz="2600" b="1" dirty="0" smtClean="0">
                <a:solidFill>
                  <a:schemeClr val="tx1">
                    <a:lumMod val="95000"/>
                    <a:lumOff val="5000"/>
                  </a:schemeClr>
                </a:solidFill>
              </a:rPr>
              <a:t>[3 marks]</a:t>
            </a:r>
          </a:p>
          <a:p>
            <a:pPr marL="815060" lvl="1" indent="-509412" defTabSz="1018824">
              <a:spcAft>
                <a:spcPts val="1200"/>
              </a:spcAft>
              <a:buClr>
                <a:schemeClr val="accent2"/>
              </a:buClr>
              <a:buSzPct val="70000"/>
              <a:buFont typeface="+mj-lt"/>
              <a:buAutoNum type="arabicPeriod"/>
              <a:defRPr/>
            </a:pPr>
            <a:r>
              <a:rPr lang="en-GB" sz="2600" b="1" dirty="0" smtClean="0">
                <a:solidFill>
                  <a:srgbClr val="C00000"/>
                </a:solidFill>
              </a:rPr>
              <a:t>Describe three differences between Peer-to-Peer and Client-Server Network </a:t>
            </a:r>
            <a:r>
              <a:rPr lang="en-GB" sz="2600" b="1" dirty="0" smtClean="0">
                <a:solidFill>
                  <a:schemeClr val="tx1">
                    <a:lumMod val="95000"/>
                    <a:lumOff val="5000"/>
                  </a:schemeClr>
                </a:solidFill>
              </a:rPr>
              <a:t>[3 </a:t>
            </a:r>
            <a:r>
              <a:rPr lang="en-GB" sz="2600" b="1" dirty="0">
                <a:solidFill>
                  <a:schemeClr val="tx1">
                    <a:lumMod val="95000"/>
                    <a:lumOff val="5000"/>
                  </a:schemeClr>
                </a:solidFill>
              </a:rPr>
              <a:t>marks</a:t>
            </a:r>
            <a:r>
              <a:rPr lang="en-GB" sz="2600" b="1" dirty="0" smtClean="0">
                <a:solidFill>
                  <a:schemeClr val="tx1">
                    <a:lumMod val="95000"/>
                    <a:lumOff val="5000"/>
                  </a:schemeClr>
                </a:solidFill>
              </a:rPr>
              <a:t>]</a:t>
            </a:r>
            <a:endParaRPr lang="en-GB" sz="2600" b="1" dirty="0" smtClean="0">
              <a:solidFill>
                <a:srgbClr val="C00000"/>
              </a:solidFill>
            </a:endParaRPr>
          </a:p>
          <a:p>
            <a:pPr marL="0" indent="0">
              <a:spcBef>
                <a:spcPts val="0"/>
              </a:spcBef>
              <a:buNone/>
            </a:pPr>
            <a:endParaRPr lang="en-GB" sz="2000" kern="0" dirty="0">
              <a:solidFill>
                <a:srgbClr val="F96F07"/>
              </a:solidFill>
              <a:latin typeface="Adobe Gothic Std B" panose="020B0800000000000000" pitchFamily="34" charset="-128"/>
              <a:ea typeface="Adobe Gothic Std B" panose="020B0800000000000000" pitchFamily="34" charset="-128"/>
            </a:endParaRPr>
          </a:p>
          <a:p>
            <a:pPr marL="0" indent="0">
              <a:spcBef>
                <a:spcPts val="0"/>
              </a:spcBef>
              <a:buNone/>
            </a:pPr>
            <a:endParaRPr lang="en-GB" sz="2000" kern="0" dirty="0" smtClean="0">
              <a:solidFill>
                <a:srgbClr val="F96F07"/>
              </a:solidFill>
              <a:latin typeface="Adobe Gothic Std B" panose="020B0800000000000000" pitchFamily="34" charset="-128"/>
              <a:ea typeface="Adobe Gothic Std B" panose="020B0800000000000000" pitchFamily="34" charset="-128"/>
            </a:endParaRPr>
          </a:p>
        </p:txBody>
      </p:sp>
      <p:pic>
        <p:nvPicPr>
          <p:cNvPr id="2" name="Picture 1"/>
          <p:cNvPicPr>
            <a:picLocks noChangeAspect="1"/>
          </p:cNvPicPr>
          <p:nvPr/>
        </p:nvPicPr>
        <p:blipFill>
          <a:blip r:embed="rId4"/>
          <a:stretch>
            <a:fillRect/>
          </a:stretch>
        </p:blipFill>
        <p:spPr>
          <a:xfrm>
            <a:off x="2139494" y="1554665"/>
            <a:ext cx="476250" cy="504825"/>
          </a:xfrm>
          <a:prstGeom prst="rect">
            <a:avLst/>
          </a:prstGeom>
        </p:spPr>
      </p:pic>
    </p:spTree>
    <p:extLst>
      <p:ext uri="{BB962C8B-B14F-4D97-AF65-F5344CB8AC3E}">
        <p14:creationId xmlns:p14="http://schemas.microsoft.com/office/powerpoint/2010/main" val="278854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27384"/>
            <a:ext cx="9144000" cy="828010"/>
          </a:xfrm>
          <a:solidFill>
            <a:schemeClr val="accent1">
              <a:lumMod val="60000"/>
              <a:lumOff val="40000"/>
            </a:schemeClr>
          </a:solidFill>
          <a:ln>
            <a:noFill/>
          </a:ln>
        </p:spPr>
        <p:txBody>
          <a:bodyPr anchor="ctr">
            <a:normAutofit/>
          </a:bodyPr>
          <a:lstStyle/>
          <a:p>
            <a:pPr algn="ctr" eaLnBrk="1" hangingPunct="1"/>
            <a:r>
              <a:rPr lang="en-US" sz="4400" b="0" dirty="0" smtClean="0">
                <a:solidFill>
                  <a:schemeClr val="bg2"/>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STARTER</a:t>
            </a:r>
          </a:p>
        </p:txBody>
      </p:sp>
      <p:sp>
        <p:nvSpPr>
          <p:cNvPr id="11" name="Content Placeholder 2"/>
          <p:cNvSpPr txBox="1">
            <a:spLocks/>
          </p:cNvSpPr>
          <p:nvPr/>
        </p:nvSpPr>
        <p:spPr bwMode="auto">
          <a:xfrm>
            <a:off x="0" y="893677"/>
            <a:ext cx="9144000" cy="6008914"/>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Blip>
                <a:blip r:embed="rId3"/>
              </a:buBlip>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Blip>
                <a:blip r:embed="rId3"/>
              </a:buBlip>
              <a:defRPr sz="24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Blip>
                <a:blip r:embed="rId3"/>
              </a:buBlip>
              <a:defRPr sz="20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Blip>
                <a:blip r:embed="rId3"/>
              </a:buBlip>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Blip>
                <a:blip r:embed="rId3"/>
              </a:buBlip>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a:lstStyle>
          <a:p>
            <a:pPr marL="0" indent="-94402" defTabSz="1018824">
              <a:spcAft>
                <a:spcPts val="1200"/>
              </a:spcAft>
              <a:buClr>
                <a:schemeClr val="accent2"/>
              </a:buClr>
              <a:buSzPct val="70000"/>
              <a:buNone/>
              <a:defRPr/>
            </a:pPr>
            <a:r>
              <a:rPr lang="en-GB" sz="2400" b="1" dirty="0" smtClean="0">
                <a:solidFill>
                  <a:srgbClr val="C00000"/>
                </a:solidFill>
              </a:rPr>
              <a:t>Describe the purpose of a Router in a home network </a:t>
            </a:r>
            <a:r>
              <a:rPr lang="en-GB" sz="2400" b="1" dirty="0" smtClean="0">
                <a:solidFill>
                  <a:schemeClr val="tx1">
                    <a:lumMod val="95000"/>
                    <a:lumOff val="5000"/>
                  </a:schemeClr>
                </a:solidFill>
              </a:rPr>
              <a:t>[2 </a:t>
            </a:r>
            <a:r>
              <a:rPr lang="en-GB" sz="2400" b="1" dirty="0">
                <a:solidFill>
                  <a:schemeClr val="tx1">
                    <a:lumMod val="95000"/>
                    <a:lumOff val="5000"/>
                  </a:schemeClr>
                </a:solidFill>
              </a:rPr>
              <a:t>marks</a:t>
            </a:r>
            <a:r>
              <a:rPr lang="en-GB" sz="2400" b="1" dirty="0" smtClean="0">
                <a:solidFill>
                  <a:schemeClr val="tx1">
                    <a:lumMod val="95000"/>
                    <a:lumOff val="5000"/>
                  </a:schemeClr>
                </a:solidFill>
              </a:rPr>
              <a:t>]</a:t>
            </a:r>
            <a:endParaRPr lang="en-GB" sz="2400" dirty="0"/>
          </a:p>
          <a:p>
            <a:pPr lvl="1">
              <a:spcBef>
                <a:spcPts val="0"/>
              </a:spcBef>
              <a:spcAft>
                <a:spcPts val="600"/>
              </a:spcAft>
              <a:buFont typeface="Arial" panose="020B0604020202020204" pitchFamily="34" charset="0"/>
              <a:buChar char="•"/>
            </a:pPr>
            <a:r>
              <a:rPr lang="en-US" dirty="0"/>
              <a:t>Directs </a:t>
            </a:r>
            <a:r>
              <a:rPr lang="en-US" dirty="0" smtClean="0"/>
              <a:t>packets or data </a:t>
            </a:r>
            <a:r>
              <a:rPr lang="en-US" dirty="0"/>
              <a:t>to </a:t>
            </a:r>
            <a:r>
              <a:rPr lang="en-US" dirty="0" smtClean="0"/>
              <a:t>a destination or a </a:t>
            </a:r>
            <a:r>
              <a:rPr lang="en-US" dirty="0"/>
              <a:t>network </a:t>
            </a:r>
            <a:endParaRPr lang="en-US" dirty="0" smtClean="0"/>
          </a:p>
          <a:p>
            <a:pPr lvl="1">
              <a:spcBef>
                <a:spcPts val="0"/>
              </a:spcBef>
              <a:spcAft>
                <a:spcPts val="600"/>
              </a:spcAft>
              <a:buFont typeface="Arial" panose="020B0604020202020204" pitchFamily="34" charset="0"/>
              <a:buChar char="•"/>
            </a:pPr>
            <a:r>
              <a:rPr lang="en-US" dirty="0" smtClean="0"/>
              <a:t>Receives packets or data </a:t>
            </a:r>
            <a:r>
              <a:rPr lang="en-US" dirty="0"/>
              <a:t>from the </a:t>
            </a:r>
            <a:r>
              <a:rPr lang="en-US" dirty="0" smtClean="0"/>
              <a:t>network or Internet </a:t>
            </a:r>
          </a:p>
          <a:p>
            <a:pPr lvl="1">
              <a:spcBef>
                <a:spcPts val="0"/>
              </a:spcBef>
              <a:spcAft>
                <a:spcPts val="600"/>
              </a:spcAft>
              <a:buFont typeface="Arial" panose="020B0604020202020204" pitchFamily="34" charset="0"/>
              <a:buChar char="•"/>
            </a:pPr>
            <a:r>
              <a:rPr lang="en-US" dirty="0" smtClean="0"/>
              <a:t>Forwards packets or data </a:t>
            </a:r>
            <a:r>
              <a:rPr lang="en-US" dirty="0"/>
              <a:t>to other computers on the </a:t>
            </a:r>
            <a:r>
              <a:rPr lang="en-US" dirty="0" smtClean="0"/>
              <a:t>network or Internet</a:t>
            </a:r>
          </a:p>
          <a:p>
            <a:pPr lvl="1">
              <a:spcBef>
                <a:spcPts val="0"/>
              </a:spcBef>
              <a:spcAft>
                <a:spcPts val="600"/>
              </a:spcAft>
              <a:buFont typeface="Arial" panose="020B0604020202020204" pitchFamily="34" charset="0"/>
              <a:buChar char="•"/>
            </a:pPr>
            <a:r>
              <a:rPr lang="en-US" dirty="0" smtClean="0"/>
              <a:t>Connects </a:t>
            </a:r>
            <a:r>
              <a:rPr lang="en-US" dirty="0"/>
              <a:t>(different) networks </a:t>
            </a:r>
            <a:r>
              <a:rPr lang="en-US" dirty="0" smtClean="0"/>
              <a:t>together </a:t>
            </a:r>
            <a:r>
              <a:rPr lang="en-US" dirty="0"/>
              <a:t>e.g. joins home network to </a:t>
            </a:r>
            <a:r>
              <a:rPr lang="en-US" dirty="0" smtClean="0"/>
              <a:t>Internet</a:t>
            </a:r>
          </a:p>
          <a:p>
            <a:pPr marL="0" indent="0">
              <a:spcBef>
                <a:spcPts val="0"/>
              </a:spcBef>
              <a:spcAft>
                <a:spcPts val="600"/>
              </a:spcAft>
              <a:buNone/>
            </a:pPr>
            <a:r>
              <a:rPr lang="en-GB" sz="2400" b="1" dirty="0" smtClean="0">
                <a:solidFill>
                  <a:srgbClr val="C00000"/>
                </a:solidFill>
              </a:rPr>
              <a:t>Describe </a:t>
            </a:r>
            <a:r>
              <a:rPr lang="en-GB" sz="2400" b="1" dirty="0">
                <a:solidFill>
                  <a:srgbClr val="C00000"/>
                </a:solidFill>
              </a:rPr>
              <a:t>the purpose of </a:t>
            </a:r>
            <a:r>
              <a:rPr lang="en-GB" sz="2400" b="1" dirty="0" smtClean="0">
                <a:solidFill>
                  <a:srgbClr val="C00000"/>
                </a:solidFill>
              </a:rPr>
              <a:t>a Switch in a network </a:t>
            </a:r>
            <a:r>
              <a:rPr lang="en-GB" sz="2400" b="1" dirty="0">
                <a:solidFill>
                  <a:schemeClr val="tx1">
                    <a:lumMod val="95000"/>
                    <a:lumOff val="5000"/>
                  </a:schemeClr>
                </a:solidFill>
              </a:rPr>
              <a:t>[2 marks</a:t>
            </a:r>
            <a:r>
              <a:rPr lang="en-GB" sz="2400" b="1" dirty="0" smtClean="0">
                <a:solidFill>
                  <a:schemeClr val="tx1">
                    <a:lumMod val="95000"/>
                    <a:lumOff val="5000"/>
                  </a:schemeClr>
                </a:solidFill>
              </a:rPr>
              <a:t>]</a:t>
            </a:r>
          </a:p>
          <a:p>
            <a:pPr marL="0" lvl="7" indent="-457200">
              <a:buFont typeface="Arial" panose="020B0604020202020204" pitchFamily="34" charset="0"/>
              <a:buChar char="•"/>
            </a:pPr>
            <a:r>
              <a:rPr lang="en-GB" sz="2400" dirty="0"/>
              <a:t>Connect the devices </a:t>
            </a:r>
            <a:r>
              <a:rPr lang="en-GB" sz="2400" dirty="0" smtClean="0"/>
              <a:t>together</a:t>
            </a:r>
          </a:p>
          <a:p>
            <a:pPr marL="0" lvl="7" indent="-457200">
              <a:buFont typeface="Arial" panose="020B0604020202020204" pitchFamily="34" charset="0"/>
              <a:buChar char="•"/>
            </a:pPr>
            <a:r>
              <a:rPr lang="en-GB" sz="2400" dirty="0" smtClean="0"/>
              <a:t>Direct  </a:t>
            </a:r>
            <a:r>
              <a:rPr lang="en-GB" sz="2400" dirty="0"/>
              <a:t>or send data packet only to correct destination using </a:t>
            </a:r>
            <a:endParaRPr lang="en-GB" sz="2400" dirty="0" smtClean="0"/>
          </a:p>
          <a:p>
            <a:pPr marL="0" lvl="7" indent="-457200">
              <a:buFont typeface="Arial" panose="020B0604020202020204" pitchFamily="34" charset="0"/>
              <a:buChar char="•"/>
            </a:pPr>
            <a:r>
              <a:rPr lang="en-GB" sz="2400" dirty="0" smtClean="0"/>
              <a:t>It </a:t>
            </a:r>
            <a:r>
              <a:rPr lang="en-GB" sz="2400" dirty="0"/>
              <a:t>uses the MAC addresses of devices connected to </a:t>
            </a:r>
            <a:r>
              <a:rPr lang="en-GB" sz="2400" dirty="0" smtClean="0"/>
              <a:t>it</a:t>
            </a:r>
            <a:endParaRPr lang="en-GB" sz="2400" b="1" dirty="0" smtClean="0">
              <a:solidFill>
                <a:srgbClr val="C00000"/>
              </a:solidFill>
            </a:endParaRPr>
          </a:p>
          <a:p>
            <a:pPr marL="815060" lvl="1" indent="-509412" defTabSz="1018824">
              <a:spcAft>
                <a:spcPts val="1200"/>
              </a:spcAft>
              <a:buClr>
                <a:schemeClr val="accent2"/>
              </a:buClr>
              <a:buSzPct val="70000"/>
              <a:buFont typeface="+mj-lt"/>
              <a:buAutoNum type="arabicPeriod"/>
              <a:defRPr/>
            </a:pPr>
            <a:endParaRPr lang="en-GB" b="1" dirty="0" smtClean="0">
              <a:solidFill>
                <a:schemeClr val="tx1">
                  <a:lumMod val="95000"/>
                  <a:lumOff val="5000"/>
                </a:schemeClr>
              </a:solidFill>
            </a:endParaRPr>
          </a:p>
          <a:p>
            <a:pPr marL="0" indent="0">
              <a:spcBef>
                <a:spcPts val="0"/>
              </a:spcBef>
              <a:buNone/>
            </a:pPr>
            <a:endParaRPr lang="en-GB" sz="2400" kern="0" dirty="0">
              <a:solidFill>
                <a:srgbClr val="F96F07"/>
              </a:solidFill>
              <a:latin typeface="Adobe Gothic Std B" panose="020B0800000000000000" pitchFamily="34" charset="-128"/>
              <a:ea typeface="Adobe Gothic Std B" panose="020B0800000000000000" pitchFamily="34" charset="-128"/>
            </a:endParaRPr>
          </a:p>
          <a:p>
            <a:pPr marL="0" indent="0">
              <a:spcBef>
                <a:spcPts val="0"/>
              </a:spcBef>
              <a:buNone/>
            </a:pPr>
            <a:endParaRPr lang="en-GB" sz="2400" kern="0" dirty="0" smtClean="0">
              <a:solidFill>
                <a:srgbClr val="F96F07"/>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16894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arn(inVertic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arn(inVertic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arn(inVertical)">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arn(inVertical)">
                                      <p:cBhvr>
                                        <p:cTn id="32" dur="5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barn(inVertical)">
                                      <p:cBhvr>
                                        <p:cTn id="37" dur="500"/>
                                        <p:tgtEl>
                                          <p:spTgt spid="1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xEl>
                                              <p:pRg st="8" end="8"/>
                                            </p:txEl>
                                          </p:spTgt>
                                        </p:tgtEl>
                                        <p:attrNameLst>
                                          <p:attrName>style.visibility</p:attrName>
                                        </p:attrNameLst>
                                      </p:cBhvr>
                                      <p:to>
                                        <p:strVal val="visible"/>
                                      </p:to>
                                    </p:set>
                                    <p:animEffect transition="in" filter="barn(inVertical)">
                                      <p:cBhvr>
                                        <p:cTn id="4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27384"/>
            <a:ext cx="9144000" cy="828010"/>
          </a:xfrm>
          <a:solidFill>
            <a:schemeClr val="accent1">
              <a:lumMod val="60000"/>
              <a:lumOff val="40000"/>
            </a:schemeClr>
          </a:solidFill>
          <a:ln>
            <a:noFill/>
          </a:ln>
        </p:spPr>
        <p:txBody>
          <a:bodyPr anchor="ctr">
            <a:normAutofit/>
          </a:bodyPr>
          <a:lstStyle/>
          <a:p>
            <a:pPr algn="ctr" eaLnBrk="1" hangingPunct="1"/>
            <a:r>
              <a:rPr lang="en-US" sz="4400" b="0" dirty="0" smtClean="0">
                <a:solidFill>
                  <a:schemeClr val="bg2"/>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Answer</a:t>
            </a:r>
          </a:p>
        </p:txBody>
      </p:sp>
      <p:sp>
        <p:nvSpPr>
          <p:cNvPr id="11" name="Content Placeholder 2"/>
          <p:cNvSpPr txBox="1">
            <a:spLocks/>
          </p:cNvSpPr>
          <p:nvPr/>
        </p:nvSpPr>
        <p:spPr bwMode="auto">
          <a:xfrm>
            <a:off x="0" y="893677"/>
            <a:ext cx="9144000" cy="6008914"/>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defTabSz="457200" rtl="0" eaLnBrk="0" fontAlgn="base" hangingPunct="0">
              <a:spcBef>
                <a:spcPct val="20000"/>
              </a:spcBef>
              <a:spcAft>
                <a:spcPct val="0"/>
              </a:spcAft>
              <a:buFont typeface="Arial" charset="0"/>
              <a:buBlip>
                <a:blip r:embed="rId3"/>
              </a:buBlip>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Blip>
                <a:blip r:embed="rId3"/>
              </a:buBlip>
              <a:defRPr sz="24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Blip>
                <a:blip r:embed="rId3"/>
              </a:buBlip>
              <a:defRPr sz="20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Blip>
                <a:blip r:embed="rId3"/>
              </a:buBlip>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Blip>
                <a:blip r:embed="rId3"/>
              </a:buBlip>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a:lstStyle>
          <a:p>
            <a:pPr marL="0" lvl="6" indent="-457200">
              <a:lnSpc>
                <a:spcPct val="120000"/>
              </a:lnSpc>
              <a:spcBef>
                <a:spcPts val="0"/>
              </a:spcBef>
              <a:spcAft>
                <a:spcPts val="1200"/>
              </a:spcAft>
              <a:buNone/>
            </a:pPr>
            <a:r>
              <a:rPr lang="en-GB" sz="3100" b="1" dirty="0">
                <a:solidFill>
                  <a:srgbClr val="C00000"/>
                </a:solidFill>
              </a:rPr>
              <a:t>Explain three benefits of LAN </a:t>
            </a:r>
            <a:r>
              <a:rPr lang="en-GB" sz="3100" b="1" dirty="0">
                <a:solidFill>
                  <a:schemeClr val="tx1">
                    <a:lumMod val="95000"/>
                    <a:lumOff val="5000"/>
                  </a:schemeClr>
                </a:solidFill>
              </a:rPr>
              <a:t>[3 marks]</a:t>
            </a:r>
          </a:p>
          <a:p>
            <a:pPr eaLnBrk="1" hangingPunct="1">
              <a:lnSpc>
                <a:spcPct val="120000"/>
              </a:lnSpc>
              <a:spcBef>
                <a:spcPts val="0"/>
              </a:spcBef>
              <a:spcAft>
                <a:spcPts val="120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3100" dirty="0">
                <a:solidFill>
                  <a:srgbClr val="000000"/>
                </a:solidFill>
                <a:ea typeface="ＭＳ Ｐゴシック" pitchFamily="34" charset="-128"/>
              </a:rPr>
              <a:t>It enables digital communication between </a:t>
            </a:r>
            <a:r>
              <a:rPr lang="en-GB" altLang="en-US" sz="3100" dirty="0" smtClean="0">
                <a:solidFill>
                  <a:srgbClr val="000000"/>
                </a:solidFill>
                <a:ea typeface="ＭＳ Ｐゴシック" pitchFamily="34" charset="-128"/>
              </a:rPr>
              <a:t>people</a:t>
            </a:r>
          </a:p>
          <a:p>
            <a:pPr eaLnBrk="1" hangingPunct="1">
              <a:lnSpc>
                <a:spcPct val="120000"/>
              </a:lnSpc>
              <a:spcBef>
                <a:spcPts val="0"/>
              </a:spcBef>
              <a:spcAft>
                <a:spcPts val="120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3100" dirty="0" smtClean="0">
                <a:solidFill>
                  <a:srgbClr val="000000"/>
                </a:solidFill>
                <a:ea typeface="ＭＳ Ｐゴシック" pitchFamily="34" charset="-128"/>
              </a:rPr>
              <a:t>It </a:t>
            </a:r>
            <a:r>
              <a:rPr lang="en-GB" altLang="en-US" sz="3100" dirty="0">
                <a:solidFill>
                  <a:srgbClr val="000000"/>
                </a:solidFill>
                <a:ea typeface="ＭＳ Ｐゴシック" pitchFamily="34" charset="-128"/>
              </a:rPr>
              <a:t>enables the sharing of digital </a:t>
            </a:r>
            <a:r>
              <a:rPr lang="en-GB" altLang="en-US" sz="3100" dirty="0" smtClean="0">
                <a:solidFill>
                  <a:srgbClr val="000000"/>
                </a:solidFill>
                <a:ea typeface="ＭＳ Ｐゴシック" pitchFamily="34" charset="-128"/>
              </a:rPr>
              <a:t>information</a:t>
            </a:r>
          </a:p>
          <a:p>
            <a:pPr eaLnBrk="1" hangingPunct="1">
              <a:lnSpc>
                <a:spcPct val="120000"/>
              </a:lnSpc>
              <a:spcBef>
                <a:spcPts val="0"/>
              </a:spcBef>
              <a:spcAft>
                <a:spcPts val="120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3100" dirty="0" smtClean="0">
                <a:solidFill>
                  <a:srgbClr val="000000"/>
                </a:solidFill>
                <a:ea typeface="ＭＳ Ｐゴシック" pitchFamily="34" charset="-128"/>
              </a:rPr>
              <a:t>It </a:t>
            </a:r>
            <a:r>
              <a:rPr lang="en-GB" altLang="en-US" sz="3100" dirty="0">
                <a:solidFill>
                  <a:srgbClr val="000000"/>
                </a:solidFill>
                <a:ea typeface="ＭＳ Ｐゴシック" pitchFamily="34" charset="-128"/>
              </a:rPr>
              <a:t>enables the sharing of peripheral devices such as printers and </a:t>
            </a:r>
            <a:r>
              <a:rPr lang="en-GB" altLang="en-US" sz="3100" dirty="0" smtClean="0">
                <a:solidFill>
                  <a:srgbClr val="000000"/>
                </a:solidFill>
                <a:ea typeface="ＭＳ Ｐゴシック" pitchFamily="34" charset="-128"/>
              </a:rPr>
              <a:t>scanners</a:t>
            </a:r>
          </a:p>
          <a:p>
            <a:pPr eaLnBrk="1" hangingPunct="1">
              <a:lnSpc>
                <a:spcPct val="120000"/>
              </a:lnSpc>
              <a:spcBef>
                <a:spcPts val="0"/>
              </a:spcBef>
              <a:spcAft>
                <a:spcPts val="1200"/>
              </a:spcAft>
              <a:buFont typeface="Arial" panose="020B0604020202020204"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3100" dirty="0" smtClean="0">
                <a:solidFill>
                  <a:srgbClr val="000000"/>
                </a:solidFill>
                <a:ea typeface="ＭＳ Ｐゴシック" pitchFamily="34" charset="-128"/>
              </a:rPr>
              <a:t>It </a:t>
            </a:r>
            <a:r>
              <a:rPr lang="en-GB" altLang="en-US" sz="3100" dirty="0">
                <a:solidFill>
                  <a:srgbClr val="000000"/>
                </a:solidFill>
                <a:ea typeface="ＭＳ Ｐゴシック" pitchFamily="34" charset="-128"/>
              </a:rPr>
              <a:t>enables computers to be updated with the latest software from a central </a:t>
            </a:r>
            <a:r>
              <a:rPr lang="en-GB" altLang="en-US" sz="3100" dirty="0" smtClean="0">
                <a:solidFill>
                  <a:srgbClr val="000000"/>
                </a:solidFill>
                <a:ea typeface="ＭＳ Ｐゴシック" pitchFamily="34" charset="-128"/>
              </a:rPr>
              <a:t>point</a:t>
            </a:r>
          </a:p>
          <a:p>
            <a:pPr marL="0" indent="0" eaLnBrk="1" hangingPunct="1">
              <a:lnSpc>
                <a:spcPct val="120000"/>
              </a:lnSpc>
              <a:spcBef>
                <a:spcPts val="0"/>
              </a:spcBef>
              <a:spcAft>
                <a:spcPts val="1200"/>
              </a:spcAft>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3100" b="1" dirty="0" smtClean="0">
                <a:solidFill>
                  <a:srgbClr val="C00000"/>
                </a:solidFill>
              </a:rPr>
              <a:t>Describe three differences between Peer-to-Peer and Client-Server Network </a:t>
            </a:r>
            <a:r>
              <a:rPr lang="en-GB" sz="3100" b="1" dirty="0" smtClean="0">
                <a:solidFill>
                  <a:schemeClr val="tx1">
                    <a:lumMod val="95000"/>
                    <a:lumOff val="5000"/>
                  </a:schemeClr>
                </a:solidFill>
              </a:rPr>
              <a:t>[3 </a:t>
            </a:r>
            <a:r>
              <a:rPr lang="en-GB" sz="3100" b="1" dirty="0">
                <a:solidFill>
                  <a:schemeClr val="tx1">
                    <a:lumMod val="95000"/>
                    <a:lumOff val="5000"/>
                  </a:schemeClr>
                </a:solidFill>
              </a:rPr>
              <a:t>marks</a:t>
            </a:r>
            <a:r>
              <a:rPr lang="en-GB" sz="3100" b="1" dirty="0" smtClean="0">
                <a:solidFill>
                  <a:schemeClr val="tx1">
                    <a:lumMod val="95000"/>
                    <a:lumOff val="5000"/>
                  </a:schemeClr>
                </a:solidFill>
              </a:rPr>
              <a:t>]</a:t>
            </a:r>
          </a:p>
          <a:p>
            <a:pPr>
              <a:lnSpc>
                <a:spcPct val="120000"/>
              </a:lnSpc>
              <a:spcBef>
                <a:spcPts val="0"/>
              </a:spcBef>
              <a:spcAft>
                <a:spcPts val="1200"/>
              </a:spcAft>
              <a:buFont typeface="Arial" panose="020B0604020202020204" pitchFamily="34" charset="0"/>
              <a:buChar char="•"/>
            </a:pPr>
            <a:r>
              <a:rPr lang="en-GB" dirty="0"/>
              <a:t>In a Peer-to-Peer </a:t>
            </a:r>
            <a:r>
              <a:rPr lang="en-GB" dirty="0">
                <a:ea typeface="ＭＳ Ｐゴシック" charset="0"/>
              </a:rPr>
              <a:t>all computers have the same status. While in a Client-Server at least one computer is designated as a </a:t>
            </a:r>
            <a:r>
              <a:rPr lang="en-GB" b="1" dirty="0" smtClean="0">
                <a:ea typeface="ＭＳ Ｐゴシック" charset="0"/>
              </a:rPr>
              <a:t>server</a:t>
            </a:r>
            <a:r>
              <a:rPr lang="en-GB" dirty="0" smtClean="0">
                <a:ea typeface="ＭＳ Ｐゴシック" charset="0"/>
              </a:rPr>
              <a:t>.</a:t>
            </a:r>
          </a:p>
          <a:p>
            <a:pPr>
              <a:lnSpc>
                <a:spcPct val="120000"/>
              </a:lnSpc>
              <a:spcBef>
                <a:spcPts val="0"/>
              </a:spcBef>
              <a:spcAft>
                <a:spcPts val="1200"/>
              </a:spcAft>
              <a:buFont typeface="Arial" panose="020B0604020202020204" pitchFamily="34" charset="0"/>
              <a:buChar char="•"/>
            </a:pPr>
            <a:r>
              <a:rPr lang="en-GB" dirty="0" smtClean="0">
                <a:ea typeface="ＭＳ Ｐゴシック" charset="0"/>
              </a:rPr>
              <a:t>If </a:t>
            </a:r>
            <a:r>
              <a:rPr lang="en-GB" dirty="0">
                <a:ea typeface="ＭＳ Ｐゴシック" charset="0"/>
              </a:rPr>
              <a:t>a the server goes down in a Client-Server, the whole network is </a:t>
            </a:r>
            <a:r>
              <a:rPr lang="en-GB" dirty="0" smtClean="0">
                <a:ea typeface="ＭＳ Ｐゴシック" charset="0"/>
              </a:rPr>
              <a:t>down</a:t>
            </a:r>
          </a:p>
          <a:p>
            <a:pPr>
              <a:lnSpc>
                <a:spcPct val="120000"/>
              </a:lnSpc>
              <a:spcBef>
                <a:spcPts val="0"/>
              </a:spcBef>
              <a:spcAft>
                <a:spcPts val="1200"/>
              </a:spcAft>
              <a:buFont typeface="Arial" panose="020B0604020202020204" pitchFamily="34" charset="0"/>
              <a:buChar char="•"/>
            </a:pPr>
            <a:r>
              <a:rPr lang="en-GB" dirty="0" smtClean="0">
                <a:ea typeface="ＭＳ Ｐゴシック" charset="0"/>
              </a:rPr>
              <a:t>Peer-to-peer </a:t>
            </a:r>
            <a:r>
              <a:rPr lang="en-GB" dirty="0">
                <a:ea typeface="ＭＳ Ｐゴシック" charset="0"/>
              </a:rPr>
              <a:t>is suitable for small network, while client-server suitable for large network</a:t>
            </a:r>
          </a:p>
          <a:p>
            <a:pPr marL="0" indent="0" eaLnBrk="1" hangingPunct="1">
              <a:lnSpc>
                <a:spcPct val="120000"/>
              </a:lnSpc>
              <a:spcBef>
                <a:spcPts val="0"/>
              </a:spcBef>
              <a:spcAft>
                <a:spcPts val="1200"/>
              </a:spcAft>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b="1" dirty="0" smtClean="0">
              <a:solidFill>
                <a:srgbClr val="C00000"/>
              </a:solidFill>
            </a:endParaRPr>
          </a:p>
          <a:p>
            <a:pPr marL="0" indent="0">
              <a:lnSpc>
                <a:spcPct val="120000"/>
              </a:lnSpc>
              <a:spcBef>
                <a:spcPts val="0"/>
              </a:spcBef>
              <a:spcAft>
                <a:spcPts val="1200"/>
              </a:spcAft>
              <a:buNone/>
            </a:pPr>
            <a:endParaRPr lang="en-GB" sz="2000" kern="0" dirty="0">
              <a:solidFill>
                <a:srgbClr val="F96F07"/>
              </a:solidFill>
              <a:latin typeface="Adobe Gothic Std B" panose="020B0800000000000000" pitchFamily="34" charset="-128"/>
              <a:ea typeface="Adobe Gothic Std B" panose="020B0800000000000000" pitchFamily="34" charset="-128"/>
            </a:endParaRPr>
          </a:p>
          <a:p>
            <a:pPr marL="0" indent="0">
              <a:lnSpc>
                <a:spcPct val="120000"/>
              </a:lnSpc>
              <a:spcBef>
                <a:spcPts val="0"/>
              </a:spcBef>
              <a:spcAft>
                <a:spcPts val="1200"/>
              </a:spcAft>
              <a:buNone/>
            </a:pPr>
            <a:endParaRPr lang="en-GB" sz="2000" kern="0" dirty="0" smtClean="0">
              <a:solidFill>
                <a:srgbClr val="F96F07"/>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8365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arn(inVertic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arn(inVertic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barn(inVertical)">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barn(inVertical)">
                                      <p:cBhvr>
                                        <p:cTn id="32" dur="500"/>
                                        <p:tgtEl>
                                          <p:spTgt spid="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barn(inVertical)">
                                      <p:cBhvr>
                                        <p:cTn id="37"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2" y="-19016"/>
            <a:ext cx="9145832" cy="650296"/>
          </a:xfrm>
          <a:solidFill>
            <a:schemeClr val="accent1">
              <a:lumMod val="60000"/>
              <a:lumOff val="40000"/>
            </a:schemeClr>
          </a:solidFill>
          <a:ln w="3175">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GB" sz="3600" b="1" dirty="0" smtClean="0">
                <a:solidFill>
                  <a:srgbClr val="FF0000"/>
                </a:solidFill>
                <a:effectLst>
                  <a:outerShdw blurRad="38100" dist="38100" dir="2700000" algn="tl">
                    <a:srgbClr val="000000">
                      <a:alpha val="43137"/>
                    </a:srgbClr>
                  </a:outerShdw>
                </a:effectLst>
              </a:rPr>
              <a:t>Networking - LANs</a:t>
            </a:r>
            <a:endParaRPr lang="en-GB" sz="3600" b="1" dirty="0">
              <a:solidFill>
                <a:srgbClr val="FF0000"/>
              </a:solidFill>
              <a:effectLst>
                <a:outerShdw blurRad="38100" dist="38100" dir="2700000" algn="tl">
                  <a:srgbClr val="000000">
                    <a:alpha val="43137"/>
                  </a:srgbClr>
                </a:outerShdw>
              </a:effectLst>
            </a:endParaRPr>
          </a:p>
        </p:txBody>
      </p:sp>
      <p:sp>
        <p:nvSpPr>
          <p:cNvPr id="13" name="Content Placeholder 2"/>
          <p:cNvSpPr>
            <a:spLocks noGrp="1"/>
          </p:cNvSpPr>
          <p:nvPr>
            <p:ph idx="1"/>
          </p:nvPr>
        </p:nvSpPr>
        <p:spPr>
          <a:xfrm>
            <a:off x="412673" y="807328"/>
            <a:ext cx="8563161" cy="5385640"/>
          </a:xfrm>
          <a:ln>
            <a:no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b="0" dirty="0" smtClean="0">
                <a:solidFill>
                  <a:schemeClr val="tx1"/>
                </a:solidFill>
                <a:cs typeface="Arial Rounded MT Bold"/>
              </a:rPr>
              <a:t>Different ways that LANs can be set up:</a:t>
            </a:r>
          </a:p>
          <a:p>
            <a:pPr marL="0" indent="0">
              <a:buNone/>
            </a:pPr>
            <a:endParaRPr lang="en-GB" b="0" dirty="0">
              <a:solidFill>
                <a:schemeClr val="tx1"/>
              </a:solidFill>
              <a:cs typeface="Arial Rounded MT Bold"/>
            </a:endParaRPr>
          </a:p>
          <a:p>
            <a:pPr marL="0" indent="0">
              <a:buNone/>
            </a:pPr>
            <a:endParaRPr lang="en-GB" b="0" dirty="0" smtClean="0">
              <a:solidFill>
                <a:schemeClr val="tx1"/>
              </a:solidFill>
              <a:cs typeface="Arial Rounded MT Bold"/>
            </a:endParaRPr>
          </a:p>
          <a:p>
            <a:pPr marL="0" indent="0">
              <a:buNone/>
            </a:pPr>
            <a:endParaRPr lang="en-GB" b="0" dirty="0">
              <a:solidFill>
                <a:schemeClr val="tx1"/>
              </a:solidFill>
              <a:cs typeface="Arial Rounded MT Bold"/>
            </a:endParaRPr>
          </a:p>
          <a:p>
            <a:pPr marL="0" indent="0">
              <a:buNone/>
            </a:pPr>
            <a:endParaRPr lang="en-GB" b="0" dirty="0" smtClean="0">
              <a:solidFill>
                <a:schemeClr val="tx1"/>
              </a:solidFill>
              <a:cs typeface="Arial Rounded MT Bold"/>
            </a:endParaRPr>
          </a:p>
          <a:p>
            <a:pPr marL="0" indent="0">
              <a:buNone/>
            </a:pPr>
            <a:endParaRPr lang="en-GB" b="0" dirty="0">
              <a:solidFill>
                <a:schemeClr val="tx1"/>
              </a:solidFill>
              <a:cs typeface="Arial Rounded MT Bold"/>
            </a:endParaRPr>
          </a:p>
          <a:p>
            <a:pPr marL="0" indent="0">
              <a:buNone/>
            </a:pPr>
            <a:endParaRPr lang="en-GB" b="0" dirty="0" smtClean="0">
              <a:solidFill>
                <a:schemeClr val="tx1"/>
              </a:solidFill>
              <a:cs typeface="Arial Rounded MT Bold"/>
            </a:endParaRPr>
          </a:p>
          <a:p>
            <a:pPr marL="0" indent="0">
              <a:buNone/>
            </a:pPr>
            <a:endParaRPr lang="en-GB" b="0" dirty="0">
              <a:solidFill>
                <a:schemeClr val="tx1"/>
              </a:solidFill>
              <a:cs typeface="Arial Rounded MT Bold"/>
            </a:endParaRPr>
          </a:p>
          <a:p>
            <a:pPr marL="0" indent="0">
              <a:buNone/>
            </a:pPr>
            <a:endParaRPr lang="en-GB" b="0" dirty="0" smtClean="0">
              <a:solidFill>
                <a:schemeClr val="tx1"/>
              </a:solidFill>
              <a:cs typeface="Arial Rounded MT Bold"/>
            </a:endParaRPr>
          </a:p>
          <a:p>
            <a:pPr marL="0" indent="0">
              <a:buNone/>
            </a:pPr>
            <a:endParaRPr lang="en-GB" b="0" dirty="0" smtClean="0">
              <a:solidFill>
                <a:schemeClr val="tx1"/>
              </a:solidFill>
              <a:cs typeface="Arial Rounded MT Bold"/>
            </a:endParaRPr>
          </a:p>
          <a:p>
            <a:pPr marL="0" indent="0" algn="r">
              <a:buNone/>
            </a:pPr>
            <a:r>
              <a:rPr lang="en-GB" b="0" dirty="0" smtClean="0">
                <a:solidFill>
                  <a:schemeClr val="tx1"/>
                </a:solidFill>
                <a:cs typeface="Arial Rounded MT Bold"/>
              </a:rPr>
              <a:t>…these network setups are known as topologies</a:t>
            </a:r>
          </a:p>
          <a:p>
            <a:pPr marL="0" indent="0">
              <a:buNone/>
            </a:pPr>
            <a:endParaRPr lang="en-US" b="0" dirty="0" smtClean="0">
              <a:solidFill>
                <a:schemeClr val="tx1"/>
              </a:solidFill>
              <a:cs typeface="Arial Rounded MT Bold"/>
            </a:endParaRPr>
          </a:p>
        </p:txBody>
      </p:sp>
      <p:sp>
        <p:nvSpPr>
          <p:cNvPr id="10" name="Title 1"/>
          <p:cNvSpPr txBox="1">
            <a:spLocks/>
          </p:cNvSpPr>
          <p:nvPr/>
        </p:nvSpPr>
        <p:spPr>
          <a:xfrm>
            <a:off x="3573264" y="2193060"/>
            <a:ext cx="2670976" cy="2116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mn-lt"/>
                <a:ea typeface="+mn-ea"/>
                <a:cs typeface="Arial Rounded MT Bold"/>
              </a:rPr>
              <a:t>Bus</a:t>
            </a:r>
          </a:p>
          <a:p>
            <a:endParaRPr lang="en-US" sz="3200" dirty="0">
              <a:latin typeface="+mn-lt"/>
              <a:ea typeface="+mn-ea"/>
              <a:cs typeface="+mn-cs"/>
            </a:endParaRPr>
          </a:p>
          <a:p>
            <a:r>
              <a:rPr lang="en-US" sz="3200" dirty="0" smtClean="0">
                <a:latin typeface="+mn-lt"/>
                <a:ea typeface="+mn-ea"/>
                <a:cs typeface="+mn-cs"/>
              </a:rPr>
              <a:t>Ring</a:t>
            </a:r>
          </a:p>
          <a:p>
            <a:endParaRPr lang="en-US" sz="3200" dirty="0">
              <a:latin typeface="+mn-lt"/>
              <a:ea typeface="+mn-ea"/>
              <a:cs typeface="+mn-cs"/>
            </a:endParaRPr>
          </a:p>
          <a:p>
            <a:r>
              <a:rPr lang="en-US" sz="3200" dirty="0" smtClean="0">
                <a:latin typeface="+mn-lt"/>
                <a:ea typeface="+mn-ea"/>
                <a:cs typeface="+mn-cs"/>
              </a:rPr>
              <a:t>Mesh</a:t>
            </a:r>
          </a:p>
          <a:p>
            <a:endParaRPr lang="en-US" sz="2400" dirty="0">
              <a:latin typeface="+mn-lt"/>
              <a:ea typeface="+mn-ea"/>
              <a:cs typeface="+mn-cs"/>
            </a:endParaRPr>
          </a:p>
          <a:p>
            <a:r>
              <a:rPr lang="en-US" sz="3200" dirty="0" smtClean="0">
                <a:latin typeface="+mn-lt"/>
                <a:ea typeface="+mn-ea"/>
                <a:cs typeface="+mn-cs"/>
              </a:rPr>
              <a:t>Star</a:t>
            </a:r>
            <a:endParaRPr lang="en-US" sz="3200" dirty="0">
              <a:latin typeface="+mn-lt"/>
              <a:ea typeface="+mn-ea"/>
              <a:cs typeface="+mn-cs"/>
            </a:endParaRPr>
          </a:p>
        </p:txBody>
      </p:sp>
      <p:grpSp>
        <p:nvGrpSpPr>
          <p:cNvPr id="35" name="Group 34"/>
          <p:cNvGrpSpPr/>
          <p:nvPr/>
        </p:nvGrpSpPr>
        <p:grpSpPr>
          <a:xfrm>
            <a:off x="5724627" y="2317713"/>
            <a:ext cx="1458314" cy="1060306"/>
            <a:chOff x="5233298" y="3301423"/>
            <a:chExt cx="2881216" cy="2326858"/>
          </a:xfrm>
        </p:grpSpPr>
        <p:sp>
          <p:nvSpPr>
            <p:cNvPr id="34" name="Oval 33"/>
            <p:cNvSpPr/>
            <p:nvPr/>
          </p:nvSpPr>
          <p:spPr>
            <a:xfrm>
              <a:off x="5757895" y="3643359"/>
              <a:ext cx="1747900" cy="164298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3334" y="3301423"/>
              <a:ext cx="1132221" cy="766018"/>
            </a:xfrm>
            <a:prstGeom prst="rect">
              <a:avLst/>
            </a:prstGeom>
          </p:spPr>
        </p:pic>
        <p:pic>
          <p:nvPicPr>
            <p:cNvPr id="23" name="Picture 2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3298" y="3911427"/>
              <a:ext cx="654213" cy="796001"/>
            </a:xfrm>
            <a:prstGeom prst="rect">
              <a:avLst/>
            </a:prstGeom>
          </p:spPr>
        </p:pic>
        <p:pic>
          <p:nvPicPr>
            <p:cNvPr id="24" name="Picture 2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82293" y="4035989"/>
              <a:ext cx="1132221" cy="766018"/>
            </a:xfrm>
            <a:prstGeom prst="rect">
              <a:avLst/>
            </a:prstGeom>
          </p:spPr>
        </p:pic>
        <p:pic>
          <p:nvPicPr>
            <p:cNvPr id="25" name="Picture 2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32864" y="4862263"/>
              <a:ext cx="1132221" cy="766018"/>
            </a:xfrm>
            <a:prstGeom prst="rect">
              <a:avLst/>
            </a:prstGeom>
          </p:spPr>
        </p:pic>
      </p:grpSp>
      <p:cxnSp>
        <p:nvCxnSpPr>
          <p:cNvPr id="37" name="Straight Connector 36"/>
          <p:cNvCxnSpPr>
            <a:stCxn id="31" idx="1"/>
            <a:endCxn id="31" idx="3"/>
          </p:cNvCxnSpPr>
          <p:nvPr/>
        </p:nvCxnSpPr>
        <p:spPr>
          <a:xfrm>
            <a:off x="2707861" y="1762425"/>
            <a:ext cx="1455856" cy="0"/>
          </a:xfrm>
          <a:prstGeom prst="line">
            <a:avLst/>
          </a:prstGeom>
        </p:spPr>
        <p:style>
          <a:lnRef idx="3">
            <a:schemeClr val="dk1"/>
          </a:lnRef>
          <a:fillRef idx="0">
            <a:schemeClr val="dk1"/>
          </a:fillRef>
          <a:effectRef idx="2">
            <a:schemeClr val="dk1"/>
          </a:effectRef>
          <a:fontRef idx="minor">
            <a:schemeClr val="tx1"/>
          </a:fontRef>
        </p:style>
      </p:cxnSp>
      <p:grpSp>
        <p:nvGrpSpPr>
          <p:cNvPr id="42" name="Group 41"/>
          <p:cNvGrpSpPr/>
          <p:nvPr/>
        </p:nvGrpSpPr>
        <p:grpSpPr>
          <a:xfrm>
            <a:off x="2707861" y="1455800"/>
            <a:ext cx="1455856" cy="613249"/>
            <a:chOff x="9144000" y="2223510"/>
            <a:chExt cx="2186985" cy="1167958"/>
          </a:xfrm>
        </p:grpSpPr>
        <p:pic>
          <p:nvPicPr>
            <p:cNvPr id="31" name="Picture 30"/>
            <p:cNvPicPr>
              <a:picLocks noChangeAspect="1"/>
            </p:cNvPicPr>
            <p:nvPr/>
          </p:nvPicPr>
          <p:blipFill>
            <a:blip r:embed="rId4"/>
            <a:stretch>
              <a:fillRect/>
            </a:stretch>
          </p:blipFill>
          <p:spPr>
            <a:xfrm>
              <a:off x="9144000" y="2223510"/>
              <a:ext cx="2186985" cy="1167958"/>
            </a:xfrm>
            <a:prstGeom prst="rect">
              <a:avLst/>
            </a:prstGeom>
          </p:spPr>
        </p:pic>
        <p:cxnSp>
          <p:nvCxnSpPr>
            <p:cNvPr id="39" name="Straight Connector 38"/>
            <p:cNvCxnSpPr/>
            <p:nvPr/>
          </p:nvCxnSpPr>
          <p:spPr>
            <a:xfrm>
              <a:off x="9468544" y="2636912"/>
              <a:ext cx="0" cy="288032"/>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a:off x="10237492" y="2636912"/>
              <a:ext cx="0" cy="288032"/>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a:off x="10934716" y="2663474"/>
              <a:ext cx="0" cy="288032"/>
            </a:xfrm>
            <a:prstGeom prst="line">
              <a:avLst/>
            </a:prstGeom>
          </p:spPr>
          <p:style>
            <a:lnRef idx="3">
              <a:schemeClr val="dk1"/>
            </a:lnRef>
            <a:fillRef idx="0">
              <a:schemeClr val="dk1"/>
            </a:fillRef>
            <a:effectRef idx="2">
              <a:schemeClr val="dk1"/>
            </a:effectRef>
            <a:fontRef idx="minor">
              <a:schemeClr val="tx1"/>
            </a:fontRef>
          </p:style>
        </p:cxnSp>
      </p:grpSp>
      <p:grpSp>
        <p:nvGrpSpPr>
          <p:cNvPr id="45" name="Group 44"/>
          <p:cNvGrpSpPr/>
          <p:nvPr/>
        </p:nvGrpSpPr>
        <p:grpSpPr>
          <a:xfrm>
            <a:off x="5785350" y="4164519"/>
            <a:ext cx="1548380" cy="924139"/>
            <a:chOff x="1650997" y="5117842"/>
            <a:chExt cx="2866948" cy="2158358"/>
          </a:xfrm>
        </p:grpSpPr>
        <p:pic>
          <p:nvPicPr>
            <p:cNvPr id="43" name="Picture 42"/>
            <p:cNvPicPr>
              <a:picLocks noChangeAspect="1"/>
            </p:cNvPicPr>
            <p:nvPr/>
          </p:nvPicPr>
          <p:blipFill>
            <a:blip r:embed="rId5"/>
            <a:stretch>
              <a:fillRect/>
            </a:stretch>
          </p:blipFill>
          <p:spPr>
            <a:xfrm>
              <a:off x="1655676" y="5333762"/>
              <a:ext cx="2862269" cy="1942438"/>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0997" y="5117842"/>
              <a:ext cx="917599" cy="1116470"/>
            </a:xfrm>
            <a:prstGeom prst="rect">
              <a:avLst/>
            </a:prstGeom>
          </p:spPr>
        </p:pic>
      </p:grpSp>
      <p:grpSp>
        <p:nvGrpSpPr>
          <p:cNvPr id="84" name="Group 83"/>
          <p:cNvGrpSpPr/>
          <p:nvPr/>
        </p:nvGrpSpPr>
        <p:grpSpPr>
          <a:xfrm>
            <a:off x="2514656" y="3251160"/>
            <a:ext cx="1443101" cy="1182111"/>
            <a:chOff x="3097303" y="4492011"/>
            <a:chExt cx="1443101" cy="1308042"/>
          </a:xfrm>
        </p:grpSpPr>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7303" y="4833367"/>
              <a:ext cx="455044" cy="438939"/>
            </a:xfrm>
            <a:prstGeom prst="rect">
              <a:avLst/>
            </a:prstGeom>
          </p:spPr>
        </p:pic>
        <p:pic>
          <p:nvPicPr>
            <p:cNvPr id="29" name="Picture 28"/>
            <p:cNvPicPr>
              <a:picLocks noChangeAspect="1"/>
            </p:cNvPicPr>
            <p:nvPr/>
          </p:nvPicPr>
          <p:blipFill rotWithShape="1">
            <a:blip r:embed="rId8"/>
            <a:srcRect t="64169" r="71165"/>
            <a:stretch/>
          </p:blipFill>
          <p:spPr>
            <a:xfrm>
              <a:off x="4016047" y="5488019"/>
              <a:ext cx="368663" cy="296089"/>
            </a:xfrm>
            <a:prstGeom prst="rect">
              <a:avLst/>
            </a:prstGeom>
          </p:spPr>
        </p:pic>
        <p:pic>
          <p:nvPicPr>
            <p:cNvPr id="30" name="Picture 29"/>
            <p:cNvPicPr>
              <a:picLocks noChangeAspect="1"/>
            </p:cNvPicPr>
            <p:nvPr/>
          </p:nvPicPr>
          <p:blipFill rotWithShape="1">
            <a:blip r:embed="rId8"/>
            <a:srcRect t="64169" r="71165"/>
            <a:stretch/>
          </p:blipFill>
          <p:spPr>
            <a:xfrm>
              <a:off x="3650906" y="4492011"/>
              <a:ext cx="368663" cy="296089"/>
            </a:xfrm>
            <a:prstGeom prst="rect">
              <a:avLst/>
            </a:prstGeom>
          </p:spPr>
        </p:pic>
        <p:pic>
          <p:nvPicPr>
            <p:cNvPr id="32" name="Picture 31"/>
            <p:cNvPicPr>
              <a:picLocks noChangeAspect="1"/>
            </p:cNvPicPr>
            <p:nvPr/>
          </p:nvPicPr>
          <p:blipFill rotWithShape="1">
            <a:blip r:embed="rId8"/>
            <a:srcRect t="64169" r="71165"/>
            <a:stretch/>
          </p:blipFill>
          <p:spPr>
            <a:xfrm>
              <a:off x="4171741" y="4876806"/>
              <a:ext cx="368663" cy="296089"/>
            </a:xfrm>
            <a:prstGeom prst="rect">
              <a:avLst/>
            </a:prstGeom>
          </p:spPr>
        </p:pic>
        <p:pic>
          <p:nvPicPr>
            <p:cNvPr id="33" name="Picture 32"/>
            <p:cNvPicPr>
              <a:picLocks noChangeAspect="1"/>
            </p:cNvPicPr>
            <p:nvPr/>
          </p:nvPicPr>
          <p:blipFill rotWithShape="1">
            <a:blip r:embed="rId8"/>
            <a:srcRect t="64169" r="71165"/>
            <a:stretch/>
          </p:blipFill>
          <p:spPr>
            <a:xfrm>
              <a:off x="3388573" y="5503964"/>
              <a:ext cx="368663" cy="296089"/>
            </a:xfrm>
            <a:prstGeom prst="rect">
              <a:avLst/>
            </a:prstGeom>
          </p:spPr>
        </p:pic>
        <p:grpSp>
          <p:nvGrpSpPr>
            <p:cNvPr id="78" name="Group 77"/>
            <p:cNvGrpSpPr/>
            <p:nvPr/>
          </p:nvGrpSpPr>
          <p:grpSpPr>
            <a:xfrm>
              <a:off x="3560711" y="4823541"/>
              <a:ext cx="595474" cy="618458"/>
              <a:chOff x="3560711" y="4823541"/>
              <a:chExt cx="595474" cy="618458"/>
            </a:xfrm>
          </p:grpSpPr>
          <p:cxnSp>
            <p:nvCxnSpPr>
              <p:cNvPr id="11" name="Straight Connector 10"/>
              <p:cNvCxnSpPr/>
              <p:nvPr/>
            </p:nvCxnSpPr>
            <p:spPr>
              <a:xfrm flipH="1">
                <a:off x="3646101" y="4831858"/>
                <a:ext cx="229809" cy="603606"/>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3877718" y="4831858"/>
                <a:ext cx="211582" cy="603606"/>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H="1" flipV="1">
                <a:off x="3560714" y="5021181"/>
                <a:ext cx="528587" cy="414283"/>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V="1">
                <a:off x="3646100" y="5018803"/>
                <a:ext cx="503846" cy="421999"/>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a:off x="3561093" y="5019675"/>
                <a:ext cx="595091" cy="1506"/>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Connector 47"/>
              <p:cNvCxnSpPr/>
              <p:nvPr/>
            </p:nvCxnSpPr>
            <p:spPr>
              <a:xfrm flipH="1">
                <a:off x="3560711" y="4825050"/>
                <a:ext cx="320438" cy="199351"/>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a:off x="3875910" y="4823541"/>
                <a:ext cx="280274" cy="196134"/>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flipH="1">
                <a:off x="4099202" y="5020331"/>
                <a:ext cx="56983" cy="421668"/>
              </a:xfrm>
              <a:prstGeom prst="line">
                <a:avLst/>
              </a:prstGeom>
            </p:spPr>
            <p:style>
              <a:lnRef idx="3">
                <a:schemeClr val="dk1"/>
              </a:lnRef>
              <a:fillRef idx="0">
                <a:schemeClr val="dk1"/>
              </a:fillRef>
              <a:effectRef idx="2">
                <a:schemeClr val="dk1"/>
              </a:effectRef>
              <a:fontRef idx="minor">
                <a:schemeClr val="tx1"/>
              </a:fontRef>
            </p:style>
          </p:cxnSp>
          <p:cxnSp>
            <p:nvCxnSpPr>
              <p:cNvPr id="54" name="Straight Connector 53"/>
              <p:cNvCxnSpPr/>
              <p:nvPr/>
            </p:nvCxnSpPr>
            <p:spPr>
              <a:xfrm flipH="1">
                <a:off x="3650906" y="5438684"/>
                <a:ext cx="448827" cy="3231"/>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H="1" flipV="1">
                <a:off x="3560712" y="5024092"/>
                <a:ext cx="85388" cy="404699"/>
              </a:xfrm>
              <a:prstGeom prst="line">
                <a:avLst/>
              </a:prstGeom>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248414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 calcmode="lin" valueType="num">
                                      <p:cBhvr additive="base">
                                        <p:cTn id="2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 calcmode="lin" valueType="num">
                                      <p:cBhvr additive="base">
                                        <p:cTn id="2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ppt_x"/>
                                          </p:val>
                                        </p:tav>
                                        <p:tav tm="100000">
                                          <p:val>
                                            <p:strVal val="#ppt_x"/>
                                          </p:val>
                                        </p:tav>
                                      </p:tavLst>
                                    </p:anim>
                                    <p:anim calcmode="lin" valueType="num">
                                      <p:cBhvr additive="base">
                                        <p:cTn id="3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additive="base">
                                        <p:cTn id="47" dur="500" fill="hold"/>
                                        <p:tgtEl>
                                          <p:spTgt spid="84"/>
                                        </p:tgtEl>
                                        <p:attrNameLst>
                                          <p:attrName>ppt_x</p:attrName>
                                        </p:attrNameLst>
                                      </p:cBhvr>
                                      <p:tavLst>
                                        <p:tav tm="0">
                                          <p:val>
                                            <p:strVal val="#ppt_x"/>
                                          </p:val>
                                        </p:tav>
                                        <p:tav tm="100000">
                                          <p:val>
                                            <p:strVal val="#ppt_x"/>
                                          </p:val>
                                        </p:tav>
                                      </p:tavLst>
                                    </p:anim>
                                    <p:anim calcmode="lin" valueType="num">
                                      <p:cBhvr additive="base">
                                        <p:cTn id="4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3">
                                            <p:txEl>
                                              <p:pRg st="10" end="10"/>
                                            </p:txEl>
                                          </p:spTgt>
                                        </p:tgtEl>
                                        <p:attrNameLst>
                                          <p:attrName>style.visibility</p:attrName>
                                        </p:attrNameLst>
                                      </p:cBhvr>
                                      <p:to>
                                        <p:strVal val="visible"/>
                                      </p:to>
                                    </p:set>
                                    <p:anim calcmode="lin" valueType="num">
                                      <p:cBhvr additive="base">
                                        <p:cTn id="59"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0" y="0"/>
            <a:ext cx="9144000" cy="920750"/>
          </a:xfrm>
          <a:solidFill>
            <a:schemeClr val="accent1">
              <a:lumMod val="60000"/>
              <a:lumOff val="40000"/>
            </a:schemeClr>
          </a:solidFill>
          <a:ln>
            <a:solidFill>
              <a:schemeClr val="accent1">
                <a:lumMod val="60000"/>
                <a:lumOff val="40000"/>
              </a:schemeClr>
            </a:solidFill>
          </a:ln>
        </p:spPr>
        <p:txBody>
          <a:bodyPr/>
          <a:lstStyle/>
          <a:p>
            <a:pPr algn="ctr" eaLnBrk="1" hangingPunct="1"/>
            <a:r>
              <a:rPr lang="en-US" altLang="en-US" b="1" dirty="0" smtClean="0">
                <a:effectLst>
                  <a:outerShdw blurRad="38100" dist="38100" dir="2700000" algn="tl">
                    <a:srgbClr val="000000">
                      <a:alpha val="43137"/>
                    </a:srgbClr>
                  </a:outerShdw>
                </a:effectLst>
              </a:rPr>
              <a:t>Network Topology</a:t>
            </a:r>
          </a:p>
        </p:txBody>
      </p:sp>
      <p:sp>
        <p:nvSpPr>
          <p:cNvPr id="3" name="Content Placeholder 2"/>
          <p:cNvSpPr>
            <a:spLocks noGrp="1"/>
          </p:cNvSpPr>
          <p:nvPr>
            <p:ph idx="4294967295"/>
          </p:nvPr>
        </p:nvSpPr>
        <p:spPr>
          <a:xfrm>
            <a:off x="256682" y="1239917"/>
            <a:ext cx="8645580" cy="4246483"/>
          </a:xfrm>
        </p:spPr>
        <p:txBody>
          <a:bodyPr rtlCol="0">
            <a:noAutofit/>
          </a:bodyPr>
          <a:lstStyle/>
          <a:p>
            <a:pPr eaLnBrk="1" fontAlgn="auto" hangingPunct="1">
              <a:spcAft>
                <a:spcPts val="0"/>
              </a:spcAft>
              <a:buFont typeface="Arial"/>
              <a:buChar char="•"/>
              <a:tabLst>
                <a:tab pos="723900" algn="l"/>
                <a:tab pos="1447800" algn="l"/>
                <a:tab pos="2171700" algn="l"/>
                <a:tab pos="2895600" algn="l"/>
                <a:tab pos="3619500" algn="l"/>
              </a:tabLst>
              <a:defRPr/>
            </a:pPr>
            <a:r>
              <a:rPr lang="en-GB" sz="2400" dirty="0" smtClean="0">
                <a:solidFill>
                  <a:srgbClr val="000000"/>
                </a:solidFill>
                <a:ea typeface="ＭＳ Ｐゴシック" charset="0"/>
              </a:rPr>
              <a:t>The </a:t>
            </a:r>
            <a:r>
              <a:rPr lang="en-GB" sz="2400" dirty="0">
                <a:solidFill>
                  <a:srgbClr val="000000"/>
                </a:solidFill>
                <a:ea typeface="ＭＳ Ｐゴシック" charset="0"/>
              </a:rPr>
              <a:t>topology is the </a:t>
            </a:r>
            <a:r>
              <a:rPr lang="en-GB" sz="2400" dirty="0" smtClean="0">
                <a:solidFill>
                  <a:srgbClr val="000000"/>
                </a:solidFill>
                <a:ea typeface="ＭＳ Ｐゴシック" charset="0"/>
              </a:rPr>
              <a:t>way in which a network is laid out.</a:t>
            </a:r>
          </a:p>
          <a:p>
            <a:pPr eaLnBrk="1" fontAlgn="auto" hangingPunct="1">
              <a:spcAft>
                <a:spcPts val="0"/>
              </a:spcAft>
              <a:buFont typeface="Arial"/>
              <a:buChar char="•"/>
              <a:tabLst>
                <a:tab pos="723900" algn="l"/>
                <a:tab pos="1447800" algn="l"/>
                <a:tab pos="2171700" algn="l"/>
                <a:tab pos="2895600" algn="l"/>
                <a:tab pos="3619500" algn="l"/>
              </a:tabLst>
              <a:defRPr/>
            </a:pPr>
            <a:endParaRPr lang="en-GB" sz="2400" dirty="0">
              <a:solidFill>
                <a:srgbClr val="000000"/>
              </a:solidFill>
              <a:ea typeface="ＭＳ Ｐゴシック" charset="0"/>
            </a:endParaRPr>
          </a:p>
          <a:p>
            <a:pPr eaLnBrk="1" fontAlgn="auto" hangingPunct="1">
              <a:spcAft>
                <a:spcPts val="0"/>
              </a:spcAft>
              <a:buFont typeface="Arial"/>
              <a:buChar char="•"/>
              <a:tabLst>
                <a:tab pos="723900" algn="l"/>
                <a:tab pos="1447800" algn="l"/>
                <a:tab pos="2171700" algn="l"/>
                <a:tab pos="2895600" algn="l"/>
                <a:tab pos="3619500" algn="l"/>
              </a:tabLst>
              <a:defRPr/>
            </a:pPr>
            <a:r>
              <a:rPr lang="en-GB" sz="2400" dirty="0" smtClean="0">
                <a:solidFill>
                  <a:srgbClr val="000000"/>
                </a:solidFill>
                <a:ea typeface="ＭＳ Ｐゴシック" charset="0"/>
              </a:rPr>
              <a:t>The topology of a network affects: </a:t>
            </a:r>
            <a:endParaRPr lang="en-GB" sz="2400" dirty="0">
              <a:solidFill>
                <a:srgbClr val="000000"/>
              </a:solidFill>
              <a:ea typeface="ＭＳ Ｐゴシック" charset="0"/>
            </a:endParaRPr>
          </a:p>
          <a:p>
            <a:pPr marL="889000" lvl="1" indent="-500063" eaLnBrk="1" fontAlgn="auto" hangingPunct="1">
              <a:spcAft>
                <a:spcPts val="0"/>
              </a:spcAft>
              <a:buFont typeface="Calibri" pitchFamily="34" charset="0"/>
              <a:buChar char="–"/>
              <a:tabLst>
                <a:tab pos="723900" algn="l"/>
                <a:tab pos="1447800" algn="l"/>
                <a:tab pos="2171700" algn="l"/>
                <a:tab pos="2895600" algn="l"/>
                <a:tab pos="3619500" algn="l"/>
              </a:tabLst>
              <a:defRPr/>
            </a:pPr>
            <a:r>
              <a:rPr lang="en-GB" sz="2400" dirty="0" smtClean="0">
                <a:solidFill>
                  <a:srgbClr val="000000"/>
                </a:solidFill>
                <a:ea typeface="ＭＳ Ｐゴシック" charset="0"/>
              </a:rPr>
              <a:t>cost,</a:t>
            </a:r>
            <a:endParaRPr lang="en-GB" sz="2400" dirty="0">
              <a:solidFill>
                <a:srgbClr val="000000"/>
              </a:solidFill>
              <a:ea typeface="ＭＳ Ｐゴシック" charset="0"/>
            </a:endParaRPr>
          </a:p>
          <a:p>
            <a:pPr marL="889000" lvl="1" indent="-500063" eaLnBrk="1" fontAlgn="auto" hangingPunct="1">
              <a:spcAft>
                <a:spcPts val="0"/>
              </a:spcAft>
              <a:buFont typeface="Calibri" pitchFamily="34" charset="0"/>
              <a:buChar char="–"/>
              <a:tabLst>
                <a:tab pos="723900" algn="l"/>
                <a:tab pos="1447800" algn="l"/>
                <a:tab pos="2171700" algn="l"/>
                <a:tab pos="2895600" algn="l"/>
                <a:tab pos="3619500" algn="l"/>
              </a:tabLst>
              <a:defRPr/>
            </a:pPr>
            <a:r>
              <a:rPr lang="en-GB" sz="2400" dirty="0" smtClean="0">
                <a:solidFill>
                  <a:srgbClr val="000000"/>
                </a:solidFill>
                <a:ea typeface="ＭＳ Ｐゴシック" charset="0"/>
              </a:rPr>
              <a:t>performance,</a:t>
            </a:r>
            <a:endParaRPr lang="en-GB" sz="2400" dirty="0">
              <a:solidFill>
                <a:srgbClr val="000000"/>
              </a:solidFill>
              <a:ea typeface="ＭＳ Ｐゴシック" charset="0"/>
            </a:endParaRPr>
          </a:p>
          <a:p>
            <a:pPr marL="889000" lvl="1" indent="-500063" eaLnBrk="1" fontAlgn="auto" hangingPunct="1">
              <a:spcAft>
                <a:spcPts val="0"/>
              </a:spcAft>
              <a:buFont typeface="Calibri" pitchFamily="34" charset="0"/>
              <a:buChar char="–"/>
              <a:tabLst>
                <a:tab pos="723900" algn="l"/>
                <a:tab pos="1447800" algn="l"/>
                <a:tab pos="2171700" algn="l"/>
                <a:tab pos="2895600" algn="l"/>
                <a:tab pos="3619500" algn="l"/>
              </a:tabLst>
              <a:defRPr/>
            </a:pPr>
            <a:r>
              <a:rPr lang="en-GB" sz="2400" dirty="0">
                <a:solidFill>
                  <a:srgbClr val="000000"/>
                </a:solidFill>
                <a:ea typeface="ＭＳ Ｐゴシック" charset="0"/>
              </a:rPr>
              <a:t>ease of </a:t>
            </a:r>
            <a:r>
              <a:rPr lang="en-GB" sz="2400" dirty="0" smtClean="0">
                <a:solidFill>
                  <a:srgbClr val="000000"/>
                </a:solidFill>
                <a:ea typeface="ＭＳ Ｐゴシック" charset="0"/>
              </a:rPr>
              <a:t>set-up.</a:t>
            </a:r>
            <a:endParaRPr lang="en-GB" sz="2400" dirty="0">
              <a:solidFill>
                <a:srgbClr val="000000"/>
              </a:solidFill>
              <a:ea typeface="ＭＳ Ｐゴシック" charset="0"/>
            </a:endParaRPr>
          </a:p>
          <a:p>
            <a:pPr eaLnBrk="1" fontAlgn="auto" hangingPunct="1">
              <a:spcBef>
                <a:spcPts val="800"/>
              </a:spcBef>
              <a:spcAft>
                <a:spcPts val="0"/>
              </a:spcAft>
              <a:buFont typeface="Arial"/>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en-GB" sz="2400" b="1" dirty="0" smtClean="0">
              <a:solidFill>
                <a:srgbClr val="000000"/>
              </a:solidFill>
              <a:ea typeface="ＭＳ Ｐゴシック" charset="0"/>
            </a:endParaRPr>
          </a:p>
          <a:p>
            <a:pPr marL="457200" lvl="1" indent="0" algn="r" eaLnBrk="1" fontAlgn="auto" hangingPunct="1">
              <a:spcBef>
                <a:spcPts val="800"/>
              </a:spcBef>
              <a:spcAft>
                <a:spcPts val="0"/>
              </a:spcAft>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en-GB" sz="2400" b="1" dirty="0" smtClean="0">
                <a:solidFill>
                  <a:srgbClr val="000000"/>
                </a:solidFill>
                <a:latin typeface="Arial" charset="0"/>
                <a:ea typeface="ＭＳ Ｐゴシック" charset="0"/>
              </a:rPr>
              <a:t>…lets see how…</a:t>
            </a:r>
            <a:endParaRPr lang="en-GB" sz="2400" b="1"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189266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0" y="0"/>
            <a:ext cx="9144000" cy="714703"/>
          </a:xfrm>
          <a:solidFill>
            <a:schemeClr val="accent1">
              <a:lumMod val="60000"/>
              <a:lumOff val="40000"/>
            </a:schemeClr>
          </a:solidFill>
          <a:ln>
            <a:solidFill>
              <a:schemeClr val="accent1">
                <a:lumMod val="60000"/>
                <a:lumOff val="40000"/>
              </a:schemeClr>
            </a:solidFill>
          </a:ln>
        </p:spPr>
        <p:txBody>
          <a:bodyPr/>
          <a:lstStyle/>
          <a:p>
            <a:pPr algn="ctr" eaLnBrk="1" hangingPunct="1"/>
            <a:r>
              <a:rPr lang="en-US" altLang="en-US" b="1" dirty="0" smtClean="0"/>
              <a:t>Bus Topology</a:t>
            </a:r>
          </a:p>
        </p:txBody>
      </p:sp>
      <p:sp>
        <p:nvSpPr>
          <p:cNvPr id="3" name="Content Placeholder 2"/>
          <p:cNvSpPr>
            <a:spLocks noGrp="1"/>
          </p:cNvSpPr>
          <p:nvPr>
            <p:ph idx="4294967295"/>
          </p:nvPr>
        </p:nvSpPr>
        <p:spPr>
          <a:xfrm>
            <a:off x="115614" y="809298"/>
            <a:ext cx="8416826" cy="5833240"/>
          </a:xfrm>
        </p:spPr>
        <p:txBody>
          <a:bodyPr rtlCol="0">
            <a:noAutofit/>
          </a:bodyPr>
          <a:lstStyle/>
          <a:p>
            <a:pPr marL="889000" lvl="1" indent="-500063" eaLnBrk="1" fontAlgn="auto" hangingPunct="1">
              <a:spcAft>
                <a:spcPts val="0"/>
              </a:spcAft>
              <a:buFont typeface="Arial" charset="0"/>
              <a:buChar char="•"/>
              <a:tabLst>
                <a:tab pos="723900" algn="l"/>
                <a:tab pos="1447800" algn="l"/>
                <a:tab pos="2171700" algn="l"/>
                <a:tab pos="2895600" algn="l"/>
                <a:tab pos="3619500" algn="l"/>
                <a:tab pos="4343400" algn="l"/>
                <a:tab pos="5067300" algn="l"/>
                <a:tab pos="5791200" algn="l"/>
                <a:tab pos="6515100" algn="l"/>
              </a:tabLst>
              <a:defRPr/>
            </a:pPr>
            <a:r>
              <a:rPr lang="en-GB" sz="2400" dirty="0" smtClean="0">
                <a:solidFill>
                  <a:srgbClr val="000000"/>
                </a:solidFill>
                <a:ea typeface="ＭＳ Ｐゴシック" charset="0"/>
              </a:rPr>
              <a:t>There is only one cable which all nodes are connected to</a:t>
            </a:r>
          </a:p>
          <a:p>
            <a:pPr marL="889000" lvl="1" indent="-500063" eaLnBrk="1" fontAlgn="auto" hangingPunct="1">
              <a:spcAft>
                <a:spcPts val="0"/>
              </a:spcAft>
              <a:buFont typeface="Arial" charset="0"/>
              <a:buChar char="•"/>
              <a:tabLst>
                <a:tab pos="723900" algn="l"/>
                <a:tab pos="1447800" algn="l"/>
                <a:tab pos="2171700" algn="l"/>
                <a:tab pos="2895600" algn="l"/>
                <a:tab pos="3619500" algn="l"/>
                <a:tab pos="4343400" algn="l"/>
                <a:tab pos="5067300" algn="l"/>
                <a:tab pos="5791200" algn="l"/>
                <a:tab pos="6515100" algn="l"/>
              </a:tabLst>
              <a:defRPr/>
            </a:pPr>
            <a:r>
              <a:rPr lang="en-GB" sz="2400" dirty="0" smtClean="0">
                <a:solidFill>
                  <a:srgbClr val="000000"/>
                </a:solidFill>
                <a:ea typeface="ＭＳ Ｐゴシック" charset="0"/>
              </a:rPr>
              <a:t>It is therefore very cheap due to little cabling</a:t>
            </a:r>
          </a:p>
          <a:p>
            <a:pPr eaLnBrk="1" fontAlgn="auto" hangingPunct="1">
              <a:spcAft>
                <a:spcPts val="0"/>
              </a:spcAft>
              <a:buFont typeface="Arial"/>
              <a:buNone/>
              <a:tabLst>
                <a:tab pos="723900" algn="l"/>
                <a:tab pos="1447800" algn="l"/>
                <a:tab pos="2171700" algn="l"/>
                <a:tab pos="2895600" algn="l"/>
                <a:tab pos="3619500" algn="l"/>
                <a:tab pos="4343400" algn="l"/>
                <a:tab pos="5067300" algn="l"/>
                <a:tab pos="5791200" algn="l"/>
                <a:tab pos="6515100" algn="l"/>
              </a:tabLst>
              <a:defRPr/>
            </a:pPr>
            <a:r>
              <a:rPr lang="en-GB" sz="2400" b="1" dirty="0" smtClean="0">
                <a:solidFill>
                  <a:srgbClr val="000000"/>
                </a:solidFill>
                <a:ea typeface="ＭＳ Ｐゴシック" charset="0"/>
              </a:rPr>
              <a:t>But:</a:t>
            </a:r>
            <a:endParaRPr lang="en-GB" sz="2400" b="1" dirty="0">
              <a:solidFill>
                <a:srgbClr val="000000"/>
              </a:solidFill>
              <a:ea typeface="ＭＳ Ｐゴシック" charset="0"/>
            </a:endParaRPr>
          </a:p>
          <a:p>
            <a:pPr marL="889000" lvl="1" indent="-500063" eaLnBrk="1" fontAlgn="auto" hangingPunct="1">
              <a:spcAft>
                <a:spcPts val="0"/>
              </a:spcAft>
              <a:buFont typeface="Arial" charset="0"/>
              <a:buChar char="•"/>
              <a:tabLst>
                <a:tab pos="723900" algn="l"/>
                <a:tab pos="1447800" algn="l"/>
                <a:tab pos="2171700" algn="l"/>
                <a:tab pos="2895600" algn="l"/>
                <a:tab pos="3619500" algn="l"/>
                <a:tab pos="4343400" algn="l"/>
                <a:tab pos="5067300" algn="l"/>
                <a:tab pos="5791200" algn="l"/>
                <a:tab pos="6515100" algn="l"/>
              </a:tabLst>
              <a:defRPr/>
            </a:pPr>
            <a:r>
              <a:rPr lang="en-GB" sz="2400" dirty="0" smtClean="0">
                <a:solidFill>
                  <a:srgbClr val="000000"/>
                </a:solidFill>
                <a:ea typeface="ＭＳ Ｐゴシック" charset="0"/>
              </a:rPr>
              <a:t>Because data travels both ways along one cable, data collides which slows the network</a:t>
            </a:r>
            <a:endParaRPr lang="en-GB" sz="2400" dirty="0">
              <a:solidFill>
                <a:srgbClr val="000000"/>
              </a:solidFill>
              <a:ea typeface="ＭＳ Ｐゴシック" charset="0"/>
            </a:endParaRPr>
          </a:p>
          <a:p>
            <a:pPr marL="889000" lvl="1" indent="-500063" eaLnBrk="1" fontAlgn="auto" hangingPunct="1">
              <a:spcAft>
                <a:spcPts val="0"/>
              </a:spcAft>
              <a:buFont typeface="Arial" charset="0"/>
              <a:buChar char="•"/>
              <a:tabLst>
                <a:tab pos="723900" algn="l"/>
                <a:tab pos="1447800" algn="l"/>
                <a:tab pos="2171700" algn="l"/>
                <a:tab pos="2895600" algn="l"/>
                <a:tab pos="3619500" algn="l"/>
                <a:tab pos="4343400" algn="l"/>
                <a:tab pos="5067300" algn="l"/>
                <a:tab pos="5791200" algn="l"/>
                <a:tab pos="6515100" algn="l"/>
              </a:tabLst>
              <a:defRPr/>
            </a:pPr>
            <a:r>
              <a:rPr lang="en-GB" sz="2400" dirty="0" smtClean="0">
                <a:solidFill>
                  <a:srgbClr val="000000"/>
                </a:solidFill>
                <a:ea typeface="ＭＳ Ｐゴシック" charset="0"/>
              </a:rPr>
              <a:t>If the cable has a</a:t>
            </a:r>
          </a:p>
          <a:p>
            <a:pPr marL="388937" lvl="1" indent="0" eaLnBrk="1" fontAlgn="auto" hangingPunct="1">
              <a:spcAft>
                <a:spcPts val="0"/>
              </a:spcAft>
              <a:buNone/>
              <a:tabLst>
                <a:tab pos="723900" algn="l"/>
                <a:tab pos="1447800" algn="l"/>
                <a:tab pos="2171700" algn="l"/>
                <a:tab pos="2895600" algn="l"/>
                <a:tab pos="3619500" algn="l"/>
                <a:tab pos="4343400" algn="l"/>
                <a:tab pos="5067300" algn="l"/>
                <a:tab pos="5791200" algn="l"/>
                <a:tab pos="6515100" algn="l"/>
              </a:tabLst>
              <a:defRPr/>
            </a:pPr>
            <a:r>
              <a:rPr lang="en-GB" sz="2400" dirty="0">
                <a:solidFill>
                  <a:srgbClr val="000000"/>
                </a:solidFill>
                <a:ea typeface="ＭＳ Ｐゴシック" charset="0"/>
              </a:rPr>
              <a:t>	 </a:t>
            </a:r>
            <a:r>
              <a:rPr lang="en-GB" sz="2400" dirty="0" smtClean="0">
                <a:solidFill>
                  <a:srgbClr val="000000"/>
                </a:solidFill>
                <a:ea typeface="ＭＳ Ｐゴシック" charset="0"/>
              </a:rPr>
              <a:t> fault the whole</a:t>
            </a:r>
          </a:p>
          <a:p>
            <a:pPr marL="388937" lvl="1" indent="0" eaLnBrk="1" fontAlgn="auto" hangingPunct="1">
              <a:spcAft>
                <a:spcPts val="0"/>
              </a:spcAft>
              <a:buNone/>
              <a:tabLst>
                <a:tab pos="723900" algn="l"/>
                <a:tab pos="1447800" algn="l"/>
                <a:tab pos="2171700" algn="l"/>
                <a:tab pos="2895600" algn="l"/>
                <a:tab pos="3619500" algn="l"/>
                <a:tab pos="4343400" algn="l"/>
                <a:tab pos="5067300" algn="l"/>
                <a:tab pos="5791200" algn="l"/>
                <a:tab pos="6515100" algn="l"/>
              </a:tabLst>
              <a:defRPr/>
            </a:pPr>
            <a:r>
              <a:rPr lang="en-GB" sz="2400" dirty="0">
                <a:solidFill>
                  <a:srgbClr val="000000"/>
                </a:solidFill>
                <a:ea typeface="ＭＳ Ｐゴシック" charset="0"/>
              </a:rPr>
              <a:t> </a:t>
            </a:r>
            <a:r>
              <a:rPr lang="en-GB" sz="2400" dirty="0" smtClean="0">
                <a:solidFill>
                  <a:srgbClr val="000000"/>
                </a:solidFill>
                <a:ea typeface="ＭＳ Ｐゴシック" charset="0"/>
              </a:rPr>
              <a:t>     network may suffer </a:t>
            </a:r>
            <a:endParaRPr lang="en-GB" sz="2400" dirty="0">
              <a:solidFill>
                <a:srgbClr val="000000"/>
              </a:solidFill>
              <a:ea typeface="ＭＳ Ｐゴシック" charset="0"/>
            </a:endParaRPr>
          </a:p>
          <a:p>
            <a:pPr marL="889000" lvl="1" indent="-500063" eaLnBrk="1" fontAlgn="auto" hangingPunct="1">
              <a:spcAft>
                <a:spcPts val="0"/>
              </a:spcAft>
              <a:buFont typeface="Arial" charset="0"/>
              <a:buChar char="•"/>
              <a:tabLst>
                <a:tab pos="723900" algn="l"/>
                <a:tab pos="1447800" algn="l"/>
                <a:tab pos="2171700" algn="l"/>
                <a:tab pos="2895600" algn="l"/>
                <a:tab pos="3619500" algn="l"/>
                <a:tab pos="4343400" algn="l"/>
                <a:tab pos="5067300" algn="l"/>
                <a:tab pos="5791200" algn="l"/>
                <a:tab pos="6515100" algn="l"/>
              </a:tabLst>
              <a:defRPr/>
            </a:pPr>
            <a:r>
              <a:rPr lang="en-GB" sz="2400" dirty="0" smtClean="0">
                <a:solidFill>
                  <a:srgbClr val="000000"/>
                </a:solidFill>
                <a:ea typeface="ＭＳ Ｐゴシック" charset="0"/>
              </a:rPr>
              <a:t>Only really useful</a:t>
            </a:r>
          </a:p>
          <a:p>
            <a:pPr marL="388937" lvl="1" indent="0" eaLnBrk="1" fontAlgn="auto" hangingPunct="1">
              <a:spcAft>
                <a:spcPts val="0"/>
              </a:spcAft>
              <a:buNone/>
              <a:tabLst>
                <a:tab pos="723900" algn="l"/>
                <a:tab pos="1447800" algn="l"/>
                <a:tab pos="2171700" algn="l"/>
                <a:tab pos="2895600" algn="l"/>
                <a:tab pos="3619500" algn="l"/>
                <a:tab pos="4343400" algn="l"/>
                <a:tab pos="5067300" algn="l"/>
                <a:tab pos="5791200" algn="l"/>
                <a:tab pos="6515100" algn="l"/>
              </a:tabLst>
              <a:defRPr/>
            </a:pPr>
            <a:r>
              <a:rPr lang="en-GB" sz="2400" b="1" dirty="0">
                <a:solidFill>
                  <a:srgbClr val="000000"/>
                </a:solidFill>
                <a:latin typeface="Arial" charset="0"/>
                <a:ea typeface="ＭＳ Ｐゴシック" charset="0"/>
              </a:rPr>
              <a:t>	</a:t>
            </a:r>
            <a:r>
              <a:rPr lang="en-GB" sz="2400" b="1" dirty="0" smtClean="0">
                <a:solidFill>
                  <a:srgbClr val="000000"/>
                </a:solidFill>
                <a:latin typeface="Arial" charset="0"/>
                <a:ea typeface="ＭＳ Ｐゴシック" charset="0"/>
              </a:rPr>
              <a:t>  </a:t>
            </a:r>
            <a:r>
              <a:rPr lang="en-GB" sz="2400" dirty="0" smtClean="0">
                <a:solidFill>
                  <a:srgbClr val="000000"/>
                </a:solidFill>
                <a:ea typeface="ＭＳ Ｐゴシック" charset="0"/>
              </a:rPr>
              <a:t>over small areas</a:t>
            </a:r>
            <a:endParaRPr lang="en-GB" sz="2400" dirty="0">
              <a:solidFill>
                <a:srgbClr val="000000"/>
              </a:solidFill>
              <a:ea typeface="ＭＳ Ｐゴシック" charset="0"/>
            </a:endParaRPr>
          </a:p>
        </p:txBody>
      </p:sp>
      <p:grpSp>
        <p:nvGrpSpPr>
          <p:cNvPr id="5" name="Group 4"/>
          <p:cNvGrpSpPr/>
          <p:nvPr/>
        </p:nvGrpSpPr>
        <p:grpSpPr>
          <a:xfrm>
            <a:off x="5004046" y="4581127"/>
            <a:ext cx="3672408" cy="1463898"/>
            <a:chOff x="9143999" y="2223510"/>
            <a:chExt cx="2186985" cy="1167959"/>
          </a:xfrm>
        </p:grpSpPr>
        <p:pic>
          <p:nvPicPr>
            <p:cNvPr id="7" name="Picture 6"/>
            <p:cNvPicPr>
              <a:picLocks noChangeAspect="1"/>
            </p:cNvPicPr>
            <p:nvPr/>
          </p:nvPicPr>
          <p:blipFill>
            <a:blip r:embed="rId2"/>
            <a:stretch>
              <a:fillRect/>
            </a:stretch>
          </p:blipFill>
          <p:spPr>
            <a:xfrm>
              <a:off x="9143999" y="2223510"/>
              <a:ext cx="2186985" cy="1167959"/>
            </a:xfrm>
            <a:prstGeom prst="rect">
              <a:avLst/>
            </a:prstGeom>
          </p:spPr>
        </p:pic>
        <p:cxnSp>
          <p:nvCxnSpPr>
            <p:cNvPr id="8" name="Straight Connector 7"/>
            <p:cNvCxnSpPr/>
            <p:nvPr/>
          </p:nvCxnSpPr>
          <p:spPr>
            <a:xfrm>
              <a:off x="9468544" y="2636912"/>
              <a:ext cx="0" cy="288032"/>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10237492" y="2636912"/>
              <a:ext cx="0" cy="288032"/>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0934716" y="2663474"/>
              <a:ext cx="0" cy="288032"/>
            </a:xfrm>
            <a:prstGeom prst="line">
              <a:avLst/>
            </a:prstGeom>
          </p:spPr>
          <p:style>
            <a:lnRef idx="3">
              <a:schemeClr val="dk1"/>
            </a:lnRef>
            <a:fillRef idx="0">
              <a:schemeClr val="dk1"/>
            </a:fillRef>
            <a:effectRef idx="2">
              <a:schemeClr val="dk1"/>
            </a:effectRef>
            <a:fontRef idx="minor">
              <a:schemeClr val="tx1"/>
            </a:fontRef>
          </p:style>
        </p:cxnSp>
      </p:grpSp>
      <p:cxnSp>
        <p:nvCxnSpPr>
          <p:cNvPr id="4" name="Straight Connector 3"/>
          <p:cNvCxnSpPr>
            <a:stCxn id="7" idx="1"/>
            <a:endCxn id="7" idx="3"/>
          </p:cNvCxnSpPr>
          <p:nvPr/>
        </p:nvCxnSpPr>
        <p:spPr>
          <a:xfrm>
            <a:off x="5004046" y="5313076"/>
            <a:ext cx="3672408"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684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4703"/>
          </a:xfrm>
          <a:solidFill>
            <a:schemeClr val="accent1">
              <a:lumMod val="60000"/>
              <a:lumOff val="40000"/>
            </a:schemeClr>
          </a:solidFill>
          <a:ln>
            <a:solidFill>
              <a:schemeClr val="accent1">
                <a:lumMod val="60000"/>
                <a:lumOff val="40000"/>
              </a:schemeClr>
            </a:solidFill>
          </a:ln>
        </p:spPr>
        <p:txBody>
          <a:bodyPr>
            <a:normAutofit/>
          </a:bodyPr>
          <a:lstStyle/>
          <a:p>
            <a:pPr algn="ctr"/>
            <a:r>
              <a:rPr lang="en-GB" sz="4400" b="1" i="1" dirty="0" smtClean="0">
                <a:effectLst>
                  <a:outerShdw blurRad="38100" dist="38100" dir="2700000" algn="tl">
                    <a:srgbClr val="000000">
                      <a:alpha val="43137"/>
                    </a:srgbClr>
                  </a:outerShdw>
                </a:effectLst>
              </a:rPr>
              <a:t>Bus Network</a:t>
            </a:r>
            <a:endParaRPr lang="en-GB" sz="4400" b="1" i="1" dirty="0">
              <a:effectLst>
                <a:outerShdw blurRad="38100" dist="38100" dir="2700000" algn="tl">
                  <a:srgbClr val="000000">
                    <a:alpha val="43137"/>
                  </a:srgbClr>
                </a:outerShdw>
              </a:effectLst>
            </a:endParaRPr>
          </a:p>
        </p:txBody>
      </p:sp>
      <p:sp>
        <p:nvSpPr>
          <p:cNvPr id="24" name="TextBox 23"/>
          <p:cNvSpPr txBox="1"/>
          <p:nvPr/>
        </p:nvSpPr>
        <p:spPr>
          <a:xfrm>
            <a:off x="0" y="4067504"/>
            <a:ext cx="9070427" cy="172354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1200"/>
              </a:spcAft>
              <a:buFont typeface="Arial" panose="020B0604020202020204" pitchFamily="34" charset="0"/>
              <a:buChar char="•"/>
            </a:pPr>
            <a:r>
              <a:rPr lang="en-GB" sz="2400" dirty="0" smtClean="0"/>
              <a:t>A packet will travel down the bus and be read by the PC it is intended for. </a:t>
            </a:r>
          </a:p>
          <a:p>
            <a:pPr marL="342900" indent="-342900">
              <a:spcAft>
                <a:spcPts val="1200"/>
              </a:spcAft>
              <a:buFont typeface="Arial" panose="020B0604020202020204" pitchFamily="34" charset="0"/>
              <a:buChar char="•"/>
            </a:pPr>
            <a:r>
              <a:rPr lang="en-GB" sz="2400" dirty="0" smtClean="0"/>
              <a:t>The packet will travel past each PC but will be </a:t>
            </a:r>
            <a:r>
              <a:rPr lang="en-GB" sz="2400" b="1" dirty="0" smtClean="0">
                <a:solidFill>
                  <a:srgbClr val="FF0000"/>
                </a:solidFill>
              </a:rPr>
              <a:t>ignored</a:t>
            </a:r>
            <a:r>
              <a:rPr lang="en-GB" sz="2400" dirty="0" smtClean="0"/>
              <a:t> unless the IP address’s match.</a:t>
            </a:r>
          </a:p>
        </p:txBody>
      </p:sp>
      <p:pic>
        <p:nvPicPr>
          <p:cNvPr id="1026" name="Picture 2" descr="http://www.pwnict.co.uk/images/networks/bus.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1447799"/>
            <a:ext cx="7543800" cy="2499720"/>
          </a:xfrm>
          <a:prstGeom prst="rect">
            <a:avLst/>
          </a:prstGeom>
          <a:noFill/>
        </p:spPr>
      </p:pic>
      <p:sp>
        <p:nvSpPr>
          <p:cNvPr id="5" name="Rounded Rectangle 4"/>
          <p:cNvSpPr/>
          <p:nvPr/>
        </p:nvSpPr>
        <p:spPr>
          <a:xfrm>
            <a:off x="1752600" y="1981200"/>
            <a:ext cx="990600" cy="838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Packet</a:t>
            </a:r>
            <a:endParaRPr lang="en-GB" dirty="0"/>
          </a:p>
        </p:txBody>
      </p:sp>
    </p:spTree>
    <p:extLst>
      <p:ext uri="{BB962C8B-B14F-4D97-AF65-F5344CB8AC3E}">
        <p14:creationId xmlns:p14="http://schemas.microsoft.com/office/powerpoint/2010/main" val="75500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barn(inVertical)">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3333E-6 0 L 0.00417 0.15 " pathEditMode="relative" rAng="0" ptsTypes="AA">
                                      <p:cBhvr>
                                        <p:cTn id="16" dur="2000" fill="hold"/>
                                        <p:tgtEl>
                                          <p:spTgt spid="5"/>
                                        </p:tgtEl>
                                        <p:attrNameLst>
                                          <p:attrName>ppt_x</p:attrName>
                                          <p:attrName>ppt_y</p:attrName>
                                        </p:attrNameLst>
                                      </p:cBhvr>
                                      <p:rCtr x="2" y="75"/>
                                    </p:animMotion>
                                  </p:childTnLst>
                                </p:cTn>
                              </p:par>
                            </p:childTnLst>
                          </p:cTn>
                        </p:par>
                        <p:par>
                          <p:cTn id="17" fill="hold">
                            <p:stCondLst>
                              <p:cond delay="2000"/>
                            </p:stCondLst>
                            <p:childTnLst>
                              <p:par>
                                <p:cTn id="18" presetID="63" presetClass="path" presetSubtype="0" accel="50000" decel="50000" fill="hold" grpId="1" nodeType="afterEffect">
                                  <p:stCondLst>
                                    <p:cond delay="0"/>
                                  </p:stCondLst>
                                  <p:childTnLst>
                                    <p:animMotion origin="layout" path="M 0.00417 0.15 L 0.3625 0.15 " pathEditMode="relative" rAng="0" ptsTypes="AA">
                                      <p:cBhvr>
                                        <p:cTn id="19" dur="2000" fill="hold"/>
                                        <p:tgtEl>
                                          <p:spTgt spid="5"/>
                                        </p:tgtEl>
                                        <p:attrNameLst>
                                          <p:attrName>ppt_x</p:attrName>
                                          <p:attrName>ppt_y</p:attrName>
                                        </p:attrNameLst>
                                      </p:cBhvr>
                                      <p:rCtr x="179" y="0"/>
                                    </p:animMotion>
                                  </p:childTnLst>
                                </p:cTn>
                              </p:par>
                            </p:childTnLst>
                          </p:cTn>
                        </p:par>
                        <p:par>
                          <p:cTn id="20" fill="hold">
                            <p:stCondLst>
                              <p:cond delay="4000"/>
                            </p:stCondLst>
                            <p:childTnLst>
                              <p:par>
                                <p:cTn id="21" presetID="64" presetClass="path" presetSubtype="0" accel="50000" decel="50000" fill="hold" grpId="2" nodeType="afterEffect">
                                  <p:stCondLst>
                                    <p:cond delay="0"/>
                                  </p:stCondLst>
                                  <p:childTnLst>
                                    <p:animMotion origin="layout" path="M 0.3625 0.15 L 0.3625 -0.02778 " pathEditMode="relative" rAng="0" ptsTypes="AA">
                                      <p:cBhvr>
                                        <p:cTn id="22" dur="2000" fill="hold"/>
                                        <p:tgtEl>
                                          <p:spTgt spid="5"/>
                                        </p:tgtEl>
                                        <p:attrNameLst>
                                          <p:attrName>ppt_x</p:attrName>
                                          <p:attrName>ppt_y</p:attrName>
                                        </p:attrNameLst>
                                      </p:cBhvr>
                                      <p:rCtr x="0" y="-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20750"/>
          </a:xfrm>
          <a:solidFill>
            <a:schemeClr val="accent1">
              <a:lumMod val="60000"/>
              <a:lumOff val="40000"/>
            </a:schemeClr>
          </a:solidFill>
          <a:ln>
            <a:solidFill>
              <a:schemeClr val="accent1">
                <a:lumMod val="60000"/>
                <a:lumOff val="40000"/>
              </a:schemeClr>
            </a:solidFill>
          </a:ln>
        </p:spPr>
        <p:txBody>
          <a:bodyPr/>
          <a:lstStyle/>
          <a:p>
            <a:pPr algn="ctr"/>
            <a:r>
              <a:rPr lang="en-GB" sz="4400" b="1" dirty="0" smtClean="0">
                <a:solidFill>
                  <a:schemeClr val="bg2"/>
                </a:solidFill>
              </a:rPr>
              <a:t>Collision in BUS</a:t>
            </a:r>
            <a:endParaRPr lang="en-GB" sz="4400" b="1" dirty="0">
              <a:solidFill>
                <a:schemeClr val="bg2"/>
              </a:solidFill>
            </a:endParaRPr>
          </a:p>
        </p:txBody>
      </p:sp>
      <p:sp>
        <p:nvSpPr>
          <p:cNvPr id="24" name="TextBox 23"/>
          <p:cNvSpPr txBox="1"/>
          <p:nvPr/>
        </p:nvSpPr>
        <p:spPr>
          <a:xfrm>
            <a:off x="107730" y="4275030"/>
            <a:ext cx="8899635" cy="156966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GB" sz="2400" dirty="0" smtClean="0"/>
              <a:t>Packets might be sent by 2 computers at the same time. </a:t>
            </a:r>
          </a:p>
          <a:p>
            <a:endParaRPr lang="en-GB" sz="2400" dirty="0" smtClean="0"/>
          </a:p>
          <a:p>
            <a:pPr marL="285750" indent="-285750">
              <a:buFont typeface="Arial" panose="020B0604020202020204" pitchFamily="34" charset="0"/>
              <a:buChar char="•"/>
            </a:pPr>
            <a:r>
              <a:rPr lang="en-GB" sz="2400" dirty="0" smtClean="0"/>
              <a:t>This could lead to a </a:t>
            </a:r>
            <a:r>
              <a:rPr lang="en-GB" sz="2400" b="1" dirty="0" smtClean="0">
                <a:solidFill>
                  <a:srgbClr val="FF0000"/>
                </a:solidFill>
              </a:rPr>
              <a:t>collision</a:t>
            </a:r>
            <a:r>
              <a:rPr lang="en-GB" sz="2400" dirty="0" smtClean="0"/>
              <a:t>. This would </a:t>
            </a:r>
            <a:r>
              <a:rPr lang="en-GB" sz="2400" b="1" dirty="0" smtClean="0">
                <a:solidFill>
                  <a:srgbClr val="FF0000"/>
                </a:solidFill>
              </a:rPr>
              <a:t>destroy</a:t>
            </a:r>
            <a:r>
              <a:rPr lang="en-GB" sz="2400" dirty="0" smtClean="0"/>
              <a:t> both packets!</a:t>
            </a:r>
          </a:p>
        </p:txBody>
      </p:sp>
      <p:pic>
        <p:nvPicPr>
          <p:cNvPr id="1026" name="Picture 2" descr="http://www.pwnict.co.uk/images/networks/bus.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1447800"/>
            <a:ext cx="7543800" cy="2499720"/>
          </a:xfrm>
          <a:prstGeom prst="rect">
            <a:avLst/>
          </a:prstGeom>
          <a:noFill/>
        </p:spPr>
      </p:pic>
      <p:sp>
        <p:nvSpPr>
          <p:cNvPr id="5" name="Rounded Rectangle 4"/>
          <p:cNvSpPr/>
          <p:nvPr/>
        </p:nvSpPr>
        <p:spPr>
          <a:xfrm>
            <a:off x="1752600" y="1981200"/>
            <a:ext cx="990600" cy="838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Packet</a:t>
            </a:r>
            <a:endParaRPr lang="en-GB" dirty="0"/>
          </a:p>
        </p:txBody>
      </p:sp>
      <p:sp>
        <p:nvSpPr>
          <p:cNvPr id="6" name="Rounded Rectangle 5"/>
          <p:cNvSpPr/>
          <p:nvPr/>
        </p:nvSpPr>
        <p:spPr>
          <a:xfrm>
            <a:off x="6705600" y="1981200"/>
            <a:ext cx="990600" cy="838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Packet</a:t>
            </a:r>
            <a:endParaRPr lang="en-GB" dirty="0"/>
          </a:p>
        </p:txBody>
      </p:sp>
      <p:sp>
        <p:nvSpPr>
          <p:cNvPr id="7" name="5-Point Star 6"/>
          <p:cNvSpPr/>
          <p:nvPr/>
        </p:nvSpPr>
        <p:spPr>
          <a:xfrm rot="19816564">
            <a:off x="3632433" y="2029053"/>
            <a:ext cx="2270664" cy="2037893"/>
          </a:xfrm>
          <a:prstGeom prst="star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921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2" end="2"/>
                                            </p:txEl>
                                          </p:spTgt>
                                        </p:tgtEl>
                                        <p:attrNameLst>
                                          <p:attrName>style.visibility</p:attrName>
                                        </p:attrNameLst>
                                      </p:cBhvr>
                                      <p:to>
                                        <p:strVal val="visible"/>
                                      </p:to>
                                    </p:set>
                                    <p:animEffect transition="in" filter="barn(inVertical)">
                                      <p:cBhvr>
                                        <p:cTn id="12" dur="500"/>
                                        <p:tgtEl>
                                          <p:spTgt spid="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3333E-6 0 L 0.00417 0.15 " pathEditMode="relative" rAng="0" ptsTypes="AA">
                                      <p:cBhvr>
                                        <p:cTn id="16" dur="2000" fill="hold"/>
                                        <p:tgtEl>
                                          <p:spTgt spid="5"/>
                                        </p:tgtEl>
                                        <p:attrNameLst>
                                          <p:attrName>ppt_x</p:attrName>
                                          <p:attrName>ppt_y</p:attrName>
                                        </p:attrNameLst>
                                      </p:cBhvr>
                                      <p:rCtr x="2" y="75"/>
                                    </p:animMotion>
                                  </p:childTnLst>
                                </p:cTn>
                              </p:par>
                              <p:par>
                                <p:cTn id="17" presetID="42" presetClass="path" presetSubtype="0" accel="50000" decel="50000" fill="hold" grpId="0" nodeType="withEffect">
                                  <p:stCondLst>
                                    <p:cond delay="0"/>
                                  </p:stCondLst>
                                  <p:childTnLst>
                                    <p:animMotion origin="layout" path="M 0 0.03333 L 0.00417 0.15 " pathEditMode="relative" rAng="0" ptsTypes="AA">
                                      <p:cBhvr>
                                        <p:cTn id="18" dur="2000" fill="hold"/>
                                        <p:tgtEl>
                                          <p:spTgt spid="6"/>
                                        </p:tgtEl>
                                        <p:attrNameLst>
                                          <p:attrName>ppt_x</p:attrName>
                                          <p:attrName>ppt_y</p:attrName>
                                        </p:attrNameLst>
                                      </p:cBhvr>
                                      <p:rCtr x="2" y="58"/>
                                    </p:animMotion>
                                  </p:childTnLst>
                                </p:cTn>
                              </p:par>
                            </p:childTnLst>
                          </p:cTn>
                        </p:par>
                        <p:par>
                          <p:cTn id="19" fill="hold">
                            <p:stCondLst>
                              <p:cond delay="2000"/>
                            </p:stCondLst>
                            <p:childTnLst>
                              <p:par>
                                <p:cTn id="20" presetID="63" presetClass="path" presetSubtype="0" accel="50000" decel="50000" fill="hold" grpId="1" nodeType="afterEffect">
                                  <p:stCondLst>
                                    <p:cond delay="0"/>
                                  </p:stCondLst>
                                  <p:childTnLst>
                                    <p:animMotion origin="layout" path="M 0.00417 0.15 L 0.30417 0.15 " pathEditMode="relative" rAng="0" ptsTypes="AA">
                                      <p:cBhvr>
                                        <p:cTn id="21" dur="2000" fill="hold"/>
                                        <p:tgtEl>
                                          <p:spTgt spid="5"/>
                                        </p:tgtEl>
                                        <p:attrNameLst>
                                          <p:attrName>ppt_x</p:attrName>
                                          <p:attrName>ppt_y</p:attrName>
                                        </p:attrNameLst>
                                      </p:cBhvr>
                                      <p:rCtr x="150" y="0"/>
                                    </p:animMotion>
                                  </p:childTnLst>
                                </p:cTn>
                              </p:par>
                              <p:par>
                                <p:cTn id="22" presetID="63" presetClass="path" presetSubtype="0" accel="50000" decel="50000" fill="hold" grpId="1" nodeType="withEffect">
                                  <p:stCondLst>
                                    <p:cond delay="0"/>
                                  </p:stCondLst>
                                  <p:childTnLst>
                                    <p:animMotion origin="layout" path="M 0.00417 0.15 L -0.2375 0.15 " pathEditMode="relative" rAng="0" ptsTypes="AA">
                                      <p:cBhvr>
                                        <p:cTn id="23" dur="2000" fill="hold"/>
                                        <p:tgtEl>
                                          <p:spTgt spid="6"/>
                                        </p:tgtEl>
                                        <p:attrNameLst>
                                          <p:attrName>ppt_x</p:attrName>
                                          <p:attrName>ppt_y</p:attrName>
                                        </p:attrNameLst>
                                      </p:cBhvr>
                                      <p:rCtr x="-121" y="0"/>
                                    </p:animMotion>
                                  </p:childTnLst>
                                </p:cTn>
                              </p:par>
                            </p:childTnLst>
                          </p:cTn>
                        </p:par>
                        <p:par>
                          <p:cTn id="24" fill="hold">
                            <p:stCondLst>
                              <p:cond delay="4000"/>
                            </p:stCondLst>
                            <p:childTnLst>
                              <p:par>
                                <p:cTn id="25" presetID="53" presetClass="entr" presetSubtype="0" fill="hold" grpId="1"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4500"/>
                            </p:stCondLst>
                            <p:childTnLst>
                              <p:par>
                                <p:cTn id="31" presetID="15" presetClass="exit" presetSubtype="0" fill="hold" grpId="0" nodeType="afterEffect">
                                  <p:stCondLst>
                                    <p:cond delay="0"/>
                                  </p:stCondLst>
                                  <p:childTnLst>
                                    <p:anim calcmode="lin" valueType="num">
                                      <p:cBhvr>
                                        <p:cTn id="32" dur="1000"/>
                                        <p:tgtEl>
                                          <p:spTgt spid="7"/>
                                        </p:tgtEl>
                                        <p:attrNameLst>
                                          <p:attrName>ppt_w</p:attrName>
                                        </p:attrNameLst>
                                      </p:cBhvr>
                                      <p:tavLst>
                                        <p:tav tm="0">
                                          <p:val>
                                            <p:strVal val="ppt_w"/>
                                          </p:val>
                                        </p:tav>
                                        <p:tav tm="100000">
                                          <p:val>
                                            <p:fltVal val="0"/>
                                          </p:val>
                                        </p:tav>
                                      </p:tavLst>
                                    </p:anim>
                                    <p:anim calcmode="lin" valueType="num">
                                      <p:cBhvr>
                                        <p:cTn id="33" dur="1000"/>
                                        <p:tgtEl>
                                          <p:spTgt spid="7"/>
                                        </p:tgtEl>
                                        <p:attrNameLst>
                                          <p:attrName>ppt_h</p:attrName>
                                        </p:attrNameLst>
                                      </p:cBhvr>
                                      <p:tavLst>
                                        <p:tav tm="0">
                                          <p:val>
                                            <p:strVal val="ppt_h"/>
                                          </p:val>
                                        </p:tav>
                                        <p:tav tm="100000">
                                          <p:val>
                                            <p:fltVal val="0"/>
                                          </p:val>
                                        </p:tav>
                                      </p:tavLst>
                                    </p:anim>
                                    <p:anim calcmode="lin" valueType="num">
                                      <p:cBhvr>
                                        <p:cTn id="34"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5"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29"/>
            <a:ext cx="9144000" cy="920750"/>
          </a:xfrm>
          <a:solidFill>
            <a:schemeClr val="accent1">
              <a:lumMod val="60000"/>
              <a:lumOff val="40000"/>
            </a:schemeClr>
          </a:solidFill>
          <a:ln>
            <a:solidFill>
              <a:schemeClr val="accent1">
                <a:lumMod val="60000"/>
                <a:lumOff val="40000"/>
              </a:schemeClr>
            </a:solidFill>
          </a:ln>
        </p:spPr>
        <p:txBody>
          <a:bodyPr>
            <a:normAutofit/>
          </a:bodyPr>
          <a:lstStyle/>
          <a:p>
            <a:pPr algn="ctr"/>
            <a:r>
              <a:rPr lang="en-GB" sz="4400" b="1" dirty="0" smtClean="0"/>
              <a:t>Bus </a:t>
            </a:r>
            <a:r>
              <a:rPr lang="en-GB" sz="4400" b="1" dirty="0"/>
              <a:t>N</a:t>
            </a:r>
            <a:r>
              <a:rPr lang="en-GB" sz="4400" b="1" dirty="0" smtClean="0"/>
              <a:t>etwork – Easily </a:t>
            </a:r>
            <a:r>
              <a:rPr lang="en-GB" sz="4400" b="1" dirty="0"/>
              <a:t>B</a:t>
            </a:r>
            <a:r>
              <a:rPr lang="en-GB" sz="4400" b="1" dirty="0" smtClean="0"/>
              <a:t>roken</a:t>
            </a:r>
            <a:endParaRPr lang="en-GB" sz="4400" b="1" dirty="0"/>
          </a:p>
        </p:txBody>
      </p:sp>
      <p:sp>
        <p:nvSpPr>
          <p:cNvPr id="24" name="TextBox 23"/>
          <p:cNvSpPr txBox="1"/>
          <p:nvPr/>
        </p:nvSpPr>
        <p:spPr>
          <a:xfrm>
            <a:off x="73572" y="4054370"/>
            <a:ext cx="9070428" cy="21698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GB" sz="2400" dirty="0" smtClean="0"/>
              <a:t>If the cable breaks then the </a:t>
            </a:r>
            <a:r>
              <a:rPr lang="en-GB" sz="2400" b="1" dirty="0" smtClean="0">
                <a:solidFill>
                  <a:srgbClr val="FF0000"/>
                </a:solidFill>
              </a:rPr>
              <a:t>whole</a:t>
            </a:r>
            <a:r>
              <a:rPr lang="en-GB" sz="2400" dirty="0" smtClean="0"/>
              <a:t> bus network is </a:t>
            </a:r>
            <a:r>
              <a:rPr lang="en-GB" sz="2400" b="1" dirty="0" smtClean="0">
                <a:solidFill>
                  <a:srgbClr val="FF0000"/>
                </a:solidFill>
              </a:rPr>
              <a:t>broken</a:t>
            </a:r>
            <a:r>
              <a:rPr lang="en-GB" sz="2400" dirty="0" smtClean="0"/>
              <a:t>. </a:t>
            </a:r>
          </a:p>
          <a:p>
            <a:pPr marL="342900" indent="-342900">
              <a:spcAft>
                <a:spcPts val="600"/>
              </a:spcAft>
              <a:buFont typeface="Arial" panose="020B0604020202020204" pitchFamily="34" charset="0"/>
              <a:buChar char="•"/>
            </a:pPr>
            <a:r>
              <a:rPr lang="en-GB" sz="2400" dirty="0" smtClean="0"/>
              <a:t>This means packets can not get to their destination. </a:t>
            </a:r>
          </a:p>
          <a:p>
            <a:pPr marL="342900" indent="-342900">
              <a:spcAft>
                <a:spcPts val="600"/>
              </a:spcAft>
              <a:buFont typeface="Arial" panose="020B0604020202020204" pitchFamily="34" charset="0"/>
              <a:buChar char="•"/>
            </a:pPr>
            <a:r>
              <a:rPr lang="en-GB" sz="2400" dirty="0" smtClean="0"/>
              <a:t>Packets placed onto a broken bus will be </a:t>
            </a:r>
            <a:r>
              <a:rPr lang="en-GB" sz="2400" b="1" dirty="0" smtClean="0">
                <a:solidFill>
                  <a:srgbClr val="FF0000"/>
                </a:solidFill>
              </a:rPr>
              <a:t>lost</a:t>
            </a:r>
            <a:r>
              <a:rPr lang="en-GB" sz="2400" dirty="0" smtClean="0"/>
              <a:t>. </a:t>
            </a:r>
          </a:p>
          <a:p>
            <a:pPr marL="342900" indent="-342900">
              <a:spcAft>
                <a:spcPts val="600"/>
              </a:spcAft>
              <a:buFont typeface="Arial" panose="020B0604020202020204" pitchFamily="34" charset="0"/>
              <a:buChar char="•"/>
            </a:pPr>
            <a:r>
              <a:rPr lang="en-GB" sz="2400" dirty="0" smtClean="0"/>
              <a:t>It does not matter where the break in the cable is, all PC’s on the bus will be broken.</a:t>
            </a:r>
          </a:p>
        </p:txBody>
      </p:sp>
      <p:pic>
        <p:nvPicPr>
          <p:cNvPr id="1026" name="Picture 2" descr="http://www.pwnict.co.uk/images/networks/bus.PNG"/>
          <p:cNvPicPr>
            <a:picLocks noChangeAspect="1" noChangeArrowheads="1"/>
          </p:cNvPicPr>
          <p:nvPr/>
        </p:nvPicPr>
        <p:blipFill>
          <a:blip r:embed="rId2" cstate="print">
            <a:clrChange>
              <a:clrFrom>
                <a:srgbClr val="FFFFFF"/>
              </a:clrFrom>
              <a:clrTo>
                <a:srgbClr val="FFFFFF">
                  <a:alpha val="0"/>
                </a:srgbClr>
              </a:clrTo>
            </a:clrChange>
          </a:blip>
          <a:srcRect r="49495"/>
          <a:stretch>
            <a:fillRect/>
          </a:stretch>
        </p:blipFill>
        <p:spPr bwMode="auto">
          <a:xfrm>
            <a:off x="838200" y="1447799"/>
            <a:ext cx="3810000" cy="2499720"/>
          </a:xfrm>
          <a:prstGeom prst="rect">
            <a:avLst/>
          </a:prstGeom>
          <a:noFill/>
        </p:spPr>
      </p:pic>
      <p:sp>
        <p:nvSpPr>
          <p:cNvPr id="5" name="Rounded Rectangle 4"/>
          <p:cNvSpPr/>
          <p:nvPr/>
        </p:nvSpPr>
        <p:spPr>
          <a:xfrm>
            <a:off x="1752600" y="1981200"/>
            <a:ext cx="990600" cy="838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Packet</a:t>
            </a:r>
            <a:endParaRPr lang="en-GB" dirty="0"/>
          </a:p>
        </p:txBody>
      </p:sp>
      <p:pic>
        <p:nvPicPr>
          <p:cNvPr id="6" name="Picture 2" descr="http://www.pwnict.co.uk/images/networks/bus.PNG"/>
          <p:cNvPicPr>
            <a:picLocks noChangeAspect="1" noChangeArrowheads="1"/>
          </p:cNvPicPr>
          <p:nvPr/>
        </p:nvPicPr>
        <p:blipFill>
          <a:blip r:embed="rId2" cstate="print">
            <a:clrChange>
              <a:clrFrom>
                <a:srgbClr val="FFFFFF"/>
              </a:clrFrom>
              <a:clrTo>
                <a:srgbClr val="FFFFFF">
                  <a:alpha val="0"/>
                </a:srgbClr>
              </a:clrTo>
            </a:clrChange>
          </a:blip>
          <a:srcRect l="50505"/>
          <a:stretch>
            <a:fillRect/>
          </a:stretch>
        </p:blipFill>
        <p:spPr bwMode="auto">
          <a:xfrm>
            <a:off x="4648200" y="1447800"/>
            <a:ext cx="3733800" cy="2499720"/>
          </a:xfrm>
          <a:prstGeom prst="rect">
            <a:avLst/>
          </a:prstGeom>
          <a:noFill/>
        </p:spPr>
      </p:pic>
    </p:spTree>
    <p:extLst>
      <p:ext uri="{BB962C8B-B14F-4D97-AF65-F5344CB8AC3E}">
        <p14:creationId xmlns:p14="http://schemas.microsoft.com/office/powerpoint/2010/main" val="183998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barn(inVertical)">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33333E-6 0 L 0.00417 0.15 " pathEditMode="relative" rAng="0" ptsTypes="AA">
                                      <p:cBhvr>
                                        <p:cTn id="16" dur="2000" fill="hold"/>
                                        <p:tgtEl>
                                          <p:spTgt spid="5"/>
                                        </p:tgtEl>
                                        <p:attrNameLst>
                                          <p:attrName>ppt_x</p:attrName>
                                          <p:attrName>ppt_y</p:attrName>
                                        </p:attrNameLst>
                                      </p:cBhvr>
                                      <p:rCtr x="2" y="75"/>
                                    </p:animMotion>
                                  </p:childTnLst>
                                </p:cTn>
                              </p:par>
                              <p:par>
                                <p:cTn id="17" presetID="49" presetClass="path" presetSubtype="0" accel="50000" decel="50000" fill="hold" nodeType="withEffect">
                                  <p:stCondLst>
                                    <p:cond delay="0"/>
                                  </p:stCondLst>
                                  <p:childTnLst>
                                    <p:animMotion origin="layout" path="M 0 2.96296E-6 L 0.07083 -0.05996 " pathEditMode="relative" rAng="0" ptsTypes="AA">
                                      <p:cBhvr>
                                        <p:cTn id="18" dur="2000" fill="hold"/>
                                        <p:tgtEl>
                                          <p:spTgt spid="6"/>
                                        </p:tgtEl>
                                        <p:attrNameLst>
                                          <p:attrName>ppt_x</p:attrName>
                                          <p:attrName>ppt_y</p:attrName>
                                        </p:attrNameLst>
                                      </p:cBhvr>
                                      <p:rCtr x="35" y="-30"/>
                                    </p:animMotion>
                                  </p:childTnLst>
                                </p:cTn>
                              </p:par>
                            </p:childTnLst>
                          </p:cTn>
                        </p:par>
                        <p:par>
                          <p:cTn id="19" fill="hold">
                            <p:stCondLst>
                              <p:cond delay="2000"/>
                            </p:stCondLst>
                            <p:childTnLst>
                              <p:par>
                                <p:cTn id="20" presetID="63" presetClass="path" presetSubtype="0" accel="50000" decel="50000" fill="hold" grpId="1" nodeType="afterEffect">
                                  <p:stCondLst>
                                    <p:cond delay="0"/>
                                  </p:stCondLst>
                                  <p:childTnLst>
                                    <p:animMotion origin="layout" path="M 0.00417 0.15 L 0.25417 0.15 " pathEditMode="relative" rAng="0" ptsTypes="AA">
                                      <p:cBhvr>
                                        <p:cTn id="21" dur="2000" fill="hold"/>
                                        <p:tgtEl>
                                          <p:spTgt spid="5"/>
                                        </p:tgtEl>
                                        <p:attrNameLst>
                                          <p:attrName>ppt_x</p:attrName>
                                          <p:attrName>ppt_y</p:attrName>
                                        </p:attrNameLst>
                                      </p:cBhvr>
                                      <p:rCtr x="125" y="0"/>
                                    </p:animMotion>
                                  </p:childTnLst>
                                </p:cTn>
                              </p:par>
                            </p:childTnLst>
                          </p:cTn>
                        </p:par>
                        <p:par>
                          <p:cTn id="22" fill="hold">
                            <p:stCondLst>
                              <p:cond delay="4000"/>
                            </p:stCondLst>
                            <p:childTnLst>
                              <p:par>
                                <p:cTn id="23" presetID="26" presetClass="exit" presetSubtype="0" fill="hold" grpId="2" nodeType="afterEffect">
                                  <p:stCondLst>
                                    <p:cond delay="0"/>
                                  </p:stCondLst>
                                  <p:childTnLst>
                                    <p:animEffect transition="out" filter="wipe(down)">
                                      <p:cBhvr>
                                        <p:cTn id="24" dur="180" accel="50000">
                                          <p:stCondLst>
                                            <p:cond delay="1820"/>
                                          </p:stCondLst>
                                        </p:cTn>
                                        <p:tgtEl>
                                          <p:spTgt spid="5"/>
                                        </p:tgtEl>
                                      </p:cBhvr>
                                    </p:animEffect>
                                    <p:anim calcmode="lin" valueType="num">
                                      <p:cBhvr>
                                        <p:cTn id="25"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32" dur="26">
                                          <p:stCondLst>
                                            <p:cond delay="620"/>
                                          </p:stCondLst>
                                        </p:cTn>
                                        <p:tgtEl>
                                          <p:spTgt spid="5"/>
                                        </p:tgtEl>
                                      </p:cBhvr>
                                      <p:to x="100000" y="60000"/>
                                    </p:animScale>
                                    <p:animScale>
                                      <p:cBhvr>
                                        <p:cTn id="33" dur="166" decel="50000">
                                          <p:stCondLst>
                                            <p:cond delay="64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set>
                                      <p:cBhvr>
                                        <p:cTn id="40" dur="1" fill="hold">
                                          <p:stCondLst>
                                            <p:cond delay="19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4">
                                            <p:txEl>
                                              <p:pRg st="2" end="2"/>
                                            </p:txEl>
                                          </p:spTgt>
                                        </p:tgtEl>
                                        <p:attrNameLst>
                                          <p:attrName>style.visibility</p:attrName>
                                        </p:attrNameLst>
                                      </p:cBhvr>
                                      <p:to>
                                        <p:strVal val="visible"/>
                                      </p:to>
                                    </p:set>
                                    <p:animEffect transition="in" filter="barn(inVertical)">
                                      <p:cBhvr>
                                        <p:cTn id="45" dur="500"/>
                                        <p:tgtEl>
                                          <p:spTgt spid="2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4">
                                            <p:txEl>
                                              <p:pRg st="3" end="3"/>
                                            </p:txEl>
                                          </p:spTgt>
                                        </p:tgtEl>
                                        <p:attrNameLst>
                                          <p:attrName>style.visibility</p:attrName>
                                        </p:attrNameLst>
                                      </p:cBhvr>
                                      <p:to>
                                        <p:strVal val="visible"/>
                                      </p:to>
                                    </p:set>
                                    <p:animEffect transition="in" filter="barn(inVertical)">
                                      <p:cBhvr>
                                        <p:cTn id="50"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4968"/>
          </a:xfrm>
          <a:solidFill>
            <a:schemeClr val="accent1">
              <a:lumMod val="60000"/>
              <a:lumOff val="40000"/>
            </a:schemeClr>
          </a:solidFill>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GB" sz="3600" b="1" dirty="0" smtClean="0">
                <a:solidFill>
                  <a:srgbClr val="FF0000"/>
                </a:solidFill>
                <a:effectLst>
                  <a:outerShdw blurRad="38100" dist="38100" dir="2700000" algn="tl">
                    <a:srgbClr val="000000">
                      <a:alpha val="43137"/>
                    </a:srgbClr>
                  </a:outerShdw>
                </a:effectLst>
              </a:rPr>
              <a:t>Networking - LANs</a:t>
            </a:r>
            <a:endParaRPr lang="en-GB" sz="36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308799"/>
            <a:ext cx="8496944" cy="5109091"/>
          </a:xfrm>
          <a:noFill/>
          <a:ln>
            <a:no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US" sz="2800" b="0" dirty="0">
                <a:solidFill>
                  <a:schemeClr val="tx1"/>
                </a:solidFill>
                <a:cs typeface="Arial Rounded MT Bold"/>
              </a:rPr>
              <a:t>What is a Computer Network</a:t>
            </a:r>
            <a:r>
              <a:rPr lang="en-US" sz="2800" b="0" dirty="0" smtClean="0">
                <a:solidFill>
                  <a:schemeClr val="tx1"/>
                </a:solidFill>
                <a:cs typeface="Arial Rounded MT Bold"/>
              </a:rPr>
              <a:t>?</a:t>
            </a:r>
          </a:p>
          <a:p>
            <a:pPr marL="0" indent="0">
              <a:buNone/>
            </a:pPr>
            <a:endParaRPr lang="en-GB" sz="2800" b="0" dirty="0">
              <a:solidFill>
                <a:schemeClr val="tx1"/>
              </a:solidFill>
              <a:cs typeface="Arial Rounded MT Bold"/>
            </a:endParaRPr>
          </a:p>
          <a:p>
            <a:pPr marL="0" indent="0" algn="ctr">
              <a:buNone/>
            </a:pPr>
            <a:r>
              <a:rPr lang="en-US" sz="2800" b="0" dirty="0">
                <a:solidFill>
                  <a:schemeClr val="tx1"/>
                </a:solidFill>
              </a:rPr>
              <a:t>Two or more computers connected together to share information and resources</a:t>
            </a:r>
            <a:r>
              <a:rPr lang="en-US" sz="2800" b="0" dirty="0" smtClean="0">
                <a:solidFill>
                  <a:schemeClr val="tx1"/>
                </a:solidFill>
              </a:rPr>
              <a:t>.</a:t>
            </a:r>
          </a:p>
          <a:p>
            <a:pPr marL="0" indent="0" algn="ctr">
              <a:buNone/>
            </a:pPr>
            <a:endParaRPr lang="en-US" sz="2800" b="0" dirty="0">
              <a:solidFill>
                <a:schemeClr val="tx1"/>
              </a:solidFill>
            </a:endParaRPr>
          </a:p>
          <a:p>
            <a:pPr marL="0" indent="0" algn="ctr">
              <a:buNone/>
            </a:pPr>
            <a:r>
              <a:rPr lang="en-US" sz="2800" b="0" dirty="0" smtClean="0">
                <a:solidFill>
                  <a:schemeClr val="tx1"/>
                </a:solidFill>
              </a:rPr>
              <a:t>(</a:t>
            </a:r>
            <a:r>
              <a:rPr lang="en-US" sz="2800" b="0" dirty="0">
                <a:solidFill>
                  <a:schemeClr val="tx1"/>
                </a:solidFill>
              </a:rPr>
              <a:t>this can involve physical or wireless connections, or both)</a:t>
            </a:r>
          </a:p>
          <a:p>
            <a:pPr marL="0" indent="0">
              <a:buNone/>
            </a:pPr>
            <a:endParaRPr lang="en-US" sz="2800" b="0" dirty="0">
              <a:solidFill>
                <a:schemeClr val="tx1"/>
              </a:solidFill>
              <a:cs typeface="Arial Rounded MT Bold"/>
            </a:endParaRPr>
          </a:p>
        </p:txBody>
      </p:sp>
    </p:spTree>
    <p:extLst>
      <p:ext uri="{BB962C8B-B14F-4D97-AF65-F5344CB8AC3E}">
        <p14:creationId xmlns:p14="http://schemas.microsoft.com/office/powerpoint/2010/main" val="20395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0" y="-3454"/>
            <a:ext cx="9144000" cy="704340"/>
          </a:xfrm>
          <a:solidFill>
            <a:schemeClr val="accent1">
              <a:lumMod val="60000"/>
              <a:lumOff val="40000"/>
            </a:schemeClr>
          </a:solidFill>
          <a:ln>
            <a:solidFill>
              <a:schemeClr val="accent1">
                <a:lumMod val="60000"/>
                <a:lumOff val="40000"/>
              </a:schemeClr>
            </a:solidFill>
          </a:ln>
        </p:spPr>
        <p:txBody>
          <a:bodyPr/>
          <a:lstStyle/>
          <a:p>
            <a:pPr algn="ctr" eaLnBrk="1" hangingPunct="1"/>
            <a:r>
              <a:rPr lang="en-US" altLang="en-US" b="1" dirty="0" smtClean="0">
                <a:effectLst>
                  <a:outerShdw blurRad="38100" dist="38100" dir="2700000" algn="tl">
                    <a:srgbClr val="000000">
                      <a:alpha val="43137"/>
                    </a:srgbClr>
                  </a:outerShdw>
                </a:effectLst>
              </a:rPr>
              <a:t>Ring Topology</a:t>
            </a:r>
          </a:p>
        </p:txBody>
      </p:sp>
      <p:sp>
        <p:nvSpPr>
          <p:cNvPr id="3" name="Content Placeholder 2"/>
          <p:cNvSpPr>
            <a:spLocks noGrp="1"/>
          </p:cNvSpPr>
          <p:nvPr>
            <p:ph idx="4294967295"/>
          </p:nvPr>
        </p:nvSpPr>
        <p:spPr>
          <a:xfrm>
            <a:off x="719138" y="1008994"/>
            <a:ext cx="8172614" cy="5013434"/>
          </a:xfrm>
        </p:spPr>
        <p:txBody>
          <a:bodyPr>
            <a:noAutofit/>
          </a:bodyPr>
          <a:lstStyle/>
          <a:p>
            <a:pPr marL="846137" lvl="1" indent="-4572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Again, only one cable</a:t>
            </a:r>
          </a:p>
          <a:p>
            <a:pPr marL="846137" lvl="1" indent="-4572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But this time data travels</a:t>
            </a:r>
          </a:p>
          <a:p>
            <a:pPr marL="388937" lvl="1" inden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     in only one direction</a:t>
            </a:r>
          </a:p>
          <a:p>
            <a:pPr marL="731837" lvl="1" indent="-34290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This means no collisions</a:t>
            </a:r>
          </a:p>
          <a:p>
            <a:pPr marL="889000" lvl="1" indent="-500063" eaLnBrk="1" hangingPunct="1">
              <a:buFont typeface="Arial" pitchFamily="34" charset="0"/>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400" dirty="0" smtClean="0">
              <a:solidFill>
                <a:srgbClr val="000000"/>
              </a:solidFill>
              <a:ea typeface="ＭＳ Ｐゴシック" pitchFamily="34" charset="-128"/>
            </a:endParaRPr>
          </a:p>
          <a:p>
            <a:pPr eaLnBrk="1" hangingPunct="1">
              <a:buFont typeface="Arial"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	</a:t>
            </a:r>
          </a:p>
          <a:p>
            <a:pPr eaLnBrk="1" hangingPunct="1">
              <a:buFont typeface="Arial"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400" dirty="0" smtClean="0">
              <a:solidFill>
                <a:srgbClr val="000000"/>
              </a:solidFill>
              <a:ea typeface="ＭＳ Ｐゴシック" pitchFamily="34" charset="-128"/>
            </a:endParaRPr>
          </a:p>
          <a:p>
            <a:pPr eaLnBrk="1" hangingPunct="1">
              <a:buFont typeface="Arial"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BUT:</a:t>
            </a:r>
          </a:p>
          <a:p>
            <a: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Again if the cable breaks then the whole network may go down.</a:t>
            </a:r>
          </a:p>
          <a:p>
            <a:pPr eaLnBrk="1" hangingPunct="1">
              <a:spcBef>
                <a:spcPts val="800"/>
              </a:spcBef>
              <a:buFont typeface="Arial"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400" b="1" dirty="0" smtClean="0">
              <a:solidFill>
                <a:srgbClr val="000000"/>
              </a:solidFill>
              <a:latin typeface="Arial" pitchFamily="34" charset="0"/>
              <a:ea typeface="ＭＳ Ｐゴシック" pitchFamily="34" charset="-128"/>
            </a:endParaRPr>
          </a:p>
          <a:p>
            <a:pPr marL="889000" lvl="1" indent="-500063" eaLnBrk="1" hangingPunct="1">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400" b="1" dirty="0" smtClean="0">
              <a:solidFill>
                <a:srgbClr val="000000"/>
              </a:solidFill>
              <a:latin typeface="Arial" pitchFamily="34" charset="0"/>
              <a:ea typeface="ＭＳ Ｐゴシック" pitchFamily="34" charset="-128"/>
            </a:endParaRPr>
          </a:p>
        </p:txBody>
      </p:sp>
      <p:grpSp>
        <p:nvGrpSpPr>
          <p:cNvPr id="5" name="Group 4"/>
          <p:cNvGrpSpPr/>
          <p:nvPr/>
        </p:nvGrpSpPr>
        <p:grpSpPr>
          <a:xfrm>
            <a:off x="4981903" y="1944414"/>
            <a:ext cx="3808683" cy="3048948"/>
            <a:chOff x="5233298" y="3301423"/>
            <a:chExt cx="2881216" cy="2326858"/>
          </a:xfrm>
        </p:grpSpPr>
        <p:sp>
          <p:nvSpPr>
            <p:cNvPr id="7" name="Oval 6"/>
            <p:cNvSpPr/>
            <p:nvPr/>
          </p:nvSpPr>
          <p:spPr>
            <a:xfrm>
              <a:off x="5757895" y="3643359"/>
              <a:ext cx="1747900" cy="164298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63334" y="3301423"/>
              <a:ext cx="1132221" cy="766018"/>
            </a:xfrm>
            <a:prstGeom prst="rect">
              <a:avLst/>
            </a:prstGeom>
          </p:spPr>
        </p:pic>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3298" y="3911427"/>
              <a:ext cx="654213" cy="796001"/>
            </a:xfrm>
            <a:prstGeom prst="rect">
              <a:avLst/>
            </a:prstGeom>
          </p:spPr>
        </p:pic>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82293" y="4035989"/>
              <a:ext cx="1132221" cy="766018"/>
            </a:xfrm>
            <a:prstGeom prst="rect">
              <a:avLst/>
            </a:prstGeom>
          </p:spPr>
        </p:pic>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32864" y="4862263"/>
              <a:ext cx="1132221" cy="766018"/>
            </a:xfrm>
            <a:prstGeom prst="rect">
              <a:avLst/>
            </a:prstGeom>
          </p:spPr>
        </p:pic>
      </p:grpSp>
    </p:spTree>
    <p:extLst>
      <p:ext uri="{BB962C8B-B14F-4D97-AF65-F5344CB8AC3E}">
        <p14:creationId xmlns:p14="http://schemas.microsoft.com/office/powerpoint/2010/main" val="148799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3172"/>
          </a:xfrm>
          <a:solidFill>
            <a:schemeClr val="accent1">
              <a:lumMod val="60000"/>
              <a:lumOff val="40000"/>
            </a:schemeClr>
          </a:solidFill>
          <a:ln>
            <a:solidFill>
              <a:schemeClr val="accent1">
                <a:lumMod val="60000"/>
                <a:lumOff val="40000"/>
              </a:schemeClr>
            </a:solidFill>
          </a:ln>
        </p:spPr>
        <p:txBody>
          <a:bodyPr>
            <a:normAutofit/>
          </a:bodyPr>
          <a:lstStyle/>
          <a:p>
            <a:pPr algn="ctr"/>
            <a:r>
              <a:rPr lang="en-GB" b="1" i="1" dirty="0" smtClean="0">
                <a:effectLst>
                  <a:outerShdw blurRad="38100" dist="38100" dir="2700000" algn="tl">
                    <a:srgbClr val="000000">
                      <a:alpha val="43137"/>
                    </a:srgbClr>
                  </a:outerShdw>
                </a:effectLst>
              </a:rPr>
              <a:t>Token Past </a:t>
            </a:r>
            <a:r>
              <a:rPr lang="en-GB" b="1" i="1" dirty="0">
                <a:effectLst>
                  <a:outerShdw blurRad="38100" dist="38100" dir="2700000" algn="tl">
                    <a:srgbClr val="000000">
                      <a:alpha val="43137"/>
                    </a:srgbClr>
                  </a:outerShdw>
                </a:effectLst>
              </a:rPr>
              <a:t>A</a:t>
            </a:r>
            <a:r>
              <a:rPr lang="en-GB" b="1" i="1" dirty="0" smtClean="0">
                <a:effectLst>
                  <a:outerShdw blurRad="38100" dist="38100" dir="2700000" algn="tl">
                    <a:srgbClr val="000000">
                      <a:alpha val="43137"/>
                    </a:srgbClr>
                  </a:outerShdw>
                </a:effectLst>
              </a:rPr>
              <a:t>round</a:t>
            </a:r>
            <a:endParaRPr lang="en-GB" b="1" i="1" dirty="0">
              <a:effectLst>
                <a:outerShdw blurRad="38100" dist="38100" dir="2700000" algn="tl">
                  <a:srgbClr val="000000">
                    <a:alpha val="43137"/>
                  </a:srgbClr>
                </a:outerShdw>
              </a:effectLst>
            </a:endParaRPr>
          </a:p>
        </p:txBody>
      </p:sp>
      <p:sp>
        <p:nvSpPr>
          <p:cNvPr id="24" name="TextBox 23"/>
          <p:cNvSpPr txBox="1"/>
          <p:nvPr/>
        </p:nvSpPr>
        <p:spPr>
          <a:xfrm>
            <a:off x="132881" y="5226032"/>
            <a:ext cx="8895505" cy="1600438"/>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GB" sz="2200" dirty="0" smtClean="0"/>
              <a:t>The token is past around from PC to PC. </a:t>
            </a:r>
            <a:endParaRPr lang="en-GB" sz="2200" dirty="0"/>
          </a:p>
          <a:p>
            <a:pPr marL="342900" indent="-342900">
              <a:spcAft>
                <a:spcPts val="600"/>
              </a:spcAft>
              <a:buFont typeface="Arial" panose="020B0604020202020204" pitchFamily="34" charset="0"/>
              <a:buChar char="•"/>
            </a:pPr>
            <a:r>
              <a:rPr lang="en-GB" sz="2200" dirty="0" smtClean="0"/>
              <a:t>When a PC gets the token it may transmit packets.  </a:t>
            </a:r>
            <a:endParaRPr lang="en-GB" sz="2200" dirty="0"/>
          </a:p>
          <a:p>
            <a:pPr marL="342900" indent="-342900">
              <a:spcAft>
                <a:spcPts val="600"/>
              </a:spcAft>
              <a:buFont typeface="Arial" panose="020B0604020202020204" pitchFamily="34" charset="0"/>
              <a:buChar char="•"/>
            </a:pPr>
            <a:r>
              <a:rPr lang="en-GB" sz="2200" dirty="0" smtClean="0"/>
              <a:t>Each PC is only allowed to transmit packets for a short amount of time. </a:t>
            </a:r>
          </a:p>
        </p:txBody>
      </p:sp>
      <p:pic>
        <p:nvPicPr>
          <p:cNvPr id="32770" name="Picture 2" descr="http://www.pwnict.co.uk/images/networks/ring.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3600" y="1143000"/>
            <a:ext cx="5391150" cy="4314826"/>
          </a:xfrm>
          <a:prstGeom prst="rect">
            <a:avLst/>
          </a:prstGeom>
          <a:noFill/>
        </p:spPr>
      </p:pic>
      <p:sp>
        <p:nvSpPr>
          <p:cNvPr id="5" name="Flowchart: Collate 4"/>
          <p:cNvSpPr/>
          <p:nvPr/>
        </p:nvSpPr>
        <p:spPr>
          <a:xfrm>
            <a:off x="4495800" y="1066800"/>
            <a:ext cx="533400" cy="990600"/>
          </a:xfrm>
          <a:prstGeom prst="flowChartCol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solidFill>
                <a:schemeClr val="tx1"/>
              </a:solidFill>
            </a:endParaRPr>
          </a:p>
        </p:txBody>
      </p:sp>
      <p:sp>
        <p:nvSpPr>
          <p:cNvPr id="6" name="Rounded Rectangle 5"/>
          <p:cNvSpPr/>
          <p:nvPr/>
        </p:nvSpPr>
        <p:spPr>
          <a:xfrm>
            <a:off x="6400800" y="2667000"/>
            <a:ext cx="990600" cy="838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Packet</a:t>
            </a:r>
            <a:endParaRPr lang="en-GB" dirty="0"/>
          </a:p>
        </p:txBody>
      </p:sp>
    </p:spTree>
    <p:extLst>
      <p:ext uri="{BB962C8B-B14F-4D97-AF65-F5344CB8AC3E}">
        <p14:creationId xmlns:p14="http://schemas.microsoft.com/office/powerpoint/2010/main" val="533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barn(inVertical)">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barn(inVertical)">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path" presetSubtype="0" accel="50000" decel="50000" fill="hold" grpId="0" nodeType="clickEffect">
                                  <p:stCondLst>
                                    <p:cond delay="0"/>
                                  </p:stCondLst>
                                  <p:childTnLst>
                                    <p:animMotion origin="layout" path="M -3.33333E-6 2.22222E-6 L 0.14584 0.09444 " pathEditMode="relative" rAng="0" ptsTypes="AA">
                                      <p:cBhvr>
                                        <p:cTn id="21" dur="2000" fill="hold"/>
                                        <p:tgtEl>
                                          <p:spTgt spid="5"/>
                                        </p:tgtEl>
                                        <p:attrNameLst>
                                          <p:attrName>ppt_x</p:attrName>
                                          <p:attrName>ppt_y</p:attrName>
                                        </p:attrNameLst>
                                      </p:cBhvr>
                                      <p:rCtr x="7300" y="4700"/>
                                    </p:animMotion>
                                  </p:childTnLst>
                                </p:cTn>
                              </p:par>
                            </p:childTnLst>
                          </p:cTn>
                        </p:par>
                        <p:par>
                          <p:cTn id="22" fill="hold">
                            <p:stCondLst>
                              <p:cond delay="2000"/>
                            </p:stCondLst>
                            <p:childTnLst>
                              <p:par>
                                <p:cTn id="23" presetID="35" presetClass="path" presetSubtype="0" accel="50000" decel="50000" fill="hold" grpId="1" nodeType="afterEffect">
                                  <p:stCondLst>
                                    <p:cond delay="0"/>
                                  </p:stCondLst>
                                  <p:childTnLst>
                                    <p:animMotion origin="layout" path="M 0.14584 0.09444 L 0.2375 0.22778 " pathEditMode="relative" rAng="0" ptsTypes="AA">
                                      <p:cBhvr>
                                        <p:cTn id="24" dur="2000" fill="hold"/>
                                        <p:tgtEl>
                                          <p:spTgt spid="5"/>
                                        </p:tgtEl>
                                        <p:attrNameLst>
                                          <p:attrName>ppt_x</p:attrName>
                                          <p:attrName>ppt_y</p:attrName>
                                        </p:attrNameLst>
                                      </p:cBhvr>
                                      <p:rCtr x="4600" y="6700"/>
                                    </p:animMotion>
                                  </p:childTnLst>
                                </p:cTn>
                              </p:par>
                            </p:childTnLst>
                          </p:cTn>
                        </p:par>
                        <p:par>
                          <p:cTn id="25" fill="hold">
                            <p:stCondLst>
                              <p:cond delay="4000"/>
                            </p:stCondLst>
                            <p:childTnLst>
                              <p:par>
                                <p:cTn id="26" presetID="3" presetClass="entr" presetSubtype="10" fill="hold" grpId="2"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par>
                          <p:cTn id="29" fill="hold">
                            <p:stCondLst>
                              <p:cond delay="4500"/>
                            </p:stCondLst>
                            <p:childTnLst>
                              <p:par>
                                <p:cTn id="30" presetID="42" presetClass="path" presetSubtype="0" accel="50000" decel="50000" fill="hold" grpId="0" nodeType="afterEffect">
                                  <p:stCondLst>
                                    <p:cond delay="0"/>
                                  </p:stCondLst>
                                  <p:childTnLst>
                                    <p:animMotion origin="layout" path="M 0.00417 0.00556 L -0.08333 0.15556 " pathEditMode="relative" rAng="0" ptsTypes="AA">
                                      <p:cBhvr>
                                        <p:cTn id="31" dur="2000" fill="hold"/>
                                        <p:tgtEl>
                                          <p:spTgt spid="6"/>
                                        </p:tgtEl>
                                        <p:attrNameLst>
                                          <p:attrName>ppt_x</p:attrName>
                                          <p:attrName>ppt_y</p:attrName>
                                        </p:attrNameLst>
                                      </p:cBhvr>
                                      <p:rCtr x="-4400" y="7500"/>
                                    </p:animMotion>
                                  </p:childTnLst>
                                </p:cTn>
                              </p:par>
                            </p:childTnLst>
                          </p:cTn>
                        </p:par>
                        <p:par>
                          <p:cTn id="32" fill="hold">
                            <p:stCondLst>
                              <p:cond delay="6500"/>
                            </p:stCondLst>
                            <p:childTnLst>
                              <p:par>
                                <p:cTn id="33" presetID="49" presetClass="path" presetSubtype="0" accel="50000" decel="50000" fill="hold" grpId="1" nodeType="afterEffect">
                                  <p:stCondLst>
                                    <p:cond delay="0"/>
                                  </p:stCondLst>
                                  <p:childTnLst>
                                    <p:animMotion origin="layout" path="M -0.0875 0.13889 L -0.2375 0.25 " pathEditMode="relative" rAng="0" ptsTypes="AA">
                                      <p:cBhvr>
                                        <p:cTn id="34" dur="2000" fill="hold"/>
                                        <p:tgtEl>
                                          <p:spTgt spid="6"/>
                                        </p:tgtEl>
                                        <p:attrNameLst>
                                          <p:attrName>ppt_x</p:attrName>
                                          <p:attrName>ppt_y</p:attrName>
                                        </p:attrNameLst>
                                      </p:cBhvr>
                                      <p:rCtr x="-7500" y="5600"/>
                                    </p:animMotion>
                                  </p:childTnLst>
                                </p:cTn>
                              </p:par>
                            </p:childTnLst>
                          </p:cTn>
                        </p:par>
                        <p:par>
                          <p:cTn id="35" fill="hold">
                            <p:stCondLst>
                              <p:cond delay="8500"/>
                            </p:stCondLst>
                            <p:childTnLst>
                              <p:par>
                                <p:cTn id="36" presetID="3" presetClass="exit" presetSubtype="10" fill="hold" grpId="3" nodeType="afterEffect">
                                  <p:stCondLst>
                                    <p:cond delay="0"/>
                                  </p:stCondLst>
                                  <p:childTnLst>
                                    <p:animEffect transition="out" filter="blinds(horizontal)">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9000"/>
                            </p:stCondLst>
                            <p:childTnLst>
                              <p:par>
                                <p:cTn id="40" presetID="42" presetClass="path" presetSubtype="0" accel="50000" decel="50000" fill="hold" grpId="2" nodeType="afterEffect">
                                  <p:stCondLst>
                                    <p:cond delay="0"/>
                                  </p:stCondLst>
                                  <p:childTnLst>
                                    <p:animMotion origin="layout" path="M 0.2375 0.22778 L 0.14584 0.36111 " pathEditMode="relative" rAng="0" ptsTypes="AA">
                                      <p:cBhvr>
                                        <p:cTn id="41" dur="2000" fill="hold"/>
                                        <p:tgtEl>
                                          <p:spTgt spid="5"/>
                                        </p:tgtEl>
                                        <p:attrNameLst>
                                          <p:attrName>ppt_x</p:attrName>
                                          <p:attrName>ppt_y</p:attrName>
                                        </p:attrNameLst>
                                      </p:cBhvr>
                                      <p:rCtr x="-4600" y="6700"/>
                                    </p:animMotion>
                                  </p:childTnLst>
                                </p:cTn>
                              </p:par>
                            </p:childTnLst>
                          </p:cTn>
                        </p:par>
                        <p:par>
                          <p:cTn id="42" fill="hold">
                            <p:stCondLst>
                              <p:cond delay="11000"/>
                            </p:stCondLst>
                            <p:childTnLst>
                              <p:par>
                                <p:cTn id="43" presetID="35" presetClass="path" presetSubtype="0" accel="50000" decel="50000" fill="hold" grpId="3" nodeType="afterEffect">
                                  <p:stCondLst>
                                    <p:cond delay="0"/>
                                  </p:stCondLst>
                                  <p:childTnLst>
                                    <p:animMotion origin="layout" path="M 0.14584 0.36111 L 0.00417 0.47222 " pathEditMode="relative" rAng="0" ptsTypes="AA">
                                      <p:cBhvr>
                                        <p:cTn id="44" dur="2000" fill="hold"/>
                                        <p:tgtEl>
                                          <p:spTgt spid="5"/>
                                        </p:tgtEl>
                                        <p:attrNameLst>
                                          <p:attrName>ppt_x</p:attrName>
                                          <p:attrName>ppt_y</p:attrName>
                                        </p:attrNameLst>
                                      </p:cBhvr>
                                      <p:rCtr x="-7100" y="5600"/>
                                    </p:animMotion>
                                  </p:childTnLst>
                                </p:cTn>
                              </p:par>
                            </p:childTnLst>
                          </p:cTn>
                        </p:par>
                        <p:par>
                          <p:cTn id="45" fill="hold">
                            <p:stCondLst>
                              <p:cond delay="13000"/>
                            </p:stCondLst>
                            <p:childTnLst>
                              <p:par>
                                <p:cTn id="46" presetID="49" presetClass="path" presetSubtype="0" accel="50000" decel="50000" fill="hold" grpId="4" nodeType="afterEffect">
                                  <p:stCondLst>
                                    <p:cond delay="0"/>
                                  </p:stCondLst>
                                  <p:childTnLst>
                                    <p:animMotion origin="layout" path="M 0.00417 0.47222 L -0.14583 0.36111 " pathEditMode="relative" rAng="0" ptsTypes="AA">
                                      <p:cBhvr>
                                        <p:cTn id="47" dur="2000" fill="hold"/>
                                        <p:tgtEl>
                                          <p:spTgt spid="5"/>
                                        </p:tgtEl>
                                        <p:attrNameLst>
                                          <p:attrName>ppt_x</p:attrName>
                                          <p:attrName>ppt_y</p:attrName>
                                        </p:attrNameLst>
                                      </p:cBhvr>
                                      <p:rCtr x="-7500" y="-5600"/>
                                    </p:animMotion>
                                  </p:childTnLst>
                                </p:cTn>
                              </p:par>
                            </p:childTnLst>
                          </p:cTn>
                        </p:par>
                        <p:par>
                          <p:cTn id="48" fill="hold">
                            <p:stCondLst>
                              <p:cond delay="15000"/>
                            </p:stCondLst>
                            <p:childTnLst>
                              <p:par>
                                <p:cTn id="49" presetID="35" presetClass="path" presetSubtype="0" accel="50000" decel="50000" fill="hold" grpId="5" nodeType="afterEffect">
                                  <p:stCondLst>
                                    <p:cond delay="0"/>
                                  </p:stCondLst>
                                  <p:childTnLst>
                                    <p:animMotion origin="layout" path="M -0.14583 0.36111 L -0.22916 0.22778 " pathEditMode="relative" rAng="0" ptsTypes="AA">
                                      <p:cBhvr>
                                        <p:cTn id="50" dur="2000" fill="hold"/>
                                        <p:tgtEl>
                                          <p:spTgt spid="5"/>
                                        </p:tgtEl>
                                        <p:attrNameLst>
                                          <p:attrName>ppt_x</p:attrName>
                                          <p:attrName>ppt_y</p:attrName>
                                        </p:attrNameLst>
                                      </p:cBhvr>
                                      <p:rCtr x="-4200" y="-6700"/>
                                    </p:animMotion>
                                  </p:childTnLst>
                                </p:cTn>
                              </p:par>
                            </p:childTnLst>
                          </p:cTn>
                        </p:par>
                        <p:par>
                          <p:cTn id="51" fill="hold">
                            <p:stCondLst>
                              <p:cond delay="17000"/>
                            </p:stCondLst>
                            <p:childTnLst>
                              <p:par>
                                <p:cTn id="52" presetID="56" presetClass="path" presetSubtype="0" accel="50000" decel="50000" fill="hold" grpId="6" nodeType="afterEffect">
                                  <p:stCondLst>
                                    <p:cond delay="0"/>
                                  </p:stCondLst>
                                  <p:childTnLst>
                                    <p:animMotion origin="layout" path="M -0.22916 0.22778 L -0.1375 0.09444 " pathEditMode="relative" rAng="0" ptsTypes="AA">
                                      <p:cBhvr>
                                        <p:cTn id="53" dur="2000" fill="hold"/>
                                        <p:tgtEl>
                                          <p:spTgt spid="5"/>
                                        </p:tgtEl>
                                        <p:attrNameLst>
                                          <p:attrName>ppt_x</p:attrName>
                                          <p:attrName>ppt_y</p:attrName>
                                        </p:attrNameLst>
                                      </p:cBhvr>
                                      <p:rCtr x="4600" y="-6700"/>
                                    </p:animMotion>
                                  </p:childTnLst>
                                </p:cTn>
                              </p:par>
                            </p:childTnLst>
                          </p:cTn>
                        </p:par>
                        <p:par>
                          <p:cTn id="54" fill="hold">
                            <p:stCondLst>
                              <p:cond delay="19000"/>
                            </p:stCondLst>
                            <p:childTnLst>
                              <p:par>
                                <p:cTn id="55" presetID="49" presetClass="path" presetSubtype="0" accel="50000" decel="50000" fill="hold" grpId="7" nodeType="afterEffect">
                                  <p:stCondLst>
                                    <p:cond delay="0"/>
                                  </p:stCondLst>
                                  <p:childTnLst>
                                    <p:animMotion origin="layout" path="M -0.1375 0.09444 L -0.00416 0.00555 " pathEditMode="relative" rAng="0" ptsTypes="AA">
                                      <p:cBhvr>
                                        <p:cTn id="56" dur="2000" fill="hold"/>
                                        <p:tgtEl>
                                          <p:spTgt spid="5"/>
                                        </p:tgtEl>
                                        <p:attrNameLst>
                                          <p:attrName>ppt_x</p:attrName>
                                          <p:attrName>ppt_y</p:attrName>
                                        </p:attrNameLst>
                                      </p:cBhvr>
                                      <p:rCtr x="6700" y="-4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P spid="5" grpId="4" animBg="1"/>
      <p:bldP spid="5" grpId="5" animBg="1"/>
      <p:bldP spid="5" grpId="6" animBg="1"/>
      <p:bldP spid="5" grpId="7" animBg="1"/>
      <p:bldP spid="6" grpId="0" animBg="1"/>
      <p:bldP spid="6" grpId="1" animBg="1"/>
      <p:bldP spid="6" grpId="2" animBg="1"/>
      <p:bldP spid="6" grpId="3"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807"/>
          </a:xfrm>
          <a:solidFill>
            <a:schemeClr val="accent1">
              <a:lumMod val="60000"/>
              <a:lumOff val="40000"/>
            </a:schemeClr>
          </a:solidFill>
          <a:ln>
            <a:solidFill>
              <a:schemeClr val="accent1">
                <a:lumMod val="60000"/>
                <a:lumOff val="40000"/>
              </a:schemeClr>
            </a:solidFill>
          </a:ln>
        </p:spPr>
        <p:txBody>
          <a:bodyPr>
            <a:noAutofit/>
          </a:bodyPr>
          <a:lstStyle/>
          <a:p>
            <a:pPr algn="ctr"/>
            <a:r>
              <a:rPr lang="en-GB" b="1" dirty="0" smtClean="0"/>
              <a:t>Problem with Ring Networks</a:t>
            </a:r>
            <a:endParaRPr lang="en-GB" b="1" dirty="0"/>
          </a:p>
        </p:txBody>
      </p:sp>
      <p:sp>
        <p:nvSpPr>
          <p:cNvPr id="24" name="TextBox 23"/>
          <p:cNvSpPr txBox="1"/>
          <p:nvPr/>
        </p:nvSpPr>
        <p:spPr>
          <a:xfrm>
            <a:off x="0" y="5306974"/>
            <a:ext cx="9144000" cy="13542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1200"/>
              </a:spcAft>
              <a:buFont typeface="Arial" panose="020B0604020202020204" pitchFamily="34" charset="0"/>
              <a:buChar char="•"/>
            </a:pPr>
            <a:r>
              <a:rPr lang="en-GB" sz="2400" dirty="0" smtClean="0"/>
              <a:t>Ring networks </a:t>
            </a:r>
            <a:r>
              <a:rPr lang="en-GB" sz="2400" b="1" dirty="0" smtClean="0">
                <a:solidFill>
                  <a:srgbClr val="FF0000"/>
                </a:solidFill>
              </a:rPr>
              <a:t>never</a:t>
            </a:r>
            <a:r>
              <a:rPr lang="en-GB" sz="2400" dirty="0" smtClean="0"/>
              <a:t> have collisions. </a:t>
            </a:r>
          </a:p>
          <a:p>
            <a:pPr marL="342900" indent="-342900">
              <a:spcAft>
                <a:spcPts val="1200"/>
              </a:spcAft>
              <a:buFont typeface="Arial" panose="020B0604020202020204" pitchFamily="34" charset="0"/>
              <a:buChar char="•"/>
            </a:pPr>
            <a:r>
              <a:rPr lang="en-GB" sz="2400" dirty="0" smtClean="0"/>
              <a:t>However if a cable </a:t>
            </a:r>
            <a:r>
              <a:rPr lang="en-GB" sz="2400" b="1" dirty="0" smtClean="0">
                <a:solidFill>
                  <a:srgbClr val="FF0000"/>
                </a:solidFill>
              </a:rPr>
              <a:t>breaks</a:t>
            </a:r>
            <a:r>
              <a:rPr lang="en-GB" sz="2400" dirty="0" smtClean="0"/>
              <a:t> and the ring is broken then the network will </a:t>
            </a:r>
            <a:r>
              <a:rPr lang="en-GB" sz="2400" b="1" dirty="0" smtClean="0">
                <a:solidFill>
                  <a:srgbClr val="FF0000"/>
                </a:solidFill>
              </a:rPr>
              <a:t>stop</a:t>
            </a:r>
            <a:r>
              <a:rPr lang="en-GB" sz="2400" dirty="0" smtClean="0"/>
              <a:t> </a:t>
            </a:r>
            <a:r>
              <a:rPr lang="en-GB" sz="2400" b="1" dirty="0" smtClean="0">
                <a:solidFill>
                  <a:srgbClr val="FF0000"/>
                </a:solidFill>
              </a:rPr>
              <a:t>working</a:t>
            </a:r>
            <a:r>
              <a:rPr lang="en-GB" sz="2400" dirty="0" smtClean="0"/>
              <a:t>. </a:t>
            </a:r>
          </a:p>
        </p:txBody>
      </p:sp>
      <p:pic>
        <p:nvPicPr>
          <p:cNvPr id="32770" name="Picture 2" descr="http://www.pwnict.co.uk/images/networks/ring.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33600" y="1143000"/>
            <a:ext cx="5391150" cy="4314826"/>
          </a:xfrm>
          <a:prstGeom prst="rect">
            <a:avLst/>
          </a:prstGeom>
          <a:noFill/>
        </p:spPr>
      </p:pic>
    </p:spTree>
    <p:extLst>
      <p:ext uri="{BB962C8B-B14F-4D97-AF65-F5344CB8AC3E}">
        <p14:creationId xmlns:p14="http://schemas.microsoft.com/office/powerpoint/2010/main" val="178354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barn(inVertical)">
                                      <p:cBhvr>
                                        <p:cTn id="12"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0"/>
            <a:ext cx="9144000" cy="920750"/>
          </a:xfrm>
          <a:solidFill>
            <a:schemeClr val="accent1">
              <a:lumMod val="60000"/>
              <a:lumOff val="40000"/>
            </a:schemeClr>
          </a:solidFill>
          <a:ln>
            <a:solidFill>
              <a:schemeClr val="accent1">
                <a:lumMod val="60000"/>
                <a:lumOff val="40000"/>
              </a:schemeClr>
            </a:solidFill>
          </a:ln>
        </p:spPr>
        <p:txBody>
          <a:bodyPr/>
          <a:lstStyle/>
          <a:p>
            <a:pPr algn="ctr" eaLnBrk="1" hangingPunct="1"/>
            <a:r>
              <a:rPr lang="en-US" altLang="en-US" sz="4400" b="1" dirty="0" smtClean="0">
                <a:effectLst>
                  <a:outerShdw blurRad="38100" dist="38100" dir="2700000" algn="tl">
                    <a:srgbClr val="000000">
                      <a:alpha val="43137"/>
                    </a:srgbClr>
                  </a:outerShdw>
                </a:effectLst>
              </a:rPr>
              <a:t>Star Topology</a:t>
            </a:r>
          </a:p>
        </p:txBody>
      </p:sp>
      <p:sp>
        <p:nvSpPr>
          <p:cNvPr id="3" name="Content Placeholder 2"/>
          <p:cNvSpPr>
            <a:spLocks noGrp="1"/>
          </p:cNvSpPr>
          <p:nvPr>
            <p:ph idx="4294967295"/>
          </p:nvPr>
        </p:nvSpPr>
        <p:spPr>
          <a:xfrm>
            <a:off x="0" y="920749"/>
            <a:ext cx="8676456" cy="5753319"/>
          </a:xfrm>
        </p:spPr>
        <p:txBody>
          <a:bodyPr rtlCol="0">
            <a:normAutofit lnSpcReduction="10000"/>
          </a:bodyPr>
          <a:lstStyle/>
          <a:p>
            <a:pPr marL="889000" lvl="1" indent="-500063" eaLnBrk="1" fontAlgn="auto" hangingPunct="1">
              <a:spcAft>
                <a:spcPts val="0"/>
              </a:spcAft>
              <a:buFont typeface="Arial" charset="0"/>
              <a:buChar char="•"/>
              <a:tabLst>
                <a:tab pos="723900" algn="l"/>
                <a:tab pos="1447800" algn="l"/>
                <a:tab pos="2171700" algn="l"/>
                <a:tab pos="2895600" algn="l"/>
                <a:tab pos="3619500" algn="l"/>
              </a:tabLst>
              <a:defRPr/>
            </a:pPr>
            <a:r>
              <a:rPr lang="en-GB" sz="2400" dirty="0" smtClean="0">
                <a:solidFill>
                  <a:srgbClr val="000000"/>
                </a:solidFill>
                <a:ea typeface="ＭＳ Ｐゴシック" charset="0"/>
              </a:rPr>
              <a:t>All cables connect to a hub or a switch and therefore data doesn’t share one cable</a:t>
            </a:r>
            <a:endParaRPr lang="en-GB" sz="2400" dirty="0">
              <a:solidFill>
                <a:srgbClr val="000000"/>
              </a:solidFill>
              <a:ea typeface="ＭＳ Ｐゴシック" charset="0"/>
            </a:endParaRPr>
          </a:p>
          <a:p>
            <a:pPr marL="889000" lvl="1" indent="-500063" eaLnBrk="1" fontAlgn="auto" hangingPunct="1">
              <a:spcAft>
                <a:spcPts val="0"/>
              </a:spcAft>
              <a:buFont typeface="Arial" charset="0"/>
              <a:buChar char="•"/>
              <a:tabLst>
                <a:tab pos="723900" algn="l"/>
                <a:tab pos="1447800" algn="l"/>
                <a:tab pos="2171700" algn="l"/>
                <a:tab pos="2895600" algn="l"/>
                <a:tab pos="3619500" algn="l"/>
              </a:tabLst>
              <a:defRPr/>
            </a:pPr>
            <a:r>
              <a:rPr lang="en-GB" sz="2400" dirty="0" smtClean="0">
                <a:solidFill>
                  <a:srgbClr val="000000"/>
                </a:solidFill>
                <a:ea typeface="ＭＳ Ｐゴシック" charset="0"/>
              </a:rPr>
              <a:t>This results in fewer data collisions</a:t>
            </a:r>
            <a:r>
              <a:rPr lang="en-GB" sz="2400" dirty="0">
                <a:solidFill>
                  <a:srgbClr val="000000"/>
                </a:solidFill>
                <a:ea typeface="ＭＳ Ｐゴシック" charset="0"/>
              </a:rPr>
              <a:t> </a:t>
            </a:r>
            <a:r>
              <a:rPr lang="en-GB" sz="2400" dirty="0" smtClean="0">
                <a:solidFill>
                  <a:srgbClr val="000000"/>
                </a:solidFill>
                <a:ea typeface="ＭＳ Ｐゴシック" charset="0"/>
              </a:rPr>
              <a:t>and therefore a fast network</a:t>
            </a:r>
            <a:endParaRPr lang="en-GB" sz="2400" dirty="0">
              <a:solidFill>
                <a:srgbClr val="000000"/>
              </a:solidFill>
              <a:ea typeface="ＭＳ Ｐゴシック" charset="0"/>
            </a:endParaRPr>
          </a:p>
          <a:p>
            <a:pPr marL="388937" lvl="1" indent="0" eaLnBrk="1" fontAlgn="auto" hangingPunct="1">
              <a:spcAft>
                <a:spcPts val="0"/>
              </a:spcAft>
              <a:buNone/>
              <a:tabLst>
                <a:tab pos="723900" algn="l"/>
                <a:tab pos="1447800" algn="l"/>
                <a:tab pos="2171700" algn="l"/>
                <a:tab pos="2895600" algn="l"/>
                <a:tab pos="3619500" algn="l"/>
              </a:tabLst>
              <a:defRPr/>
            </a:pPr>
            <a:endParaRPr lang="en-GB" sz="2400" dirty="0" smtClean="0">
              <a:solidFill>
                <a:srgbClr val="000000"/>
              </a:solidFill>
              <a:ea typeface="ＭＳ Ｐゴシック" charset="0"/>
            </a:endParaRPr>
          </a:p>
          <a:p>
            <a:pPr marL="388937" lvl="1" indent="0" eaLnBrk="1" fontAlgn="auto" hangingPunct="1">
              <a:spcAft>
                <a:spcPts val="0"/>
              </a:spcAft>
              <a:buNone/>
              <a:tabLst>
                <a:tab pos="723900" algn="l"/>
                <a:tab pos="1447800" algn="l"/>
                <a:tab pos="2171700" algn="l"/>
                <a:tab pos="2895600" algn="l"/>
                <a:tab pos="3619500" algn="l"/>
              </a:tabLst>
              <a:defRPr/>
            </a:pPr>
            <a:endParaRPr lang="en-GB" sz="2400" dirty="0">
              <a:solidFill>
                <a:srgbClr val="000000"/>
              </a:solidFill>
              <a:ea typeface="ＭＳ Ｐゴシック" charset="0"/>
            </a:endParaRPr>
          </a:p>
          <a:p>
            <a:pPr marL="388937" lvl="1" indent="0" eaLnBrk="1" fontAlgn="auto" hangingPunct="1">
              <a:spcAft>
                <a:spcPts val="0"/>
              </a:spcAft>
              <a:buNone/>
              <a:tabLst>
                <a:tab pos="723900" algn="l"/>
                <a:tab pos="1447800" algn="l"/>
                <a:tab pos="2171700" algn="l"/>
                <a:tab pos="2895600" algn="l"/>
                <a:tab pos="3619500" algn="l"/>
              </a:tabLst>
              <a:defRPr/>
            </a:pPr>
            <a:endParaRPr lang="en-GB" sz="2400" dirty="0" smtClean="0">
              <a:solidFill>
                <a:srgbClr val="000000"/>
              </a:solidFill>
              <a:ea typeface="ＭＳ Ｐゴシック" charset="0"/>
            </a:endParaRPr>
          </a:p>
          <a:p>
            <a:pPr marL="388937" lvl="1" indent="0" eaLnBrk="1" fontAlgn="auto" hangingPunct="1">
              <a:spcAft>
                <a:spcPts val="0"/>
              </a:spcAft>
              <a:buNone/>
              <a:tabLst>
                <a:tab pos="723900" algn="l"/>
                <a:tab pos="1447800" algn="l"/>
                <a:tab pos="2171700" algn="l"/>
                <a:tab pos="2895600" algn="l"/>
                <a:tab pos="3619500" algn="l"/>
              </a:tabLst>
              <a:defRPr/>
            </a:pPr>
            <a:endParaRPr lang="en-GB" sz="2400" dirty="0" smtClean="0">
              <a:solidFill>
                <a:srgbClr val="000000"/>
              </a:solidFill>
              <a:ea typeface="ＭＳ Ｐゴシック" charset="0"/>
            </a:endParaRPr>
          </a:p>
          <a:p>
            <a:pPr marL="388937" lvl="1" indent="0" eaLnBrk="1" fontAlgn="auto" hangingPunct="1">
              <a:spcAft>
                <a:spcPts val="0"/>
              </a:spcAft>
              <a:buNone/>
              <a:tabLst>
                <a:tab pos="723900" algn="l"/>
                <a:tab pos="1447800" algn="l"/>
                <a:tab pos="2171700" algn="l"/>
                <a:tab pos="2895600" algn="l"/>
                <a:tab pos="3619500" algn="l"/>
              </a:tabLst>
              <a:defRPr/>
            </a:pPr>
            <a:endParaRPr lang="en-GB" sz="2400" dirty="0" smtClean="0">
              <a:solidFill>
                <a:srgbClr val="000000"/>
              </a:solidFill>
              <a:ea typeface="ＭＳ Ｐゴシック" charset="0"/>
            </a:endParaRPr>
          </a:p>
          <a:p>
            <a:pPr marL="388937" lvl="1" indent="0" eaLnBrk="1" fontAlgn="auto" hangingPunct="1">
              <a:spcAft>
                <a:spcPts val="0"/>
              </a:spcAft>
              <a:buNone/>
              <a:tabLst>
                <a:tab pos="723900" algn="l"/>
                <a:tab pos="1447800" algn="l"/>
                <a:tab pos="2171700" algn="l"/>
                <a:tab pos="2895600" algn="l"/>
                <a:tab pos="3619500" algn="l"/>
              </a:tabLst>
              <a:defRPr/>
            </a:pPr>
            <a:r>
              <a:rPr lang="en-GB" sz="2400" b="1" dirty="0" smtClean="0">
                <a:solidFill>
                  <a:srgbClr val="000000"/>
                </a:solidFill>
                <a:ea typeface="ＭＳ Ｐゴシック" charset="0"/>
              </a:rPr>
              <a:t>BUT</a:t>
            </a:r>
            <a:r>
              <a:rPr lang="en-GB" sz="2400" dirty="0" smtClean="0">
                <a:solidFill>
                  <a:srgbClr val="000000"/>
                </a:solidFill>
                <a:ea typeface="ＭＳ Ｐゴシック" charset="0"/>
              </a:rPr>
              <a:t> – the most expensive topology as it requires the most cable</a:t>
            </a:r>
            <a:endParaRPr lang="en-GB" sz="2400" dirty="0">
              <a:solidFill>
                <a:srgbClr val="000000"/>
              </a:solidFill>
              <a:ea typeface="ＭＳ Ｐゴシック" charset="0"/>
            </a:endParaRPr>
          </a:p>
          <a:p>
            <a:pPr marL="0" indent="0" eaLnBrk="1" fontAlgn="auto" hangingPunct="1">
              <a:spcBef>
                <a:spcPts val="800"/>
              </a:spcBef>
              <a:spcAft>
                <a:spcPts val="0"/>
              </a:spcAft>
              <a:buFont typeface="Arial"/>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en-GB" sz="2400" b="1" dirty="0" smtClean="0">
              <a:solidFill>
                <a:srgbClr val="000000"/>
              </a:solidFill>
              <a:latin typeface="Arial" charset="0"/>
              <a:ea typeface="ＭＳ Ｐゴシック" charset="0"/>
            </a:endParaRPr>
          </a:p>
          <a:p>
            <a:pPr lvl="1" eaLnBrk="1" fontAlgn="auto" hangingPunct="1">
              <a:spcBef>
                <a:spcPts val="800"/>
              </a:spcBef>
              <a:spcAft>
                <a:spcPts val="0"/>
              </a:spcAft>
              <a:buFont typeface="Arial"/>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en-GB" sz="2400" b="1" dirty="0">
              <a:solidFill>
                <a:srgbClr val="000000"/>
              </a:solidFill>
              <a:latin typeface="Arial" charset="0"/>
              <a:ea typeface="ＭＳ Ｐゴシック" charset="0"/>
            </a:endParaRPr>
          </a:p>
        </p:txBody>
      </p:sp>
      <p:grpSp>
        <p:nvGrpSpPr>
          <p:cNvPr id="5" name="Group 4"/>
          <p:cNvGrpSpPr/>
          <p:nvPr/>
        </p:nvGrpSpPr>
        <p:grpSpPr>
          <a:xfrm>
            <a:off x="4833437" y="2903481"/>
            <a:ext cx="3175446" cy="2015359"/>
            <a:chOff x="1650997" y="5117842"/>
            <a:chExt cx="2866948" cy="2158358"/>
          </a:xfrm>
        </p:grpSpPr>
        <p:pic>
          <p:nvPicPr>
            <p:cNvPr id="7" name="Picture 6"/>
            <p:cNvPicPr>
              <a:picLocks noChangeAspect="1"/>
            </p:cNvPicPr>
            <p:nvPr/>
          </p:nvPicPr>
          <p:blipFill>
            <a:blip r:embed="rId2"/>
            <a:stretch>
              <a:fillRect/>
            </a:stretch>
          </p:blipFill>
          <p:spPr>
            <a:xfrm>
              <a:off x="1655676" y="5333762"/>
              <a:ext cx="2862269" cy="194243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0997" y="5117842"/>
              <a:ext cx="917599" cy="1116470"/>
            </a:xfrm>
            <a:prstGeom prst="rect">
              <a:avLst/>
            </a:prstGeom>
          </p:spPr>
        </p:pic>
      </p:grpSp>
    </p:spTree>
    <p:extLst>
      <p:ext uri="{BB962C8B-B14F-4D97-AF65-F5344CB8AC3E}">
        <p14:creationId xmlns:p14="http://schemas.microsoft.com/office/powerpoint/2010/main" val="69209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7902"/>
            <a:ext cx="9144000" cy="708105"/>
          </a:xfrm>
          <a:solidFill>
            <a:schemeClr val="accent1">
              <a:lumMod val="60000"/>
              <a:lumOff val="40000"/>
            </a:schemeClr>
          </a:solidFill>
          <a:ln>
            <a:solidFill>
              <a:schemeClr val="accent1">
                <a:lumMod val="60000"/>
                <a:lumOff val="40000"/>
              </a:schemeClr>
            </a:solidFill>
          </a:ln>
        </p:spPr>
        <p:txBody>
          <a:bodyPr/>
          <a:lstStyle/>
          <a:p>
            <a:pPr algn="ctr" eaLnBrk="1" hangingPunct="1"/>
            <a:r>
              <a:rPr lang="en-US" altLang="en-US" b="1" dirty="0" smtClean="0"/>
              <a:t>Mesh Topology</a:t>
            </a:r>
          </a:p>
        </p:txBody>
      </p:sp>
      <p:sp>
        <p:nvSpPr>
          <p:cNvPr id="3" name="Content Placeholder 2"/>
          <p:cNvSpPr>
            <a:spLocks noGrp="1"/>
          </p:cNvSpPr>
          <p:nvPr>
            <p:ph idx="4294967295"/>
          </p:nvPr>
        </p:nvSpPr>
        <p:spPr>
          <a:xfrm>
            <a:off x="467544" y="1268760"/>
            <a:ext cx="8297223" cy="5170586"/>
          </a:xfrm>
        </p:spPr>
        <p:txBody>
          <a:bodyPr rtlCol="0">
            <a:normAutofit/>
          </a:bodyPr>
          <a:lstStyle/>
          <a:p>
            <a:pPr marL="388937" lvl="1" indent="0" eaLnBrk="1" fontAlgn="auto" hangingPunct="1">
              <a:spcAft>
                <a:spcPts val="0"/>
              </a:spcAft>
              <a:buNone/>
              <a:tabLst>
                <a:tab pos="723900" algn="l"/>
                <a:tab pos="1447800" algn="l"/>
                <a:tab pos="2171700" algn="l"/>
                <a:tab pos="2895600" algn="l"/>
                <a:tab pos="3619500" algn="l"/>
              </a:tabLst>
              <a:defRPr/>
            </a:pPr>
            <a:endParaRPr lang="en-GB" dirty="0" smtClean="0">
              <a:solidFill>
                <a:srgbClr val="000000"/>
              </a:solidFill>
              <a:ea typeface="ＭＳ Ｐゴシック" charset="0"/>
            </a:endParaRPr>
          </a:p>
          <a:p>
            <a:pPr marL="388937" lvl="1" indent="0" eaLnBrk="1" fontAlgn="auto" hangingPunct="1">
              <a:spcAft>
                <a:spcPts val="0"/>
              </a:spcAft>
              <a:buNone/>
              <a:tabLst>
                <a:tab pos="723900" algn="l"/>
                <a:tab pos="1447800" algn="l"/>
                <a:tab pos="2171700" algn="l"/>
                <a:tab pos="2895600" algn="l"/>
                <a:tab pos="3619500" algn="l"/>
              </a:tabLst>
              <a:defRPr/>
            </a:pPr>
            <a:endParaRPr lang="en-GB" dirty="0">
              <a:solidFill>
                <a:srgbClr val="000000"/>
              </a:solidFill>
              <a:ea typeface="ＭＳ Ｐゴシック" charset="0"/>
            </a:endParaRPr>
          </a:p>
          <a:p>
            <a:pPr marL="0" indent="0" eaLnBrk="1" fontAlgn="auto" hangingPunct="1">
              <a:spcBef>
                <a:spcPts val="800"/>
              </a:spcBef>
              <a:spcAft>
                <a:spcPts val="0"/>
              </a:spcAft>
              <a:buFont typeface="Arial"/>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en-GB" b="1" dirty="0" smtClean="0">
              <a:solidFill>
                <a:srgbClr val="000000"/>
              </a:solidFill>
              <a:latin typeface="Arial" charset="0"/>
              <a:ea typeface="ＭＳ Ｐゴシック" charset="0"/>
            </a:endParaRPr>
          </a:p>
          <a:p>
            <a:pPr marL="457200" lvl="1" indent="0">
              <a:spcBef>
                <a:spcPts val="800"/>
              </a:spcBef>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endParaRPr lang="en-GB" b="1" dirty="0">
              <a:solidFill>
                <a:srgbClr val="000000"/>
              </a:solidFill>
              <a:latin typeface="Arial" charset="0"/>
              <a:ea typeface="ＭＳ Ｐゴシック" charset="0"/>
            </a:endParaRPr>
          </a:p>
        </p:txBody>
      </p:sp>
      <p:grpSp>
        <p:nvGrpSpPr>
          <p:cNvPr id="4" name="Group 3"/>
          <p:cNvGrpSpPr/>
          <p:nvPr/>
        </p:nvGrpSpPr>
        <p:grpSpPr>
          <a:xfrm>
            <a:off x="3761909" y="2924944"/>
            <a:ext cx="3345254" cy="2507921"/>
            <a:chOff x="3097303" y="4492011"/>
            <a:chExt cx="1443101" cy="130804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7303" y="4833367"/>
              <a:ext cx="455044" cy="438939"/>
            </a:xfrm>
            <a:prstGeom prst="rect">
              <a:avLst/>
            </a:prstGeom>
          </p:spPr>
        </p:pic>
        <p:pic>
          <p:nvPicPr>
            <p:cNvPr id="6" name="Picture 5"/>
            <p:cNvPicPr>
              <a:picLocks noChangeAspect="1"/>
            </p:cNvPicPr>
            <p:nvPr/>
          </p:nvPicPr>
          <p:blipFill rotWithShape="1">
            <a:blip r:embed="rId3"/>
            <a:srcRect t="64169" r="71165"/>
            <a:stretch/>
          </p:blipFill>
          <p:spPr>
            <a:xfrm>
              <a:off x="4016047" y="5488019"/>
              <a:ext cx="368663" cy="296089"/>
            </a:xfrm>
            <a:prstGeom prst="rect">
              <a:avLst/>
            </a:prstGeom>
          </p:spPr>
        </p:pic>
        <p:pic>
          <p:nvPicPr>
            <p:cNvPr id="7" name="Picture 6"/>
            <p:cNvPicPr>
              <a:picLocks noChangeAspect="1"/>
            </p:cNvPicPr>
            <p:nvPr/>
          </p:nvPicPr>
          <p:blipFill rotWithShape="1">
            <a:blip r:embed="rId3"/>
            <a:srcRect t="64169" r="71165"/>
            <a:stretch/>
          </p:blipFill>
          <p:spPr>
            <a:xfrm>
              <a:off x="3650906" y="4492011"/>
              <a:ext cx="368663" cy="296089"/>
            </a:xfrm>
            <a:prstGeom prst="rect">
              <a:avLst/>
            </a:prstGeom>
          </p:spPr>
        </p:pic>
        <p:pic>
          <p:nvPicPr>
            <p:cNvPr id="8" name="Picture 7"/>
            <p:cNvPicPr>
              <a:picLocks noChangeAspect="1"/>
            </p:cNvPicPr>
            <p:nvPr/>
          </p:nvPicPr>
          <p:blipFill rotWithShape="1">
            <a:blip r:embed="rId3"/>
            <a:srcRect t="64169" r="71165"/>
            <a:stretch/>
          </p:blipFill>
          <p:spPr>
            <a:xfrm>
              <a:off x="4171741" y="4876806"/>
              <a:ext cx="368663" cy="296089"/>
            </a:xfrm>
            <a:prstGeom prst="rect">
              <a:avLst/>
            </a:prstGeom>
          </p:spPr>
        </p:pic>
        <p:pic>
          <p:nvPicPr>
            <p:cNvPr id="9" name="Picture 8"/>
            <p:cNvPicPr>
              <a:picLocks noChangeAspect="1"/>
            </p:cNvPicPr>
            <p:nvPr/>
          </p:nvPicPr>
          <p:blipFill rotWithShape="1">
            <a:blip r:embed="rId3"/>
            <a:srcRect t="64169" r="71165"/>
            <a:stretch/>
          </p:blipFill>
          <p:spPr>
            <a:xfrm>
              <a:off x="3388573" y="5503964"/>
              <a:ext cx="368663" cy="296089"/>
            </a:xfrm>
            <a:prstGeom prst="rect">
              <a:avLst/>
            </a:prstGeom>
          </p:spPr>
        </p:pic>
        <p:grpSp>
          <p:nvGrpSpPr>
            <p:cNvPr id="10" name="Group 9"/>
            <p:cNvGrpSpPr/>
            <p:nvPr/>
          </p:nvGrpSpPr>
          <p:grpSpPr>
            <a:xfrm>
              <a:off x="3560711" y="4823541"/>
              <a:ext cx="595474" cy="618458"/>
              <a:chOff x="3560711" y="4823541"/>
              <a:chExt cx="595474" cy="618458"/>
            </a:xfrm>
          </p:grpSpPr>
          <p:cxnSp>
            <p:nvCxnSpPr>
              <p:cNvPr id="11" name="Straight Connector 10"/>
              <p:cNvCxnSpPr/>
              <p:nvPr/>
            </p:nvCxnSpPr>
            <p:spPr>
              <a:xfrm flipH="1">
                <a:off x="3646101" y="4831858"/>
                <a:ext cx="229809" cy="60360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877718" y="4831858"/>
                <a:ext cx="211582" cy="603606"/>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flipV="1">
                <a:off x="3560714" y="5021181"/>
                <a:ext cx="528587" cy="414283"/>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3646100" y="5018803"/>
                <a:ext cx="503846" cy="421999"/>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3561093" y="5019675"/>
                <a:ext cx="595091" cy="1506"/>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H="1">
                <a:off x="3560711" y="4825050"/>
                <a:ext cx="320438" cy="199351"/>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3875910" y="4823541"/>
                <a:ext cx="280274" cy="196134"/>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a:off x="4099202" y="5020331"/>
                <a:ext cx="56983" cy="42166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H="1">
                <a:off x="3650906" y="5438684"/>
                <a:ext cx="448827" cy="3231"/>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flipH="1" flipV="1">
                <a:off x="3560712" y="5024092"/>
                <a:ext cx="85388" cy="404699"/>
              </a:xfrm>
              <a:prstGeom prst="line">
                <a:avLst/>
              </a:prstGeom>
            </p:spPr>
            <p:style>
              <a:lnRef idx="3">
                <a:schemeClr val="dk1"/>
              </a:lnRef>
              <a:fillRef idx="0">
                <a:schemeClr val="dk1"/>
              </a:fillRef>
              <a:effectRef idx="2">
                <a:schemeClr val="dk1"/>
              </a:effectRef>
              <a:fontRef idx="minor">
                <a:schemeClr val="tx1"/>
              </a:fontRef>
            </p:style>
          </p:cxnSp>
        </p:grpSp>
      </p:grpSp>
      <p:sp>
        <p:nvSpPr>
          <p:cNvPr id="21" name="Content Placeholder 2"/>
          <p:cNvSpPr txBox="1">
            <a:spLocks/>
          </p:cNvSpPr>
          <p:nvPr/>
        </p:nvSpPr>
        <p:spPr>
          <a:xfrm>
            <a:off x="1" y="809297"/>
            <a:ext cx="9144000" cy="56300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1787">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2600" dirty="0" smtClean="0"/>
              <a:t>This is </a:t>
            </a:r>
            <a:r>
              <a:rPr lang="en-GB" sz="2600" dirty="0"/>
              <a:t>a fully connected </a:t>
            </a:r>
            <a:r>
              <a:rPr lang="en-GB" sz="2600" dirty="0" smtClean="0"/>
              <a:t>network;</a:t>
            </a:r>
          </a:p>
          <a:p>
            <a:pPr marL="331787">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600" dirty="0" smtClean="0">
                <a:solidFill>
                  <a:srgbClr val="000000"/>
                </a:solidFill>
                <a:ea typeface="ＭＳ Ｐゴシック" pitchFamily="34" charset="-128"/>
              </a:rPr>
              <a:t>Every node is connected to all others;</a:t>
            </a:r>
          </a:p>
          <a:p>
            <a:pPr marL="331787">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600" dirty="0" smtClean="0">
                <a:solidFill>
                  <a:srgbClr val="000000"/>
                </a:solidFill>
                <a:ea typeface="ＭＳ Ｐゴシック" pitchFamily="34" charset="-128"/>
              </a:rPr>
              <a:t>This means that if a cable breaks or if there is heavy traffic on one area, there are other routes  for the data to take</a:t>
            </a:r>
          </a:p>
          <a:p>
            <a:pPr>
              <a:buFont typeface="Arial"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600" dirty="0" smtClean="0">
              <a:solidFill>
                <a:srgbClr val="000000"/>
              </a:solidFill>
              <a:ea typeface="ＭＳ Ｐゴシック" pitchFamily="34" charset="-128"/>
            </a:endParaRPr>
          </a:p>
          <a:p>
            <a:pPr>
              <a:buFont typeface="Arial"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600" dirty="0">
              <a:solidFill>
                <a:srgbClr val="000000"/>
              </a:solidFill>
              <a:ea typeface="ＭＳ Ｐゴシック" pitchFamily="34" charset="-128"/>
            </a:endParaRPr>
          </a:p>
          <a:p>
            <a:pPr>
              <a:buFont typeface="Arial"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600" dirty="0" smtClean="0">
              <a:solidFill>
                <a:srgbClr val="000000"/>
              </a:solidFill>
              <a:ea typeface="ＭＳ Ｐゴシック" pitchFamily="34" charset="-128"/>
            </a:endParaRPr>
          </a:p>
          <a:p>
            <a:pPr>
              <a:buFont typeface="Arial"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600" dirty="0" smtClean="0">
              <a:solidFill>
                <a:srgbClr val="000000"/>
              </a:solidFill>
              <a:ea typeface="ＭＳ Ｐゴシック" pitchFamily="34" charset="-128"/>
            </a:endParaRPr>
          </a:p>
          <a:p>
            <a:pPr>
              <a:buFont typeface="Arial"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600" b="1" dirty="0" smtClean="0">
                <a:solidFill>
                  <a:srgbClr val="000000"/>
                </a:solidFill>
                <a:ea typeface="ＭＳ Ｐゴシック" pitchFamily="34" charset="-128"/>
              </a:rPr>
              <a:t>BUT:</a:t>
            </a:r>
            <a:r>
              <a:rPr lang="en-GB" altLang="en-US" sz="2600" dirty="0" smtClean="0">
                <a:solidFill>
                  <a:srgbClr val="000000"/>
                </a:solidFill>
                <a:ea typeface="ＭＳ Ｐゴシック" pitchFamily="34" charset="-128"/>
              </a:rPr>
              <a:t/>
            </a:r>
            <a:br>
              <a:rPr lang="en-GB" altLang="en-US" sz="2600" dirty="0" smtClean="0">
                <a:solidFill>
                  <a:srgbClr val="000000"/>
                </a:solidFill>
                <a:ea typeface="ＭＳ Ｐゴシック" pitchFamily="34" charset="-128"/>
              </a:rPr>
            </a:br>
            <a:endParaRPr lang="en-GB" altLang="en-US" sz="2600" dirty="0" smtClean="0">
              <a:solidFill>
                <a:srgbClr val="000000"/>
              </a:solidFill>
              <a:ea typeface="ＭＳ Ｐゴシック" pitchFamily="34" charset="-128"/>
            </a:endParaRPr>
          </a:p>
          <a:p>
            <a: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600" dirty="0" smtClean="0">
                <a:solidFill>
                  <a:srgbClr val="000000"/>
                </a:solidFill>
                <a:ea typeface="ＭＳ Ｐゴシック" pitchFamily="34" charset="-128"/>
              </a:rPr>
              <a:t>It can be a very expensive set up due to the cabling required</a:t>
            </a:r>
          </a:p>
          <a:p>
            <a:pPr>
              <a:spcBef>
                <a:spcPts val="800"/>
              </a:spcBef>
              <a:buFont typeface="Arial"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600" b="1" dirty="0" smtClean="0">
              <a:solidFill>
                <a:srgbClr val="000000"/>
              </a:solidFill>
              <a:latin typeface="Arial" pitchFamily="34" charset="0"/>
              <a:ea typeface="ＭＳ Ｐゴシック" pitchFamily="34" charset="-128"/>
            </a:endParaRPr>
          </a:p>
          <a:p>
            <a:pPr marL="889000" lvl="1" indent="-500063">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200" b="1" dirty="0" smtClean="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161208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7" end="7"/>
                                            </p:txEl>
                                          </p:spTgt>
                                        </p:tgtEl>
                                        <p:attrNameLst>
                                          <p:attrName>style.visibility</p:attrName>
                                        </p:attrNameLst>
                                      </p:cBhvr>
                                      <p:to>
                                        <p:strVal val="visible"/>
                                      </p:to>
                                    </p:set>
                                    <p:anim calcmode="lin" valueType="num">
                                      <p:cBhvr additive="base">
                                        <p:cTn id="25"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xEl>
                                              <p:pRg st="8" end="8"/>
                                            </p:txEl>
                                          </p:spTgt>
                                        </p:tgtEl>
                                        <p:attrNameLst>
                                          <p:attrName>style.visibility</p:attrName>
                                        </p:attrNameLst>
                                      </p:cBhvr>
                                      <p:to>
                                        <p:strVal val="visible"/>
                                      </p:to>
                                    </p:set>
                                    <p:anim calcmode="lin" valueType="num">
                                      <p:cBhvr additive="base">
                                        <p:cTn id="31"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cxnSp>
        <p:nvCxnSpPr>
          <p:cNvPr id="122" name="Google Shape;122;p20"/>
          <p:cNvCxnSpPr/>
          <p:nvPr/>
        </p:nvCxnSpPr>
        <p:spPr>
          <a:xfrm>
            <a:off x="1205066" y="3577309"/>
            <a:ext cx="504056" cy="0"/>
          </a:xfrm>
          <a:prstGeom prst="straightConnector1">
            <a:avLst/>
          </a:prstGeom>
          <a:noFill/>
          <a:ln w="9525" cap="flat" cmpd="sng">
            <a:solidFill>
              <a:srgbClr val="117F7C"/>
            </a:solidFill>
            <a:prstDash val="solid"/>
            <a:round/>
            <a:headEnd type="none" w="sm" len="sm"/>
            <a:tailEnd type="none" w="sm" len="sm"/>
          </a:ln>
        </p:spPr>
      </p:cxnSp>
      <p:cxnSp>
        <p:nvCxnSpPr>
          <p:cNvPr id="123" name="Google Shape;123;p20"/>
          <p:cNvCxnSpPr/>
          <p:nvPr/>
        </p:nvCxnSpPr>
        <p:spPr>
          <a:xfrm>
            <a:off x="1205066" y="3361285"/>
            <a:ext cx="504056" cy="0"/>
          </a:xfrm>
          <a:prstGeom prst="straightConnector1">
            <a:avLst/>
          </a:prstGeom>
          <a:noFill/>
          <a:ln w="9525" cap="flat" cmpd="sng">
            <a:solidFill>
              <a:srgbClr val="117F7C"/>
            </a:solidFill>
            <a:prstDash val="solid"/>
            <a:round/>
            <a:headEnd type="none" w="sm" len="sm"/>
            <a:tailEnd type="none" w="sm" len="sm"/>
          </a:ln>
        </p:spPr>
      </p:cxnSp>
      <p:sp>
        <p:nvSpPr>
          <p:cNvPr id="124" name="Google Shape;124;p20"/>
          <p:cNvSpPr txBox="1">
            <a:spLocks noGrp="1"/>
          </p:cNvSpPr>
          <p:nvPr>
            <p:ph type="title"/>
          </p:nvPr>
        </p:nvSpPr>
        <p:spPr>
          <a:xfrm>
            <a:off x="0" y="-7652"/>
            <a:ext cx="9144000" cy="920750"/>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t>Topology</a:t>
            </a:r>
            <a:endParaRPr b="1" dirty="0"/>
          </a:p>
        </p:txBody>
      </p:sp>
      <p:sp>
        <p:nvSpPr>
          <p:cNvPr id="125" name="Google Shape;125;p20"/>
          <p:cNvSpPr txBox="1">
            <a:spLocks noGrp="1"/>
          </p:cNvSpPr>
          <p:nvPr>
            <p:ph type="body" idx="1"/>
          </p:nvPr>
        </p:nvSpPr>
        <p:spPr>
          <a:xfrm>
            <a:off x="719138" y="1166345"/>
            <a:ext cx="7813302" cy="4006825"/>
          </a:xfrm>
          <a:prstGeom prst="rect">
            <a:avLst/>
          </a:prstGeom>
          <a:noFill/>
          <a:ln>
            <a:noFill/>
          </a:ln>
        </p:spPr>
        <p:txBody>
          <a:bodyPr spcFirstLastPara="1" wrap="square" lIns="0" tIns="0" rIns="0" bIns="0" anchor="t" anchorCtr="0">
            <a:noAutofit/>
          </a:bodyPr>
          <a:lstStyle/>
          <a:p>
            <a:pPr marL="177800" lvl="0" indent="-177800" algn="l" rtl="0">
              <a:lnSpc>
                <a:spcPct val="130000"/>
              </a:lnSpc>
              <a:spcBef>
                <a:spcPts val="0"/>
              </a:spcBef>
              <a:spcAft>
                <a:spcPts val="0"/>
              </a:spcAft>
              <a:buClr>
                <a:srgbClr val="7F7F7F"/>
              </a:buClr>
              <a:buSzPts val="2000"/>
              <a:buFont typeface="Arial"/>
              <a:buChar char="•"/>
            </a:pPr>
            <a:r>
              <a:rPr lang="en-GB" sz="2800" dirty="0">
                <a:solidFill>
                  <a:schemeClr val="tx1"/>
                </a:solidFill>
              </a:rPr>
              <a:t>Physical v Logical </a:t>
            </a:r>
            <a:endParaRPr sz="2800" dirty="0">
              <a:solidFill>
                <a:schemeClr val="tx1"/>
              </a:solidFill>
            </a:endParaRPr>
          </a:p>
          <a:p>
            <a:pPr marL="177800" lvl="0" indent="-50800" algn="l" rtl="0">
              <a:lnSpc>
                <a:spcPct val="130000"/>
              </a:lnSpc>
              <a:spcBef>
                <a:spcPts val="0"/>
              </a:spcBef>
              <a:spcAft>
                <a:spcPts val="0"/>
              </a:spcAft>
              <a:buClr>
                <a:srgbClr val="7F7F7F"/>
              </a:buClr>
              <a:buSzPts val="2000"/>
              <a:buFont typeface="Arial"/>
              <a:buNone/>
            </a:pPr>
            <a:endParaRPr sz="2800" dirty="0">
              <a:solidFill>
                <a:schemeClr val="tx1"/>
              </a:solidFill>
            </a:endParaRPr>
          </a:p>
          <a:p>
            <a:pPr marL="177800" lvl="0" indent="-50800" algn="l" rtl="0">
              <a:lnSpc>
                <a:spcPct val="130000"/>
              </a:lnSpc>
              <a:spcBef>
                <a:spcPts val="0"/>
              </a:spcBef>
              <a:spcAft>
                <a:spcPts val="0"/>
              </a:spcAft>
              <a:buClr>
                <a:srgbClr val="7F7F7F"/>
              </a:buClr>
              <a:buSzPts val="2000"/>
              <a:buFont typeface="Arial"/>
              <a:buNone/>
            </a:pPr>
            <a:endParaRPr sz="2800" dirty="0">
              <a:solidFill>
                <a:schemeClr val="tx1"/>
              </a:solidFill>
            </a:endParaRPr>
          </a:p>
          <a:p>
            <a:pPr marL="177800" lvl="0" indent="-50800" algn="l" rtl="0">
              <a:lnSpc>
                <a:spcPct val="130000"/>
              </a:lnSpc>
              <a:spcBef>
                <a:spcPts val="0"/>
              </a:spcBef>
              <a:spcAft>
                <a:spcPts val="0"/>
              </a:spcAft>
              <a:buClr>
                <a:srgbClr val="7F7F7F"/>
              </a:buClr>
              <a:buSzPts val="2000"/>
              <a:buFont typeface="Arial"/>
              <a:buNone/>
            </a:pPr>
            <a:endParaRPr sz="2800" dirty="0">
              <a:solidFill>
                <a:schemeClr val="tx1"/>
              </a:solidFill>
            </a:endParaRPr>
          </a:p>
        </p:txBody>
      </p:sp>
      <p:grpSp>
        <p:nvGrpSpPr>
          <p:cNvPr id="126" name="Google Shape;126;p20"/>
          <p:cNvGrpSpPr/>
          <p:nvPr/>
        </p:nvGrpSpPr>
        <p:grpSpPr>
          <a:xfrm>
            <a:off x="1432995" y="2857229"/>
            <a:ext cx="1738674" cy="1340468"/>
            <a:chOff x="5001318" y="3022576"/>
            <a:chExt cx="1738674" cy="1340468"/>
          </a:xfrm>
        </p:grpSpPr>
        <p:pic>
          <p:nvPicPr>
            <p:cNvPr id="127" name="Google Shape;127;p20"/>
            <p:cNvPicPr preferRelativeResize="0"/>
            <p:nvPr/>
          </p:nvPicPr>
          <p:blipFill rotWithShape="1">
            <a:blip r:embed="rId3">
              <a:alphaModFix/>
            </a:blip>
            <a:srcRect/>
            <a:stretch/>
          </p:blipFill>
          <p:spPr>
            <a:xfrm>
              <a:off x="5004048" y="3632212"/>
              <a:ext cx="1735944" cy="730832"/>
            </a:xfrm>
            <a:prstGeom prst="rect">
              <a:avLst/>
            </a:prstGeom>
            <a:noFill/>
            <a:ln>
              <a:noFill/>
            </a:ln>
          </p:spPr>
        </p:pic>
        <p:pic>
          <p:nvPicPr>
            <p:cNvPr id="128" name="Google Shape;128;p20"/>
            <p:cNvPicPr preferRelativeResize="0"/>
            <p:nvPr/>
          </p:nvPicPr>
          <p:blipFill rotWithShape="1">
            <a:blip r:embed="rId3">
              <a:alphaModFix/>
            </a:blip>
            <a:srcRect/>
            <a:stretch/>
          </p:blipFill>
          <p:spPr>
            <a:xfrm>
              <a:off x="5004048" y="3429000"/>
              <a:ext cx="1735944" cy="730832"/>
            </a:xfrm>
            <a:prstGeom prst="rect">
              <a:avLst/>
            </a:prstGeom>
            <a:noFill/>
            <a:ln>
              <a:noFill/>
            </a:ln>
          </p:spPr>
        </p:pic>
        <p:pic>
          <p:nvPicPr>
            <p:cNvPr id="129" name="Google Shape;129;p20"/>
            <p:cNvPicPr preferRelativeResize="0"/>
            <p:nvPr/>
          </p:nvPicPr>
          <p:blipFill rotWithShape="1">
            <a:blip r:embed="rId3">
              <a:alphaModFix/>
            </a:blip>
            <a:srcRect/>
            <a:stretch/>
          </p:blipFill>
          <p:spPr>
            <a:xfrm>
              <a:off x="5002683" y="3225788"/>
              <a:ext cx="1735944" cy="730832"/>
            </a:xfrm>
            <a:prstGeom prst="rect">
              <a:avLst/>
            </a:prstGeom>
            <a:noFill/>
            <a:ln>
              <a:noFill/>
            </a:ln>
          </p:spPr>
        </p:pic>
        <p:pic>
          <p:nvPicPr>
            <p:cNvPr id="130" name="Google Shape;130;p20"/>
            <p:cNvPicPr preferRelativeResize="0"/>
            <p:nvPr/>
          </p:nvPicPr>
          <p:blipFill rotWithShape="1">
            <a:blip r:embed="rId3">
              <a:alphaModFix/>
            </a:blip>
            <a:srcRect/>
            <a:stretch/>
          </p:blipFill>
          <p:spPr>
            <a:xfrm>
              <a:off x="5001318" y="3022576"/>
              <a:ext cx="1735944" cy="730832"/>
            </a:xfrm>
            <a:prstGeom prst="rect">
              <a:avLst/>
            </a:prstGeom>
            <a:noFill/>
            <a:ln>
              <a:noFill/>
            </a:ln>
          </p:spPr>
        </p:pic>
      </p:grpSp>
      <p:pic>
        <p:nvPicPr>
          <p:cNvPr id="131" name="Google Shape;131;p20"/>
          <p:cNvPicPr preferRelativeResize="0"/>
          <p:nvPr/>
        </p:nvPicPr>
        <p:blipFill rotWithShape="1">
          <a:blip r:embed="rId4">
            <a:alphaModFix/>
          </a:blip>
          <a:srcRect/>
          <a:stretch/>
        </p:blipFill>
        <p:spPr>
          <a:xfrm>
            <a:off x="2687628" y="4908186"/>
            <a:ext cx="962622" cy="724373"/>
          </a:xfrm>
          <a:prstGeom prst="rect">
            <a:avLst/>
          </a:prstGeom>
          <a:noFill/>
          <a:ln>
            <a:noFill/>
          </a:ln>
        </p:spPr>
      </p:pic>
      <p:pic>
        <p:nvPicPr>
          <p:cNvPr id="132" name="Google Shape;132;p20"/>
          <p:cNvPicPr preferRelativeResize="0"/>
          <p:nvPr/>
        </p:nvPicPr>
        <p:blipFill rotWithShape="1">
          <a:blip r:embed="rId4">
            <a:alphaModFix/>
          </a:blip>
          <a:srcRect/>
          <a:stretch/>
        </p:blipFill>
        <p:spPr>
          <a:xfrm>
            <a:off x="4313315" y="1988840"/>
            <a:ext cx="962622" cy="724373"/>
          </a:xfrm>
          <a:prstGeom prst="rect">
            <a:avLst/>
          </a:prstGeom>
          <a:noFill/>
          <a:ln>
            <a:noFill/>
          </a:ln>
        </p:spPr>
      </p:pic>
      <p:pic>
        <p:nvPicPr>
          <p:cNvPr id="133" name="Google Shape;133;p20"/>
          <p:cNvPicPr preferRelativeResize="0"/>
          <p:nvPr/>
        </p:nvPicPr>
        <p:blipFill rotWithShape="1">
          <a:blip r:embed="rId4">
            <a:alphaModFix/>
          </a:blip>
          <a:srcRect/>
          <a:stretch/>
        </p:blipFill>
        <p:spPr>
          <a:xfrm>
            <a:off x="4313315" y="2967944"/>
            <a:ext cx="962622" cy="724373"/>
          </a:xfrm>
          <a:prstGeom prst="rect">
            <a:avLst/>
          </a:prstGeom>
          <a:noFill/>
          <a:ln>
            <a:noFill/>
          </a:ln>
        </p:spPr>
      </p:pic>
      <p:pic>
        <p:nvPicPr>
          <p:cNvPr id="134" name="Google Shape;134;p20"/>
          <p:cNvPicPr preferRelativeResize="0"/>
          <p:nvPr/>
        </p:nvPicPr>
        <p:blipFill rotWithShape="1">
          <a:blip r:embed="rId4">
            <a:alphaModFix/>
          </a:blip>
          <a:srcRect/>
          <a:stretch/>
        </p:blipFill>
        <p:spPr>
          <a:xfrm>
            <a:off x="4323252" y="4197697"/>
            <a:ext cx="962622" cy="724373"/>
          </a:xfrm>
          <a:prstGeom prst="rect">
            <a:avLst/>
          </a:prstGeom>
          <a:noFill/>
          <a:ln>
            <a:noFill/>
          </a:ln>
        </p:spPr>
      </p:pic>
      <p:cxnSp>
        <p:nvCxnSpPr>
          <p:cNvPr id="135" name="Google Shape;135;p20"/>
          <p:cNvCxnSpPr>
            <a:stCxn id="127" idx="2"/>
            <a:endCxn id="130" idx="0"/>
          </p:cNvCxnSpPr>
          <p:nvPr/>
        </p:nvCxnSpPr>
        <p:spPr>
          <a:xfrm rot="5400000" flipH="1">
            <a:off x="1632147" y="3526147"/>
            <a:ext cx="1340400" cy="2700"/>
          </a:xfrm>
          <a:prstGeom prst="bentConnector5">
            <a:avLst>
              <a:gd name="adj1" fmla="val -17055"/>
              <a:gd name="adj2" fmla="val 40714889"/>
              <a:gd name="adj3" fmla="val 117060"/>
            </a:avLst>
          </a:prstGeom>
          <a:noFill/>
          <a:ln w="9525" cap="flat" cmpd="sng">
            <a:solidFill>
              <a:srgbClr val="117F7C"/>
            </a:solidFill>
            <a:prstDash val="solid"/>
            <a:round/>
            <a:headEnd type="none" w="sm" len="sm"/>
            <a:tailEnd type="none" w="sm" len="sm"/>
          </a:ln>
        </p:spPr>
      </p:cxnSp>
      <p:cxnSp>
        <p:nvCxnSpPr>
          <p:cNvPr id="136" name="Google Shape;136;p20"/>
          <p:cNvCxnSpPr>
            <a:stCxn id="131" idx="0"/>
          </p:cNvCxnSpPr>
          <p:nvPr/>
        </p:nvCxnSpPr>
        <p:spPr>
          <a:xfrm rot="10800000">
            <a:off x="3168939" y="3933186"/>
            <a:ext cx="0" cy="975000"/>
          </a:xfrm>
          <a:prstGeom prst="straightConnector1">
            <a:avLst/>
          </a:prstGeom>
          <a:noFill/>
          <a:ln w="9525" cap="flat" cmpd="sng">
            <a:solidFill>
              <a:srgbClr val="117F7C"/>
            </a:solidFill>
            <a:prstDash val="solid"/>
            <a:round/>
            <a:headEnd type="none" w="sm" len="sm"/>
            <a:tailEnd type="none" w="sm" len="sm"/>
          </a:ln>
        </p:spPr>
      </p:cxnSp>
      <p:cxnSp>
        <p:nvCxnSpPr>
          <p:cNvPr id="137" name="Google Shape;137;p20"/>
          <p:cNvCxnSpPr>
            <a:stCxn id="133" idx="1"/>
            <a:endCxn id="130" idx="3"/>
          </p:cNvCxnSpPr>
          <p:nvPr/>
        </p:nvCxnSpPr>
        <p:spPr>
          <a:xfrm rot="10800000">
            <a:off x="3168815" y="3222730"/>
            <a:ext cx="1144500" cy="107400"/>
          </a:xfrm>
          <a:prstGeom prst="straightConnector1">
            <a:avLst/>
          </a:prstGeom>
          <a:noFill/>
          <a:ln w="9525" cap="flat" cmpd="sng">
            <a:solidFill>
              <a:srgbClr val="117F7C"/>
            </a:solidFill>
            <a:prstDash val="solid"/>
            <a:round/>
            <a:headEnd type="none" w="sm" len="sm"/>
            <a:tailEnd type="none" w="sm" len="sm"/>
          </a:ln>
        </p:spPr>
      </p:cxnSp>
      <p:cxnSp>
        <p:nvCxnSpPr>
          <p:cNvPr id="138" name="Google Shape;138;p20"/>
          <p:cNvCxnSpPr>
            <a:stCxn id="132" idx="1"/>
            <a:endCxn id="130" idx="3"/>
          </p:cNvCxnSpPr>
          <p:nvPr/>
        </p:nvCxnSpPr>
        <p:spPr>
          <a:xfrm flipH="1">
            <a:off x="3168815" y="2351027"/>
            <a:ext cx="1144500" cy="871500"/>
          </a:xfrm>
          <a:prstGeom prst="straightConnector1">
            <a:avLst/>
          </a:prstGeom>
          <a:noFill/>
          <a:ln w="9525" cap="flat" cmpd="sng">
            <a:solidFill>
              <a:srgbClr val="117F7C"/>
            </a:solidFill>
            <a:prstDash val="solid"/>
            <a:round/>
            <a:headEnd type="none" w="sm" len="sm"/>
            <a:tailEnd type="none" w="sm" len="sm"/>
          </a:ln>
        </p:spPr>
      </p:cxnSp>
      <p:cxnSp>
        <p:nvCxnSpPr>
          <p:cNvPr id="139" name="Google Shape;139;p20"/>
          <p:cNvCxnSpPr>
            <a:stCxn id="134" idx="1"/>
          </p:cNvCxnSpPr>
          <p:nvPr/>
        </p:nvCxnSpPr>
        <p:spPr>
          <a:xfrm rot="10800000">
            <a:off x="3168852" y="3628983"/>
            <a:ext cx="1154400" cy="930900"/>
          </a:xfrm>
          <a:prstGeom prst="straightConnector1">
            <a:avLst/>
          </a:prstGeom>
          <a:noFill/>
          <a:ln w="9525" cap="flat" cmpd="sng">
            <a:solidFill>
              <a:srgbClr val="117F7C"/>
            </a:solidFill>
            <a:prstDash val="solid"/>
            <a:round/>
            <a:headEnd type="none" w="sm" len="sm"/>
            <a:tailEnd type="none" w="sm" len="sm"/>
          </a:ln>
        </p:spPr>
      </p:cxnSp>
      <p:sp>
        <p:nvSpPr>
          <p:cNvPr id="140" name="Google Shape;140;p20"/>
          <p:cNvSpPr/>
          <p:nvPr/>
        </p:nvSpPr>
        <p:spPr>
          <a:xfrm>
            <a:off x="1115615" y="2084968"/>
            <a:ext cx="1343805" cy="565828"/>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GB" sz="3200" b="1" dirty="0">
                <a:solidFill>
                  <a:schemeClr val="tx1"/>
                </a:solidFill>
                <a:latin typeface="Arial"/>
                <a:ea typeface="Arial"/>
                <a:cs typeface="Arial"/>
                <a:sym typeface="Arial"/>
              </a:rPr>
              <a:t>Bus</a:t>
            </a:r>
            <a:endParaRPr sz="3200" b="1" dirty="0">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0" y="-26088"/>
            <a:ext cx="9144000" cy="715239"/>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t>More Topology</a:t>
            </a:r>
            <a:endParaRPr b="1" dirty="0"/>
          </a:p>
        </p:txBody>
      </p:sp>
      <p:pic>
        <p:nvPicPr>
          <p:cNvPr id="147" name="Google Shape;147;p21"/>
          <p:cNvPicPr preferRelativeResize="0"/>
          <p:nvPr/>
        </p:nvPicPr>
        <p:blipFill rotWithShape="1">
          <a:blip r:embed="rId3">
            <a:alphaModFix/>
          </a:blip>
          <a:srcRect/>
          <a:stretch/>
        </p:blipFill>
        <p:spPr>
          <a:xfrm>
            <a:off x="3129010" y="2908158"/>
            <a:ext cx="2591146" cy="1090872"/>
          </a:xfrm>
          <a:prstGeom prst="rect">
            <a:avLst/>
          </a:prstGeom>
          <a:noFill/>
          <a:ln>
            <a:noFill/>
          </a:ln>
        </p:spPr>
      </p:pic>
      <p:pic>
        <p:nvPicPr>
          <p:cNvPr id="148" name="Google Shape;148;p21"/>
          <p:cNvPicPr preferRelativeResize="0"/>
          <p:nvPr/>
        </p:nvPicPr>
        <p:blipFill rotWithShape="1">
          <a:blip r:embed="rId4">
            <a:alphaModFix/>
          </a:blip>
          <a:srcRect/>
          <a:stretch/>
        </p:blipFill>
        <p:spPr>
          <a:xfrm>
            <a:off x="3811100" y="4881972"/>
            <a:ext cx="1226966" cy="923292"/>
          </a:xfrm>
          <a:prstGeom prst="rect">
            <a:avLst/>
          </a:prstGeom>
          <a:noFill/>
          <a:ln>
            <a:noFill/>
          </a:ln>
        </p:spPr>
      </p:pic>
      <p:pic>
        <p:nvPicPr>
          <p:cNvPr id="149" name="Google Shape;149;p21"/>
          <p:cNvPicPr preferRelativeResize="0"/>
          <p:nvPr/>
        </p:nvPicPr>
        <p:blipFill rotWithShape="1">
          <a:blip r:embed="rId4">
            <a:alphaModFix/>
          </a:blip>
          <a:srcRect/>
          <a:stretch/>
        </p:blipFill>
        <p:spPr>
          <a:xfrm>
            <a:off x="5937322" y="4348318"/>
            <a:ext cx="1226966" cy="923292"/>
          </a:xfrm>
          <a:prstGeom prst="rect">
            <a:avLst/>
          </a:prstGeom>
          <a:noFill/>
          <a:ln>
            <a:noFill/>
          </a:ln>
        </p:spPr>
      </p:pic>
      <p:cxnSp>
        <p:nvCxnSpPr>
          <p:cNvPr id="150" name="Google Shape;150;p21"/>
          <p:cNvCxnSpPr>
            <a:stCxn id="148" idx="0"/>
            <a:endCxn id="147" idx="2"/>
          </p:cNvCxnSpPr>
          <p:nvPr/>
        </p:nvCxnSpPr>
        <p:spPr>
          <a:xfrm rot="10800000">
            <a:off x="4424583" y="3999072"/>
            <a:ext cx="0" cy="882900"/>
          </a:xfrm>
          <a:prstGeom prst="straightConnector1">
            <a:avLst/>
          </a:prstGeom>
          <a:noFill/>
          <a:ln w="9525" cap="flat" cmpd="sng">
            <a:solidFill>
              <a:srgbClr val="117F7C"/>
            </a:solidFill>
            <a:prstDash val="solid"/>
            <a:round/>
            <a:headEnd type="none" w="sm" len="sm"/>
            <a:tailEnd type="none" w="sm" len="sm"/>
          </a:ln>
        </p:spPr>
      </p:cxnSp>
      <p:cxnSp>
        <p:nvCxnSpPr>
          <p:cNvPr id="151" name="Google Shape;151;p21"/>
          <p:cNvCxnSpPr>
            <a:stCxn id="149" idx="0"/>
            <a:endCxn id="147" idx="3"/>
          </p:cNvCxnSpPr>
          <p:nvPr/>
        </p:nvCxnSpPr>
        <p:spPr>
          <a:xfrm rot="10800000">
            <a:off x="5720105" y="3453718"/>
            <a:ext cx="830700" cy="894600"/>
          </a:xfrm>
          <a:prstGeom prst="straightConnector1">
            <a:avLst/>
          </a:prstGeom>
          <a:noFill/>
          <a:ln w="9525" cap="flat" cmpd="sng">
            <a:solidFill>
              <a:srgbClr val="117F7C"/>
            </a:solidFill>
            <a:prstDash val="solid"/>
            <a:round/>
            <a:headEnd type="none" w="sm" len="sm"/>
            <a:tailEnd type="none" w="sm" len="sm"/>
          </a:ln>
        </p:spPr>
      </p:cxnSp>
      <p:sp>
        <p:nvSpPr>
          <p:cNvPr id="152" name="Google Shape;152;p21"/>
          <p:cNvSpPr/>
          <p:nvPr/>
        </p:nvSpPr>
        <p:spPr>
          <a:xfrm>
            <a:off x="4278271" y="3426532"/>
            <a:ext cx="2163107" cy="1506071"/>
          </a:xfrm>
          <a:custGeom>
            <a:avLst/>
            <a:gdLst/>
            <a:ahLst/>
            <a:cxnLst/>
            <a:rect l="l" t="t" r="r" b="b"/>
            <a:pathLst>
              <a:path w="2324123" h="1506071" extrusionOk="0">
                <a:moveTo>
                  <a:pt x="97261" y="1506071"/>
                </a:moveTo>
                <a:cubicBezTo>
                  <a:pt x="51614" y="1277818"/>
                  <a:pt x="97518" y="1523731"/>
                  <a:pt x="75746" y="935915"/>
                </a:cubicBezTo>
                <a:cubicBezTo>
                  <a:pt x="73492" y="875052"/>
                  <a:pt x="62866" y="880149"/>
                  <a:pt x="54231" y="828339"/>
                </a:cubicBezTo>
                <a:cubicBezTo>
                  <a:pt x="49478" y="799822"/>
                  <a:pt x="47869" y="770852"/>
                  <a:pt x="43473" y="742278"/>
                </a:cubicBezTo>
                <a:cubicBezTo>
                  <a:pt x="32538" y="671206"/>
                  <a:pt x="37227" y="709660"/>
                  <a:pt x="21958" y="656217"/>
                </a:cubicBezTo>
                <a:cubicBezTo>
                  <a:pt x="17896" y="642001"/>
                  <a:pt x="14786" y="627530"/>
                  <a:pt x="11200" y="613186"/>
                </a:cubicBezTo>
                <a:cubicBezTo>
                  <a:pt x="7614" y="573741"/>
                  <a:pt x="-2192" y="534372"/>
                  <a:pt x="443" y="494852"/>
                </a:cubicBezTo>
                <a:cubicBezTo>
                  <a:pt x="3445" y="449826"/>
                  <a:pt x="38791" y="445745"/>
                  <a:pt x="64988" y="419548"/>
                </a:cubicBezTo>
                <a:cubicBezTo>
                  <a:pt x="74130" y="410406"/>
                  <a:pt x="77362" y="396417"/>
                  <a:pt x="86504" y="387275"/>
                </a:cubicBezTo>
                <a:cubicBezTo>
                  <a:pt x="116790" y="356989"/>
                  <a:pt x="131264" y="357921"/>
                  <a:pt x="161807" y="333487"/>
                </a:cubicBezTo>
                <a:cubicBezTo>
                  <a:pt x="169727" y="327151"/>
                  <a:pt x="173906" y="315739"/>
                  <a:pt x="183323" y="311972"/>
                </a:cubicBezTo>
                <a:cubicBezTo>
                  <a:pt x="210778" y="300990"/>
                  <a:pt x="240952" y="298581"/>
                  <a:pt x="269384" y="290457"/>
                </a:cubicBezTo>
                <a:cubicBezTo>
                  <a:pt x="291191" y="284226"/>
                  <a:pt x="312050" y="274908"/>
                  <a:pt x="333930" y="268941"/>
                </a:cubicBezTo>
                <a:cubicBezTo>
                  <a:pt x="351570" y="264130"/>
                  <a:pt x="369980" y="262619"/>
                  <a:pt x="387718" y="258184"/>
                </a:cubicBezTo>
                <a:cubicBezTo>
                  <a:pt x="427383" y="248268"/>
                  <a:pt x="465961" y="233929"/>
                  <a:pt x="506052" y="225911"/>
                </a:cubicBezTo>
                <a:cubicBezTo>
                  <a:pt x="537893" y="219543"/>
                  <a:pt x="570598" y="218739"/>
                  <a:pt x="602871" y="215153"/>
                </a:cubicBezTo>
                <a:cubicBezTo>
                  <a:pt x="643625" y="194776"/>
                  <a:pt x="662594" y="182756"/>
                  <a:pt x="710447" y="172122"/>
                </a:cubicBezTo>
                <a:cubicBezTo>
                  <a:pt x="753032" y="162659"/>
                  <a:pt x="796762" y="159162"/>
                  <a:pt x="839539" y="150607"/>
                </a:cubicBezTo>
                <a:cubicBezTo>
                  <a:pt x="850658" y="148383"/>
                  <a:pt x="860711" y="142163"/>
                  <a:pt x="871812" y="139850"/>
                </a:cubicBezTo>
                <a:cubicBezTo>
                  <a:pt x="1054229" y="101847"/>
                  <a:pt x="1044461" y="104428"/>
                  <a:pt x="1173026" y="86061"/>
                </a:cubicBezTo>
                <a:cubicBezTo>
                  <a:pt x="1187370" y="75303"/>
                  <a:pt x="1199673" y="61070"/>
                  <a:pt x="1216057" y="53788"/>
                </a:cubicBezTo>
                <a:cubicBezTo>
                  <a:pt x="1232766" y="46362"/>
                  <a:pt x="1252047" y="47219"/>
                  <a:pt x="1269845" y="43031"/>
                </a:cubicBezTo>
                <a:cubicBezTo>
                  <a:pt x="1477887" y="-5919"/>
                  <a:pt x="1330210" y="24504"/>
                  <a:pt x="1452725" y="0"/>
                </a:cubicBezTo>
                <a:cubicBezTo>
                  <a:pt x="1520857" y="3586"/>
                  <a:pt x="1589344" y="2938"/>
                  <a:pt x="1657120" y="10758"/>
                </a:cubicBezTo>
                <a:cubicBezTo>
                  <a:pt x="1683054" y="13750"/>
                  <a:pt x="1712912" y="14929"/>
                  <a:pt x="1732424" y="32273"/>
                </a:cubicBezTo>
                <a:cubicBezTo>
                  <a:pt x="1749375" y="47340"/>
                  <a:pt x="1742925" y="76994"/>
                  <a:pt x="1753939" y="96819"/>
                </a:cubicBezTo>
                <a:cubicBezTo>
                  <a:pt x="1761327" y="110118"/>
                  <a:pt x="1777369" y="116712"/>
                  <a:pt x="1786212" y="129092"/>
                </a:cubicBezTo>
                <a:cubicBezTo>
                  <a:pt x="1795533" y="142141"/>
                  <a:pt x="1798105" y="159293"/>
                  <a:pt x="1807727" y="172122"/>
                </a:cubicBezTo>
                <a:cubicBezTo>
                  <a:pt x="1819898" y="188350"/>
                  <a:pt x="1838464" y="199018"/>
                  <a:pt x="1850758" y="215153"/>
                </a:cubicBezTo>
                <a:cubicBezTo>
                  <a:pt x="1950392" y="345923"/>
                  <a:pt x="1953093" y="353438"/>
                  <a:pt x="2012123" y="451821"/>
                </a:cubicBezTo>
                <a:cubicBezTo>
                  <a:pt x="2035443" y="545108"/>
                  <a:pt x="2003683" y="440404"/>
                  <a:pt x="2076668" y="570155"/>
                </a:cubicBezTo>
                <a:cubicBezTo>
                  <a:pt x="2155755" y="710753"/>
                  <a:pt x="2081856" y="629131"/>
                  <a:pt x="2151972" y="699247"/>
                </a:cubicBezTo>
                <a:cubicBezTo>
                  <a:pt x="2155558" y="710005"/>
                  <a:pt x="2154712" y="723502"/>
                  <a:pt x="2162730" y="731520"/>
                </a:cubicBezTo>
                <a:cubicBezTo>
                  <a:pt x="2199722" y="768513"/>
                  <a:pt x="2218964" y="771781"/>
                  <a:pt x="2259548" y="785308"/>
                </a:cubicBezTo>
                <a:cubicBezTo>
                  <a:pt x="2275302" y="801062"/>
                  <a:pt x="2294436" y="817383"/>
                  <a:pt x="2302579" y="839097"/>
                </a:cubicBezTo>
                <a:cubicBezTo>
                  <a:pt x="2308999" y="856217"/>
                  <a:pt x="2308902" y="875146"/>
                  <a:pt x="2313337" y="892885"/>
                </a:cubicBezTo>
                <a:cubicBezTo>
                  <a:pt x="2325228" y="940449"/>
                  <a:pt x="2324094" y="910059"/>
                  <a:pt x="2324094" y="935915"/>
                </a:cubicBezTo>
              </a:path>
            </a:pathLst>
          </a:custGeom>
          <a:noFill/>
          <a:ln w="5715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pic>
        <p:nvPicPr>
          <p:cNvPr id="153" name="Google Shape;153;p21"/>
          <p:cNvPicPr preferRelativeResize="0"/>
          <p:nvPr/>
        </p:nvPicPr>
        <p:blipFill rotWithShape="1">
          <a:blip r:embed="rId4">
            <a:alphaModFix/>
          </a:blip>
          <a:srcRect/>
          <a:stretch/>
        </p:blipFill>
        <p:spPr>
          <a:xfrm>
            <a:off x="5521997" y="1415894"/>
            <a:ext cx="1226966" cy="923292"/>
          </a:xfrm>
          <a:prstGeom prst="rect">
            <a:avLst/>
          </a:prstGeom>
          <a:noFill/>
          <a:ln>
            <a:noFill/>
          </a:ln>
        </p:spPr>
      </p:pic>
      <p:pic>
        <p:nvPicPr>
          <p:cNvPr id="154" name="Google Shape;154;p21"/>
          <p:cNvPicPr preferRelativeResize="0"/>
          <p:nvPr/>
        </p:nvPicPr>
        <p:blipFill rotWithShape="1">
          <a:blip r:embed="rId4">
            <a:alphaModFix/>
          </a:blip>
          <a:srcRect/>
          <a:stretch/>
        </p:blipFill>
        <p:spPr>
          <a:xfrm>
            <a:off x="2584134" y="1451928"/>
            <a:ext cx="1226966" cy="923292"/>
          </a:xfrm>
          <a:prstGeom prst="rect">
            <a:avLst/>
          </a:prstGeom>
          <a:noFill/>
          <a:ln>
            <a:noFill/>
          </a:ln>
        </p:spPr>
      </p:pic>
      <p:cxnSp>
        <p:nvCxnSpPr>
          <p:cNvPr id="155" name="Google Shape;155;p21"/>
          <p:cNvCxnSpPr>
            <a:stCxn id="154" idx="2"/>
            <a:endCxn id="147" idx="0"/>
          </p:cNvCxnSpPr>
          <p:nvPr/>
        </p:nvCxnSpPr>
        <p:spPr>
          <a:xfrm>
            <a:off x="3197617" y="2375220"/>
            <a:ext cx="1227000" cy="532800"/>
          </a:xfrm>
          <a:prstGeom prst="straightConnector1">
            <a:avLst/>
          </a:prstGeom>
          <a:noFill/>
          <a:ln w="9525" cap="flat" cmpd="sng">
            <a:solidFill>
              <a:srgbClr val="117F7C"/>
            </a:solidFill>
            <a:prstDash val="solid"/>
            <a:round/>
            <a:headEnd type="none" w="sm" len="sm"/>
            <a:tailEnd type="none" w="sm" len="sm"/>
          </a:ln>
        </p:spPr>
      </p:cxnSp>
      <p:cxnSp>
        <p:nvCxnSpPr>
          <p:cNvPr id="156" name="Google Shape;156;p21"/>
          <p:cNvCxnSpPr>
            <a:stCxn id="153" idx="2"/>
          </p:cNvCxnSpPr>
          <p:nvPr/>
        </p:nvCxnSpPr>
        <p:spPr>
          <a:xfrm flipH="1">
            <a:off x="5359680" y="2339186"/>
            <a:ext cx="775800" cy="748200"/>
          </a:xfrm>
          <a:prstGeom prst="straightConnector1">
            <a:avLst/>
          </a:prstGeom>
          <a:noFill/>
          <a:ln w="9525" cap="flat" cmpd="sng">
            <a:solidFill>
              <a:srgbClr val="117F7C"/>
            </a:solidFill>
            <a:prstDash val="solid"/>
            <a:round/>
            <a:headEnd type="none" w="sm" len="sm"/>
            <a:tailEnd type="none" w="sm" len="sm"/>
          </a:ln>
        </p:spPr>
      </p:cxnSp>
      <p:sp>
        <p:nvSpPr>
          <p:cNvPr id="157" name="Google Shape;157;p21"/>
          <p:cNvSpPr/>
          <p:nvPr/>
        </p:nvSpPr>
        <p:spPr>
          <a:xfrm>
            <a:off x="3184264" y="2269864"/>
            <a:ext cx="2969110" cy="796065"/>
          </a:xfrm>
          <a:custGeom>
            <a:avLst/>
            <a:gdLst/>
            <a:ahLst/>
            <a:cxnLst/>
            <a:rect l="l" t="t" r="r" b="b"/>
            <a:pathLst>
              <a:path w="2969110" h="796065" extrusionOk="0">
                <a:moveTo>
                  <a:pt x="0" y="96818"/>
                </a:moveTo>
                <a:cubicBezTo>
                  <a:pt x="25101" y="100404"/>
                  <a:pt x="50841" y="100904"/>
                  <a:pt x="75303" y="107576"/>
                </a:cubicBezTo>
                <a:cubicBezTo>
                  <a:pt x="130267" y="122566"/>
                  <a:pt x="110093" y="135728"/>
                  <a:pt x="161364" y="161364"/>
                </a:cubicBezTo>
                <a:cubicBezTo>
                  <a:pt x="174588" y="167976"/>
                  <a:pt x="190747" y="166435"/>
                  <a:pt x="204395" y="172122"/>
                </a:cubicBezTo>
                <a:cubicBezTo>
                  <a:pt x="234001" y="184458"/>
                  <a:pt x="261436" y="201495"/>
                  <a:pt x="290456" y="215152"/>
                </a:cubicBezTo>
                <a:cubicBezTo>
                  <a:pt x="322411" y="230190"/>
                  <a:pt x="355687" y="242389"/>
                  <a:pt x="387275" y="258183"/>
                </a:cubicBezTo>
                <a:cubicBezTo>
                  <a:pt x="405977" y="267534"/>
                  <a:pt x="423475" y="279149"/>
                  <a:pt x="441063" y="290456"/>
                </a:cubicBezTo>
                <a:cubicBezTo>
                  <a:pt x="473690" y="311431"/>
                  <a:pt x="503190" y="337656"/>
                  <a:pt x="537882" y="355002"/>
                </a:cubicBezTo>
                <a:cubicBezTo>
                  <a:pt x="670153" y="421138"/>
                  <a:pt x="683610" y="391196"/>
                  <a:pt x="806823" y="473336"/>
                </a:cubicBezTo>
                <a:cubicBezTo>
                  <a:pt x="861226" y="509604"/>
                  <a:pt x="815696" y="483339"/>
                  <a:pt x="871369" y="505609"/>
                </a:cubicBezTo>
                <a:cubicBezTo>
                  <a:pt x="896725" y="515751"/>
                  <a:pt x="920764" y="529246"/>
                  <a:pt x="946672" y="537882"/>
                </a:cubicBezTo>
                <a:cubicBezTo>
                  <a:pt x="964018" y="543664"/>
                  <a:pt x="982612" y="544674"/>
                  <a:pt x="1000461" y="548640"/>
                </a:cubicBezTo>
                <a:cubicBezTo>
                  <a:pt x="1012874" y="551398"/>
                  <a:pt x="1061385" y="562966"/>
                  <a:pt x="1075764" y="570155"/>
                </a:cubicBezTo>
                <a:cubicBezTo>
                  <a:pt x="1087328" y="575937"/>
                  <a:pt x="1095886" y="587252"/>
                  <a:pt x="1108037" y="591670"/>
                </a:cubicBezTo>
                <a:cubicBezTo>
                  <a:pt x="1135827" y="601775"/>
                  <a:pt x="1194098" y="613185"/>
                  <a:pt x="1194098" y="613185"/>
                </a:cubicBezTo>
                <a:cubicBezTo>
                  <a:pt x="1286589" y="674847"/>
                  <a:pt x="1169566" y="600919"/>
                  <a:pt x="1258644" y="645458"/>
                </a:cubicBezTo>
                <a:cubicBezTo>
                  <a:pt x="1332937" y="682604"/>
                  <a:pt x="1244390" y="655343"/>
                  <a:pt x="1333948" y="677731"/>
                </a:cubicBezTo>
                <a:cubicBezTo>
                  <a:pt x="1351877" y="688489"/>
                  <a:pt x="1368629" y="701512"/>
                  <a:pt x="1387736" y="710004"/>
                </a:cubicBezTo>
                <a:cubicBezTo>
                  <a:pt x="1401247" y="716009"/>
                  <a:pt x="1416022" y="719670"/>
                  <a:pt x="1430767" y="720762"/>
                </a:cubicBezTo>
                <a:cubicBezTo>
                  <a:pt x="1513094" y="726861"/>
                  <a:pt x="1595717" y="727934"/>
                  <a:pt x="1678192" y="731520"/>
                </a:cubicBezTo>
                <a:cubicBezTo>
                  <a:pt x="1685364" y="738692"/>
                  <a:pt x="1690242" y="749394"/>
                  <a:pt x="1699708" y="753035"/>
                </a:cubicBezTo>
                <a:cubicBezTo>
                  <a:pt x="1753280" y="773639"/>
                  <a:pt x="1814802" y="784660"/>
                  <a:pt x="1871830" y="796065"/>
                </a:cubicBezTo>
                <a:cubicBezTo>
                  <a:pt x="2015265" y="792479"/>
                  <a:pt x="2158811" y="791974"/>
                  <a:pt x="2302136" y="785308"/>
                </a:cubicBezTo>
                <a:cubicBezTo>
                  <a:pt x="2337608" y="783658"/>
                  <a:pt x="2341463" y="763894"/>
                  <a:pt x="2366682" y="742277"/>
                </a:cubicBezTo>
                <a:cubicBezTo>
                  <a:pt x="2380295" y="730609"/>
                  <a:pt x="2396099" y="721672"/>
                  <a:pt x="2409712" y="710004"/>
                </a:cubicBezTo>
                <a:cubicBezTo>
                  <a:pt x="2482184" y="647885"/>
                  <a:pt x="2402933" y="703765"/>
                  <a:pt x="2474258" y="656216"/>
                </a:cubicBezTo>
                <a:cubicBezTo>
                  <a:pt x="2524461" y="580912"/>
                  <a:pt x="2495774" y="606013"/>
                  <a:pt x="2549562" y="570155"/>
                </a:cubicBezTo>
                <a:cubicBezTo>
                  <a:pt x="2556734" y="559397"/>
                  <a:pt x="2561935" y="547024"/>
                  <a:pt x="2571077" y="537882"/>
                </a:cubicBezTo>
                <a:cubicBezTo>
                  <a:pt x="2583755" y="525204"/>
                  <a:pt x="2600231" y="516963"/>
                  <a:pt x="2614108" y="505609"/>
                </a:cubicBezTo>
                <a:cubicBezTo>
                  <a:pt x="2639695" y="484674"/>
                  <a:pt x="2666034" y="464440"/>
                  <a:pt x="2689411" y="441063"/>
                </a:cubicBezTo>
                <a:cubicBezTo>
                  <a:pt x="2698553" y="431921"/>
                  <a:pt x="2701785" y="417932"/>
                  <a:pt x="2710927" y="408790"/>
                </a:cubicBezTo>
                <a:cubicBezTo>
                  <a:pt x="2723605" y="396112"/>
                  <a:pt x="2741279" y="389195"/>
                  <a:pt x="2753957" y="376517"/>
                </a:cubicBezTo>
                <a:cubicBezTo>
                  <a:pt x="2766635" y="363839"/>
                  <a:pt x="2774752" y="347261"/>
                  <a:pt x="2786230" y="333487"/>
                </a:cubicBezTo>
                <a:cubicBezTo>
                  <a:pt x="2792723" y="325695"/>
                  <a:pt x="2801409" y="319891"/>
                  <a:pt x="2807745" y="311971"/>
                </a:cubicBezTo>
                <a:cubicBezTo>
                  <a:pt x="2815822" y="301875"/>
                  <a:pt x="2821746" y="290219"/>
                  <a:pt x="2829261" y="279698"/>
                </a:cubicBezTo>
                <a:cubicBezTo>
                  <a:pt x="2839682" y="265108"/>
                  <a:pt x="2850776" y="251011"/>
                  <a:pt x="2861534" y="236668"/>
                </a:cubicBezTo>
                <a:cubicBezTo>
                  <a:pt x="2868706" y="215153"/>
                  <a:pt x="2874115" y="192967"/>
                  <a:pt x="2883049" y="172122"/>
                </a:cubicBezTo>
                <a:cubicBezTo>
                  <a:pt x="2893807" y="147021"/>
                  <a:pt x="2905989" y="122483"/>
                  <a:pt x="2915322" y="96818"/>
                </a:cubicBezTo>
                <a:cubicBezTo>
                  <a:pt x="2920375" y="82923"/>
                  <a:pt x="2919468" y="67012"/>
                  <a:pt x="2926080" y="53788"/>
                </a:cubicBezTo>
                <a:cubicBezTo>
                  <a:pt x="2930616" y="44716"/>
                  <a:pt x="2941259" y="40192"/>
                  <a:pt x="2947595" y="32272"/>
                </a:cubicBezTo>
                <a:cubicBezTo>
                  <a:pt x="2955671" y="22176"/>
                  <a:pt x="2969110" y="0"/>
                  <a:pt x="2969110" y="0"/>
                </a:cubicBezTo>
              </a:path>
            </a:pathLst>
          </a:cu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Times New Roman"/>
              <a:ea typeface="Times New Roman"/>
              <a:cs typeface="Times New Roman"/>
              <a:sym typeface="Times New Roman"/>
            </a:endParaRPr>
          </a:p>
        </p:txBody>
      </p:sp>
      <p:sp>
        <p:nvSpPr>
          <p:cNvPr id="158" name="Google Shape;158;p21"/>
          <p:cNvSpPr/>
          <p:nvPr/>
        </p:nvSpPr>
        <p:spPr>
          <a:xfrm>
            <a:off x="1939609" y="2509288"/>
            <a:ext cx="181511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tx1"/>
                </a:solidFill>
                <a:latin typeface="Arial"/>
                <a:ea typeface="Arial"/>
                <a:cs typeface="Arial"/>
                <a:sym typeface="Arial"/>
              </a:rPr>
              <a:t>Virtual circuit</a:t>
            </a:r>
            <a:endParaRPr sz="2000" b="1" dirty="0">
              <a:solidFill>
                <a:schemeClr val="tx1"/>
              </a:solidFill>
              <a:latin typeface="Arial"/>
              <a:ea typeface="Arial"/>
              <a:cs typeface="Arial"/>
              <a:sym typeface="Arial"/>
            </a:endParaRPr>
          </a:p>
        </p:txBody>
      </p:sp>
      <p:sp>
        <p:nvSpPr>
          <p:cNvPr id="159" name="Google Shape;159;p21"/>
          <p:cNvSpPr/>
          <p:nvPr/>
        </p:nvSpPr>
        <p:spPr>
          <a:xfrm>
            <a:off x="4396676" y="4029537"/>
            <a:ext cx="181511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a:solidFill>
                  <a:schemeClr val="tx1"/>
                </a:solidFill>
                <a:latin typeface="Arial"/>
                <a:ea typeface="Arial"/>
                <a:cs typeface="Arial"/>
                <a:sym typeface="Arial"/>
              </a:rPr>
              <a:t>Virtual circuit</a:t>
            </a:r>
            <a:endParaRPr sz="2000" b="1">
              <a:solidFill>
                <a:schemeClr val="tx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0" y="0"/>
            <a:ext cx="9144000" cy="1145628"/>
          </a:xfrm>
          <a:solidFill>
            <a:schemeClr val="accent1">
              <a:lumMod val="60000"/>
              <a:lumOff val="40000"/>
            </a:schemeClr>
          </a:solidFill>
          <a:ln>
            <a:solidFill>
              <a:schemeClr val="accent1">
                <a:lumMod val="60000"/>
                <a:lumOff val="40000"/>
              </a:schemeClr>
            </a:solidFill>
          </a:ln>
        </p:spPr>
        <p:txBody>
          <a:bodyPr/>
          <a:lstStyle/>
          <a:p>
            <a:pPr algn="ctr" eaLnBrk="1" hangingPunct="1"/>
            <a:r>
              <a:rPr lang="en-US" altLang="en-US" b="1" dirty="0" smtClean="0">
                <a:effectLst>
                  <a:outerShdw blurRad="38100" dist="38100" dir="2700000" algn="tl">
                    <a:srgbClr val="000000">
                      <a:alpha val="43137"/>
                    </a:srgbClr>
                  </a:outerShdw>
                </a:effectLst>
              </a:rPr>
              <a:t>Factors Affecting Performance of Network</a:t>
            </a:r>
          </a:p>
        </p:txBody>
      </p:sp>
      <p:sp>
        <p:nvSpPr>
          <p:cNvPr id="3" name="Content Placeholder 2"/>
          <p:cNvSpPr>
            <a:spLocks noGrp="1"/>
          </p:cNvSpPr>
          <p:nvPr>
            <p:ph idx="4294967295"/>
          </p:nvPr>
        </p:nvSpPr>
        <p:spPr>
          <a:xfrm>
            <a:off x="186148" y="1197880"/>
            <a:ext cx="8957852" cy="5618080"/>
          </a:xfrm>
        </p:spPr>
        <p:txBody>
          <a:bodyPr rtlCol="0">
            <a:noAutofit/>
          </a:bodyPr>
          <a:lstStyle/>
          <a:p>
            <a:pPr marL="101600" indent="0">
              <a:lnSpc>
                <a:spcPct val="100000"/>
              </a:lnSpc>
              <a:spcAft>
                <a:spcPts val="1200"/>
              </a:spcAft>
              <a:buNone/>
              <a:tabLst>
                <a:tab pos="723900" algn="l"/>
                <a:tab pos="1447800" algn="l"/>
                <a:tab pos="2171700" algn="l"/>
                <a:tab pos="2895600" algn="l"/>
                <a:tab pos="3619500" algn="l"/>
              </a:tabLst>
              <a:defRPr/>
            </a:pPr>
            <a:r>
              <a:rPr lang="en-US" sz="2300" dirty="0" smtClean="0">
                <a:solidFill>
                  <a:schemeClr val="tx1"/>
                </a:solidFill>
              </a:rPr>
              <a:t>The following are the factors that can affect the performance of a network </a:t>
            </a:r>
          </a:p>
          <a:p>
            <a:pPr>
              <a:lnSpc>
                <a:spcPct val="100000"/>
              </a:lnSpc>
              <a:spcAft>
                <a:spcPts val="1200"/>
              </a:spcAft>
              <a:tabLst>
                <a:tab pos="723900" algn="l"/>
                <a:tab pos="1447800" algn="l"/>
                <a:tab pos="2171700" algn="l"/>
                <a:tab pos="2895600" algn="l"/>
                <a:tab pos="3619500" algn="l"/>
              </a:tabLst>
              <a:defRPr/>
            </a:pPr>
            <a:r>
              <a:rPr lang="en-US" sz="2300" b="0" dirty="0" smtClean="0">
                <a:solidFill>
                  <a:schemeClr val="tx1"/>
                </a:solidFill>
              </a:rPr>
              <a:t>Bandwidth available (amount of data that can be transferred in a given time</a:t>
            </a:r>
          </a:p>
          <a:p>
            <a:pPr>
              <a:lnSpc>
                <a:spcPct val="100000"/>
              </a:lnSpc>
              <a:spcAft>
                <a:spcPts val="1200"/>
              </a:spcAft>
              <a:tabLst>
                <a:tab pos="723900" algn="l"/>
                <a:tab pos="1447800" algn="l"/>
                <a:tab pos="2171700" algn="l"/>
                <a:tab pos="2895600" algn="l"/>
                <a:tab pos="3619500" algn="l"/>
              </a:tabLst>
              <a:defRPr/>
            </a:pPr>
            <a:r>
              <a:rPr lang="en-US" sz="2300" b="0" dirty="0" smtClean="0">
                <a:solidFill>
                  <a:schemeClr val="tx1"/>
                </a:solidFill>
              </a:rPr>
              <a:t>Number </a:t>
            </a:r>
            <a:r>
              <a:rPr lang="en-US" sz="2300" b="0" dirty="0">
                <a:solidFill>
                  <a:schemeClr val="tx1"/>
                </a:solidFill>
              </a:rPr>
              <a:t>of users (using the network at the same time</a:t>
            </a:r>
            <a:r>
              <a:rPr lang="en-US" sz="2300" b="0" dirty="0" smtClean="0">
                <a:solidFill>
                  <a:schemeClr val="tx1"/>
                </a:solidFill>
              </a:rPr>
              <a:t>)</a:t>
            </a:r>
          </a:p>
          <a:p>
            <a:pPr>
              <a:lnSpc>
                <a:spcPct val="100000"/>
              </a:lnSpc>
              <a:spcAft>
                <a:spcPts val="1200"/>
              </a:spcAft>
              <a:tabLst>
                <a:tab pos="723900" algn="l"/>
                <a:tab pos="1447800" algn="l"/>
                <a:tab pos="2171700" algn="l"/>
                <a:tab pos="2895600" algn="l"/>
                <a:tab pos="3619500" algn="l"/>
              </a:tabLst>
              <a:defRPr/>
            </a:pPr>
            <a:r>
              <a:rPr lang="en-US" sz="2300" b="0" dirty="0" smtClean="0">
                <a:solidFill>
                  <a:schemeClr val="tx1"/>
                </a:solidFill>
              </a:rPr>
              <a:t>Number of data collisions</a:t>
            </a:r>
          </a:p>
          <a:p>
            <a:pPr>
              <a:lnSpc>
                <a:spcPct val="100000"/>
              </a:lnSpc>
              <a:spcAft>
                <a:spcPts val="1200"/>
              </a:spcAft>
              <a:tabLst>
                <a:tab pos="723900" algn="l"/>
                <a:tab pos="1447800" algn="l"/>
                <a:tab pos="2171700" algn="l"/>
                <a:tab pos="2895600" algn="l"/>
                <a:tab pos="3619500" algn="l"/>
              </a:tabLst>
              <a:defRPr/>
            </a:pPr>
            <a:r>
              <a:rPr lang="en-US" sz="2300" b="0" dirty="0" smtClean="0">
                <a:solidFill>
                  <a:schemeClr val="tx1"/>
                </a:solidFill>
              </a:rPr>
              <a:t>Interference by other obstacle such e.g</a:t>
            </a:r>
            <a:r>
              <a:rPr lang="en-US" sz="2300" b="0" dirty="0">
                <a:solidFill>
                  <a:schemeClr val="tx1"/>
                </a:solidFill>
              </a:rPr>
              <a:t>. </a:t>
            </a:r>
            <a:r>
              <a:rPr lang="en-US" sz="2300" b="0" dirty="0" smtClean="0">
                <a:solidFill>
                  <a:schemeClr val="tx1"/>
                </a:solidFill>
              </a:rPr>
              <a:t>walls, other signals </a:t>
            </a:r>
            <a:endParaRPr lang="en-US" sz="2300" b="0" dirty="0">
              <a:solidFill>
                <a:schemeClr val="tx1"/>
              </a:solidFill>
            </a:endParaRPr>
          </a:p>
          <a:p>
            <a:pPr>
              <a:lnSpc>
                <a:spcPct val="100000"/>
              </a:lnSpc>
              <a:spcAft>
                <a:spcPts val="1200"/>
              </a:spcAft>
              <a:tabLst>
                <a:tab pos="723900" algn="l"/>
                <a:tab pos="1447800" algn="l"/>
                <a:tab pos="2171700" algn="l"/>
                <a:tab pos="2895600" algn="l"/>
                <a:tab pos="3619500" algn="l"/>
              </a:tabLst>
              <a:defRPr/>
            </a:pPr>
            <a:r>
              <a:rPr lang="en-US" sz="2300" b="0" dirty="0" smtClean="0">
                <a:solidFill>
                  <a:schemeClr val="tx1"/>
                </a:solidFill>
              </a:rPr>
              <a:t>Distance </a:t>
            </a:r>
            <a:r>
              <a:rPr lang="en-US" sz="2300" b="0" dirty="0">
                <a:solidFill>
                  <a:schemeClr val="tx1"/>
                </a:solidFill>
              </a:rPr>
              <a:t>data has to travel </a:t>
            </a:r>
            <a:r>
              <a:rPr lang="en-US" sz="2300" b="0" dirty="0" smtClean="0">
                <a:solidFill>
                  <a:schemeClr val="tx1"/>
                </a:solidFill>
              </a:rPr>
              <a:t>or </a:t>
            </a:r>
            <a:r>
              <a:rPr lang="en-US" sz="2300" b="0" dirty="0">
                <a:solidFill>
                  <a:schemeClr val="tx1"/>
                </a:solidFill>
              </a:rPr>
              <a:t>signal </a:t>
            </a:r>
            <a:r>
              <a:rPr lang="en-US" sz="2300" b="0" dirty="0" smtClean="0">
                <a:solidFill>
                  <a:schemeClr val="tx1"/>
                </a:solidFill>
              </a:rPr>
              <a:t>strength</a:t>
            </a:r>
          </a:p>
          <a:p>
            <a:pPr>
              <a:lnSpc>
                <a:spcPct val="100000"/>
              </a:lnSpc>
              <a:spcAft>
                <a:spcPts val="1200"/>
              </a:spcAft>
              <a:tabLst>
                <a:tab pos="723900" algn="l"/>
                <a:tab pos="1447800" algn="l"/>
                <a:tab pos="2171700" algn="l"/>
                <a:tab pos="2895600" algn="l"/>
                <a:tab pos="3619500" algn="l"/>
              </a:tabLst>
              <a:defRPr/>
            </a:pPr>
            <a:r>
              <a:rPr lang="en-US" sz="2300" b="0" dirty="0" smtClean="0">
                <a:solidFill>
                  <a:schemeClr val="tx1"/>
                </a:solidFill>
              </a:rPr>
              <a:t>Amount </a:t>
            </a:r>
            <a:r>
              <a:rPr lang="en-US" sz="2300" b="0" dirty="0">
                <a:solidFill>
                  <a:schemeClr val="tx1"/>
                </a:solidFill>
              </a:rPr>
              <a:t>of data being </a:t>
            </a:r>
            <a:r>
              <a:rPr lang="en-US" sz="2300" b="0" dirty="0" smtClean="0">
                <a:solidFill>
                  <a:schemeClr val="tx1"/>
                </a:solidFill>
              </a:rPr>
              <a:t>transferred</a:t>
            </a:r>
          </a:p>
          <a:p>
            <a:pPr>
              <a:lnSpc>
                <a:spcPct val="100000"/>
              </a:lnSpc>
              <a:spcAft>
                <a:spcPts val="1200"/>
              </a:spcAft>
              <a:tabLst>
                <a:tab pos="723900" algn="l"/>
                <a:tab pos="1447800" algn="l"/>
                <a:tab pos="2171700" algn="l"/>
                <a:tab pos="2895600" algn="l"/>
                <a:tab pos="3619500" algn="l"/>
              </a:tabLst>
              <a:defRPr/>
            </a:pPr>
            <a:r>
              <a:rPr lang="en-US" sz="2300" b="0" dirty="0" smtClean="0">
                <a:solidFill>
                  <a:schemeClr val="tx1"/>
                </a:solidFill>
              </a:rPr>
              <a:t>Applications </a:t>
            </a:r>
            <a:r>
              <a:rPr lang="en-US" sz="2300" b="0" dirty="0">
                <a:solidFill>
                  <a:schemeClr val="tx1"/>
                </a:solidFill>
              </a:rPr>
              <a:t>being used </a:t>
            </a:r>
          </a:p>
          <a:p>
            <a:pPr>
              <a:lnSpc>
                <a:spcPct val="100000"/>
              </a:lnSpc>
              <a:spcAft>
                <a:spcPts val="1200"/>
              </a:spcAft>
              <a:tabLst>
                <a:tab pos="723900" algn="l"/>
                <a:tab pos="1447800" algn="l"/>
                <a:tab pos="2171700" algn="l"/>
                <a:tab pos="2895600" algn="l"/>
                <a:tab pos="3619500" algn="l"/>
              </a:tabLst>
              <a:defRPr/>
            </a:pPr>
            <a:r>
              <a:rPr lang="en-US" sz="2300" b="0" dirty="0" smtClean="0">
                <a:solidFill>
                  <a:schemeClr val="tx1"/>
                </a:solidFill>
              </a:rPr>
              <a:t>Server/CPU </a:t>
            </a:r>
            <a:r>
              <a:rPr lang="en-US" sz="2300" b="0" dirty="0">
                <a:solidFill>
                  <a:schemeClr val="tx1"/>
                </a:solidFill>
              </a:rPr>
              <a:t>performance </a:t>
            </a:r>
          </a:p>
          <a:p>
            <a:pPr>
              <a:lnSpc>
                <a:spcPct val="100000"/>
              </a:lnSpc>
              <a:spcAft>
                <a:spcPts val="1200"/>
              </a:spcAft>
              <a:tabLst>
                <a:tab pos="723900" algn="l"/>
                <a:tab pos="1447800" algn="l"/>
                <a:tab pos="2171700" algn="l"/>
                <a:tab pos="2895600" algn="l"/>
                <a:tab pos="3619500" algn="l"/>
              </a:tabLst>
              <a:defRPr/>
            </a:pPr>
            <a:r>
              <a:rPr lang="en-US" sz="2300" b="0" dirty="0" smtClean="0">
                <a:solidFill>
                  <a:schemeClr val="tx1"/>
                </a:solidFill>
              </a:rPr>
              <a:t>Using </a:t>
            </a:r>
            <a:r>
              <a:rPr lang="en-US" sz="2300" b="0" dirty="0">
                <a:solidFill>
                  <a:schemeClr val="tx1"/>
                </a:solidFill>
              </a:rPr>
              <a:t>a hub instead of a switch </a:t>
            </a:r>
            <a:endParaRPr lang="en-GB" sz="2300" b="0" dirty="0">
              <a:solidFill>
                <a:schemeClr val="tx1"/>
              </a:solidFill>
              <a:latin typeface="Arial" charset="0"/>
              <a:ea typeface="ＭＳ Ｐゴシック" charset="0"/>
            </a:endParaRPr>
          </a:p>
        </p:txBody>
      </p:sp>
    </p:spTree>
    <p:extLst>
      <p:ext uri="{BB962C8B-B14F-4D97-AF65-F5344CB8AC3E}">
        <p14:creationId xmlns:p14="http://schemas.microsoft.com/office/powerpoint/2010/main" val="147009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6"/>
            <a:ext cx="9144000" cy="552450"/>
          </a:xfrm>
          <a:solidFill>
            <a:schemeClr val="accent1">
              <a:lumMod val="60000"/>
              <a:lumOff val="40000"/>
            </a:schemeClr>
          </a:solidFill>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GB" sz="3600" b="1" dirty="0" smtClean="0">
                <a:solidFill>
                  <a:srgbClr val="FF0000"/>
                </a:solidFill>
                <a:effectLst>
                  <a:outerShdw blurRad="38100" dist="38100" dir="2700000" algn="tl">
                    <a:srgbClr val="000000">
                      <a:alpha val="43137"/>
                    </a:srgbClr>
                  </a:outerShdw>
                </a:effectLst>
              </a:rPr>
              <a:t>Starter – Exam Style Question</a:t>
            </a:r>
            <a:endParaRPr lang="en-GB" sz="36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0192" y="1072250"/>
            <a:ext cx="8960235" cy="5796260"/>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US" sz="1800" dirty="0">
                <a:solidFill>
                  <a:schemeClr val="tx1"/>
                </a:solidFill>
                <a:cs typeface="Arial Rounded MT Bold"/>
              </a:rPr>
              <a:t>What is a Computer Network</a:t>
            </a:r>
            <a:r>
              <a:rPr lang="en-US" sz="1800" dirty="0" smtClean="0">
                <a:solidFill>
                  <a:schemeClr val="tx1"/>
                </a:solidFill>
                <a:cs typeface="Arial Rounded MT Bold"/>
              </a:rPr>
              <a:t>?</a:t>
            </a:r>
          </a:p>
          <a:p>
            <a:r>
              <a:rPr lang="en-US" sz="1800" b="0" dirty="0" smtClean="0">
                <a:solidFill>
                  <a:srgbClr val="C00000"/>
                </a:solidFill>
              </a:rPr>
              <a:t>Two </a:t>
            </a:r>
            <a:r>
              <a:rPr lang="en-US" sz="1800" b="0" dirty="0">
                <a:solidFill>
                  <a:srgbClr val="C00000"/>
                </a:solidFill>
              </a:rPr>
              <a:t>or more computers connected together to share information and resources</a:t>
            </a:r>
            <a:r>
              <a:rPr lang="en-US" sz="1800" b="0" dirty="0" smtClean="0">
                <a:solidFill>
                  <a:srgbClr val="C00000"/>
                </a:solidFill>
              </a:rPr>
              <a:t>.</a:t>
            </a:r>
            <a:endParaRPr lang="en-US" sz="1800" b="0" dirty="0">
              <a:solidFill>
                <a:srgbClr val="C00000"/>
              </a:solidFill>
            </a:endParaRPr>
          </a:p>
          <a:p>
            <a:r>
              <a:rPr lang="en-US" sz="1800" b="0" dirty="0" smtClean="0">
                <a:solidFill>
                  <a:srgbClr val="C00000"/>
                </a:solidFill>
              </a:rPr>
              <a:t>(</a:t>
            </a:r>
            <a:r>
              <a:rPr lang="en-US" sz="1800" b="0" dirty="0">
                <a:solidFill>
                  <a:srgbClr val="C00000"/>
                </a:solidFill>
              </a:rPr>
              <a:t>this can involve physical or wireless connections, or both</a:t>
            </a:r>
            <a:r>
              <a:rPr lang="en-US" sz="1800" b="0" dirty="0" smtClean="0">
                <a:solidFill>
                  <a:srgbClr val="C00000"/>
                </a:solidFill>
              </a:rPr>
              <a:t>)</a:t>
            </a:r>
            <a:endParaRPr lang="en-US" sz="1800" b="0" dirty="0" smtClean="0">
              <a:solidFill>
                <a:schemeClr val="tx1"/>
              </a:solidFill>
              <a:cs typeface="Arial Rounded MT Bold"/>
            </a:endParaRPr>
          </a:p>
          <a:p>
            <a:pPr marL="0" indent="0">
              <a:buNone/>
            </a:pPr>
            <a:r>
              <a:rPr lang="en-US" sz="1800" dirty="0" smtClean="0">
                <a:solidFill>
                  <a:schemeClr val="tx1"/>
                </a:solidFill>
                <a:cs typeface="Arial Rounded MT Bold"/>
              </a:rPr>
              <a:t>Describe three advantages of LAN?</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b="0" dirty="0">
                <a:solidFill>
                  <a:srgbClr val="C00000"/>
                </a:solidFill>
                <a:ea typeface="ＭＳ Ｐゴシック" pitchFamily="34" charset="-128"/>
              </a:rPr>
              <a:t>It enables digital communication between people</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b="0" dirty="0">
                <a:solidFill>
                  <a:srgbClr val="C00000"/>
                </a:solidFill>
                <a:ea typeface="ＭＳ Ｐゴシック" pitchFamily="34" charset="-128"/>
              </a:rPr>
              <a:t>It enables the sharing of digital information</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b="0" dirty="0">
                <a:solidFill>
                  <a:srgbClr val="C00000"/>
                </a:solidFill>
                <a:ea typeface="ＭＳ Ｐゴシック" pitchFamily="34" charset="-128"/>
              </a:rPr>
              <a:t>It enables the sharing of peripheral devices such as printers and </a:t>
            </a:r>
            <a:r>
              <a:rPr lang="en-GB" altLang="en-US" sz="1800" b="0" dirty="0" smtClean="0">
                <a:solidFill>
                  <a:srgbClr val="C00000"/>
                </a:solidFill>
                <a:ea typeface="ＭＳ Ｐゴシック" pitchFamily="34" charset="-128"/>
              </a:rPr>
              <a:t>scanners</a:t>
            </a:r>
            <a:endParaRPr lang="en-GB" altLang="en-US" sz="1800" b="0" dirty="0" smtClean="0">
              <a:solidFill>
                <a:srgbClr val="C00000"/>
              </a:solidFill>
              <a:effectLst>
                <a:outerShdw blurRad="38100" dist="38100" dir="2700000" algn="tl">
                  <a:srgbClr val="000000">
                    <a:alpha val="43137"/>
                  </a:srgbClr>
                </a:outerShdw>
              </a:effectLst>
              <a:ea typeface="ＭＳ Ｐゴシック" pitchFamily="34" charset="-128"/>
            </a:endParaRPr>
          </a:p>
          <a:p>
            <a:pPr marL="0" indent="0" eaLnBrk="1" hangingPunct="1">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b="0" dirty="0" smtClean="0">
                <a:solidFill>
                  <a:schemeClr val="tx1"/>
                </a:solidFill>
                <a:effectLst>
                  <a:outerShdw blurRad="38100" dist="38100" dir="2700000" algn="tl">
                    <a:srgbClr val="000000">
                      <a:alpha val="43137"/>
                    </a:srgbClr>
                  </a:outerShdw>
                </a:effectLst>
                <a:ea typeface="ＭＳ Ｐゴシック" pitchFamily="34" charset="-128"/>
              </a:rPr>
              <a:t>What is the Different between Hub and Switch</a:t>
            </a:r>
          </a:p>
          <a:p>
            <a:pPr>
              <a:lnSpc>
                <a:spcPct val="90000"/>
              </a:lnSpc>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1800" b="0" dirty="0" smtClean="0">
                <a:solidFill>
                  <a:srgbClr val="C00000"/>
                </a:solidFill>
                <a:ea typeface="ＭＳ Ｐゴシック" pitchFamily="34" charset="-128"/>
              </a:rPr>
              <a:t>HUB is not </a:t>
            </a:r>
            <a:r>
              <a:rPr lang="en-GB" altLang="en-US" sz="1800" b="0" dirty="0">
                <a:solidFill>
                  <a:srgbClr val="C00000"/>
                </a:solidFill>
                <a:ea typeface="ＭＳ Ｐゴシック" pitchFamily="34" charset="-128"/>
              </a:rPr>
              <a:t>intelligent – </a:t>
            </a:r>
            <a:r>
              <a:rPr lang="en-GB" altLang="en-US" sz="1800" b="0" dirty="0" smtClean="0">
                <a:solidFill>
                  <a:srgbClr val="C00000"/>
                </a:solidFill>
                <a:ea typeface="ＭＳ Ｐゴシック" pitchFamily="34" charset="-128"/>
              </a:rPr>
              <a:t>data packets </a:t>
            </a:r>
            <a:r>
              <a:rPr lang="en-GB" altLang="en-US" sz="1800" b="0" dirty="0">
                <a:solidFill>
                  <a:srgbClr val="C00000"/>
                </a:solidFill>
                <a:ea typeface="ＭＳ Ｐゴシック" pitchFamily="34" charset="-128"/>
              </a:rPr>
              <a:t>are </a:t>
            </a:r>
            <a:r>
              <a:rPr lang="en-GB" altLang="en-US" sz="1800" b="0" dirty="0" smtClean="0">
                <a:solidFill>
                  <a:srgbClr val="C00000"/>
                </a:solidFill>
                <a:ea typeface="ＭＳ Ｐゴシック" pitchFamily="34" charset="-128"/>
              </a:rPr>
              <a:t>transmitted across </a:t>
            </a:r>
            <a:r>
              <a:rPr lang="en-GB" altLang="en-US" sz="1800" b="0" dirty="0">
                <a:solidFill>
                  <a:srgbClr val="C00000"/>
                </a:solidFill>
                <a:ea typeface="ＭＳ Ｐゴシック" pitchFamily="34" charset="-128"/>
              </a:rPr>
              <a:t>the whole of </a:t>
            </a:r>
            <a:r>
              <a:rPr lang="en-GB" altLang="en-US" sz="1800" b="0" dirty="0" smtClean="0">
                <a:solidFill>
                  <a:srgbClr val="C00000"/>
                </a:solidFill>
                <a:ea typeface="ＭＳ Ｐゴシック" pitchFamily="34" charset="-128"/>
              </a:rPr>
              <a:t>the network. While Switch is </a:t>
            </a:r>
            <a:r>
              <a:rPr lang="en-GB" altLang="en-US" sz="1800" b="0" dirty="0">
                <a:solidFill>
                  <a:srgbClr val="C00000"/>
                </a:solidFill>
                <a:ea typeface="ＭＳ Ｐゴシック" pitchFamily="34" charset="-128"/>
              </a:rPr>
              <a:t>intelligent </a:t>
            </a:r>
            <a:r>
              <a:rPr lang="en-GB" altLang="en-US" sz="1800" b="0" dirty="0" smtClean="0">
                <a:solidFill>
                  <a:srgbClr val="C00000"/>
                </a:solidFill>
                <a:ea typeface="ＭＳ Ｐゴシック" pitchFamily="34" charset="-128"/>
              </a:rPr>
              <a:t>data is sent to intended node in the network</a:t>
            </a:r>
            <a:endParaRPr lang="en-US" sz="1800" b="0" dirty="0" smtClean="0">
              <a:solidFill>
                <a:srgbClr val="C00000"/>
              </a:solidFill>
              <a:cs typeface="Arial Rounded MT Bold"/>
            </a:endParaRPr>
          </a:p>
          <a:p>
            <a:pPr marL="0" indent="0">
              <a:buNone/>
            </a:pPr>
            <a:r>
              <a:rPr lang="en-US" sz="1800" dirty="0" smtClean="0">
                <a:solidFill>
                  <a:schemeClr val="tx1"/>
                </a:solidFill>
                <a:cs typeface="Arial Rounded MT Bold"/>
              </a:rPr>
              <a:t>What is a Network Topology?</a:t>
            </a:r>
          </a:p>
          <a:p>
            <a:pPr marL="285750" indent="-285750"/>
            <a:r>
              <a:rPr lang="en-US" sz="1800" b="0" dirty="0" smtClean="0">
                <a:solidFill>
                  <a:schemeClr val="tx1"/>
                </a:solidFill>
                <a:cs typeface="Arial Rounded MT Bold"/>
              </a:rPr>
              <a:t> </a:t>
            </a:r>
            <a:r>
              <a:rPr lang="en-GB" sz="1800" b="0" dirty="0">
                <a:solidFill>
                  <a:srgbClr val="C00000"/>
                </a:solidFill>
                <a:ea typeface="ＭＳ Ｐゴシック" charset="0"/>
              </a:rPr>
              <a:t>The topology is the </a:t>
            </a:r>
            <a:r>
              <a:rPr lang="en-GB" sz="1800" b="0" dirty="0" smtClean="0">
                <a:solidFill>
                  <a:srgbClr val="C00000"/>
                </a:solidFill>
                <a:ea typeface="ＭＳ Ｐゴシック" charset="0"/>
              </a:rPr>
              <a:t>physical way </a:t>
            </a:r>
            <a:r>
              <a:rPr lang="en-GB" sz="1800" b="0" dirty="0">
                <a:solidFill>
                  <a:srgbClr val="C00000"/>
                </a:solidFill>
                <a:ea typeface="ＭＳ Ｐゴシック" charset="0"/>
              </a:rPr>
              <a:t>in which a network is laid out</a:t>
            </a:r>
            <a:r>
              <a:rPr lang="en-GB" sz="1800" b="0" dirty="0" smtClean="0">
                <a:solidFill>
                  <a:srgbClr val="C00000"/>
                </a:solidFill>
                <a:ea typeface="ＭＳ Ｐゴシック" charset="0"/>
              </a:rPr>
              <a:t>.</a:t>
            </a:r>
            <a:endParaRPr lang="en-US" sz="1800" b="0" dirty="0" smtClean="0">
              <a:solidFill>
                <a:srgbClr val="C00000"/>
              </a:solidFill>
              <a:cs typeface="Arial Rounded MT Bold"/>
            </a:endParaRPr>
          </a:p>
          <a:p>
            <a:pPr marL="0" indent="0">
              <a:buNone/>
            </a:pPr>
            <a:r>
              <a:rPr lang="en-US" sz="1800" dirty="0" smtClean="0">
                <a:solidFill>
                  <a:schemeClr val="tx1"/>
                </a:solidFill>
                <a:cs typeface="Arial Rounded MT Bold"/>
              </a:rPr>
              <a:t>List down four Network Topology</a:t>
            </a:r>
          </a:p>
          <a:p>
            <a:r>
              <a:rPr lang="en-US" sz="1800" b="0" dirty="0" smtClean="0">
                <a:solidFill>
                  <a:srgbClr val="C00000"/>
                </a:solidFill>
                <a:cs typeface="Arial Rounded MT Bold"/>
              </a:rPr>
              <a:t>BUS, RING, STAR and MESH</a:t>
            </a:r>
            <a:endParaRPr lang="en-US" sz="1800" b="0" dirty="0">
              <a:solidFill>
                <a:srgbClr val="C00000"/>
              </a:solidFill>
              <a:cs typeface="Arial Rounded MT Bold"/>
            </a:endParaRPr>
          </a:p>
        </p:txBody>
      </p:sp>
      <p:sp>
        <p:nvSpPr>
          <p:cNvPr id="4" name="TextBox 3"/>
          <p:cNvSpPr txBox="1"/>
          <p:nvPr/>
        </p:nvSpPr>
        <p:spPr>
          <a:xfrm>
            <a:off x="0" y="551334"/>
            <a:ext cx="9144000" cy="461665"/>
          </a:xfrm>
          <a:prstGeom prst="rect">
            <a:avLst/>
          </a:prstGeom>
          <a:noFill/>
        </p:spPr>
        <p:txBody>
          <a:bodyPr wrap="square" rtlCol="0">
            <a:spAutoFit/>
          </a:bodyPr>
          <a:lstStyle/>
          <a:p>
            <a:r>
              <a:rPr lang="en-GB" sz="2400" dirty="0" smtClean="0"/>
              <a:t>Answer the following questions in your book or PowerPoint</a:t>
            </a:r>
            <a:endParaRPr lang="en-GB" sz="2400" dirty="0"/>
          </a:p>
        </p:txBody>
      </p:sp>
    </p:spTree>
    <p:extLst>
      <p:ext uri="{BB962C8B-B14F-4D97-AF65-F5344CB8AC3E}">
        <p14:creationId xmlns:p14="http://schemas.microsoft.com/office/powerpoint/2010/main" val="74277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inVertical)">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arn(inVertic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arn(inVertical)">
                                      <p:cBhvr>
                                        <p:cTn id="31" dur="500"/>
                                        <p:tgtEl>
                                          <p:spTgt spid="3">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barn(inVertical)">
                                      <p:cBhvr>
                                        <p:cTn id="3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462455" y="1841500"/>
            <a:ext cx="8376745" cy="1637424"/>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smtClean="0">
                <a:effectLst>
                  <a:outerShdw blurRad="38100" dist="38100" dir="2700000" algn="tl">
                    <a:srgbClr val="000000">
                      <a:alpha val="43137"/>
                    </a:srgbClr>
                  </a:outerShdw>
                </a:effectLst>
              </a:rPr>
              <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GCSE </a:t>
            </a:r>
            <a:r>
              <a:rPr lang="en-GB" b="1" dirty="0">
                <a:effectLst>
                  <a:outerShdw blurRad="38100" dist="38100" dir="2700000" algn="tl">
                    <a:srgbClr val="000000">
                      <a:alpha val="43137"/>
                    </a:srgbClr>
                  </a:outerShdw>
                </a:effectLst>
              </a:rPr>
              <a:t>Networks and Cyber Security</a:t>
            </a:r>
            <a:endParaRPr b="1" dirty="0">
              <a:effectLst>
                <a:outerShdw blurRad="38100" dist="38100" dir="2700000" algn="tl">
                  <a:srgbClr val="000000">
                    <a:alpha val="43137"/>
                  </a:srgbClr>
                </a:outerShdw>
              </a:effectLst>
            </a:endParaRPr>
          </a:p>
        </p:txBody>
      </p:sp>
      <p:sp>
        <p:nvSpPr>
          <p:cNvPr id="56" name="Google Shape;56;p13"/>
          <p:cNvSpPr txBox="1">
            <a:spLocks noGrp="1"/>
          </p:cNvSpPr>
          <p:nvPr>
            <p:ph type="subTitle" idx="1"/>
          </p:nvPr>
        </p:nvSpPr>
        <p:spPr>
          <a:xfrm>
            <a:off x="1215477" y="3818265"/>
            <a:ext cx="6870700" cy="908050"/>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lnSpc>
                <a:spcPct val="130000"/>
              </a:lnSpc>
              <a:spcBef>
                <a:spcPts val="0"/>
              </a:spcBef>
              <a:spcAft>
                <a:spcPts val="0"/>
              </a:spcAft>
              <a:buClr>
                <a:srgbClr val="7F7F7F"/>
              </a:buClr>
              <a:buSzPts val="2000"/>
              <a:buNone/>
            </a:pPr>
            <a:r>
              <a:rPr lang="en-GB" sz="3200" b="1" dirty="0" smtClean="0">
                <a:solidFill>
                  <a:schemeClr val="tx1"/>
                </a:solidFill>
              </a:rPr>
              <a:t>WANs and Virtual Networks</a:t>
            </a:r>
            <a:endParaRPr sz="3200" b="1" dirty="0">
              <a:solidFill>
                <a:schemeClr val="tx1"/>
              </a:solidFill>
            </a:endParaRPr>
          </a:p>
        </p:txBody>
      </p:sp>
    </p:spTree>
    <p:extLst>
      <p:ext uri="{BB962C8B-B14F-4D97-AF65-F5344CB8AC3E}">
        <p14:creationId xmlns:p14="http://schemas.microsoft.com/office/powerpoint/2010/main" val="1919749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052"/>
            <a:ext cx="9144000" cy="854968"/>
          </a:xfrm>
          <a:solidFill>
            <a:schemeClr val="accent1">
              <a:lumMod val="60000"/>
              <a:lumOff val="40000"/>
            </a:schemeClr>
          </a:solidFill>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GB" sz="3600" b="1" dirty="0" smtClean="0">
                <a:solidFill>
                  <a:srgbClr val="FF0000"/>
                </a:solidFill>
                <a:effectLst>
                  <a:outerShdw blurRad="38100" dist="38100" dir="2700000" algn="tl">
                    <a:srgbClr val="000000">
                      <a:alpha val="43137"/>
                    </a:srgbClr>
                  </a:outerShdw>
                </a:effectLst>
              </a:rPr>
              <a:t>Networking - LANs</a:t>
            </a:r>
            <a:endParaRPr lang="en-GB" sz="3600" b="1"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3173003" y="4322850"/>
            <a:ext cx="2448272" cy="400110"/>
          </a:xfrm>
          <a:prstGeom prst="rect">
            <a:avLst/>
          </a:prstGeom>
          <a:noFill/>
        </p:spPr>
        <p:txBody>
          <a:bodyPr wrap="square" rtlCol="0">
            <a:spAutoFit/>
          </a:bodyPr>
          <a:lstStyle/>
          <a:p>
            <a:r>
              <a:rPr lang="en-US" sz="2000" b="1" dirty="0" smtClean="0"/>
              <a:t>A school network</a:t>
            </a:r>
            <a:endParaRPr lang="en-US" sz="2000" b="1" dirty="0"/>
          </a:p>
        </p:txBody>
      </p:sp>
      <p:sp>
        <p:nvSpPr>
          <p:cNvPr id="10" name="TextBox 9"/>
          <p:cNvSpPr txBox="1"/>
          <p:nvPr/>
        </p:nvSpPr>
        <p:spPr>
          <a:xfrm>
            <a:off x="3173003" y="4878369"/>
            <a:ext cx="2448272" cy="400110"/>
          </a:xfrm>
          <a:prstGeom prst="rect">
            <a:avLst/>
          </a:prstGeom>
          <a:noFill/>
        </p:spPr>
        <p:txBody>
          <a:bodyPr wrap="square" rtlCol="0">
            <a:spAutoFit/>
          </a:bodyPr>
          <a:lstStyle/>
          <a:p>
            <a:r>
              <a:rPr lang="en-US" sz="2000" b="1" dirty="0" smtClean="0"/>
              <a:t>An office network</a:t>
            </a:r>
            <a:endParaRPr lang="en-US" sz="2000" b="1" dirty="0"/>
          </a:p>
        </p:txBody>
      </p:sp>
      <p:sp>
        <p:nvSpPr>
          <p:cNvPr id="12" name="TextBox 11"/>
          <p:cNvSpPr txBox="1"/>
          <p:nvPr/>
        </p:nvSpPr>
        <p:spPr>
          <a:xfrm>
            <a:off x="3184043" y="5482169"/>
            <a:ext cx="2448272" cy="400110"/>
          </a:xfrm>
          <a:prstGeom prst="rect">
            <a:avLst/>
          </a:prstGeom>
          <a:noFill/>
        </p:spPr>
        <p:txBody>
          <a:bodyPr wrap="square" rtlCol="0">
            <a:spAutoFit/>
          </a:bodyPr>
          <a:lstStyle/>
          <a:p>
            <a:r>
              <a:rPr lang="en-US" sz="2000" b="1" dirty="0" smtClean="0"/>
              <a:t>A home network</a:t>
            </a:r>
            <a:endParaRPr lang="en-US" sz="2000" b="1"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b="-78"/>
          <a:stretch/>
        </p:blipFill>
        <p:spPr>
          <a:xfrm>
            <a:off x="3065099" y="825586"/>
            <a:ext cx="2567216" cy="3099790"/>
          </a:xfrm>
          <a:prstGeom prst="rect">
            <a:avLst/>
          </a:prstGeom>
        </p:spPr>
      </p:pic>
      <p:grpSp>
        <p:nvGrpSpPr>
          <p:cNvPr id="14" name="Group 13"/>
          <p:cNvGrpSpPr/>
          <p:nvPr/>
        </p:nvGrpSpPr>
        <p:grpSpPr>
          <a:xfrm>
            <a:off x="5987718" y="4042678"/>
            <a:ext cx="3156282" cy="2790848"/>
            <a:chOff x="1524000" y="381000"/>
            <a:chExt cx="6096000" cy="6124205"/>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381000"/>
              <a:ext cx="6096000" cy="60960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1338" y="3925976"/>
              <a:ext cx="3512142" cy="2579229"/>
            </a:xfrm>
            <a:prstGeom prst="rect">
              <a:avLst/>
            </a:prstGeom>
          </p:spPr>
        </p:pic>
      </p:grpSp>
    </p:spTree>
    <p:extLst>
      <p:ext uri="{BB962C8B-B14F-4D97-AF65-F5344CB8AC3E}">
        <p14:creationId xmlns:p14="http://schemas.microsoft.com/office/powerpoint/2010/main" val="386023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64" y="1091922"/>
            <a:ext cx="7447341" cy="854968"/>
          </a:xfrm>
          <a:ln>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GB" sz="3600" b="1" dirty="0" smtClean="0"/>
              <a:t>In pairs, discuss:</a:t>
            </a:r>
            <a:endParaRPr lang="en-GB" sz="3600" b="1" dirty="0"/>
          </a:p>
        </p:txBody>
      </p:sp>
      <p:sp>
        <p:nvSpPr>
          <p:cNvPr id="3" name="TextBox 2"/>
          <p:cNvSpPr txBox="1"/>
          <p:nvPr/>
        </p:nvSpPr>
        <p:spPr>
          <a:xfrm>
            <a:off x="662152" y="2492896"/>
            <a:ext cx="8302336"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3200" dirty="0" smtClean="0"/>
              <a:t>What is a Wide Area Network (WAN)?</a:t>
            </a:r>
            <a:endParaRPr lang="en-GB" sz="3200" dirty="0"/>
          </a:p>
        </p:txBody>
      </p:sp>
      <p:sp>
        <p:nvSpPr>
          <p:cNvPr id="10" name="TextBox 9"/>
          <p:cNvSpPr txBox="1"/>
          <p:nvPr/>
        </p:nvSpPr>
        <p:spPr>
          <a:xfrm>
            <a:off x="1072055" y="3659149"/>
            <a:ext cx="4803261"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3200" dirty="0" smtClean="0"/>
              <a:t>How does it differ from a LAN?</a:t>
            </a:r>
            <a:endParaRPr lang="en-GB"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0165" y="3395031"/>
            <a:ext cx="1182006" cy="1067881"/>
          </a:xfrm>
          <a:prstGeom prst="rect">
            <a:avLst/>
          </a:prstGeom>
        </p:spPr>
      </p:pic>
      <p:sp>
        <p:nvSpPr>
          <p:cNvPr id="11" name="Title 1"/>
          <p:cNvSpPr txBox="1">
            <a:spLocks/>
          </p:cNvSpPr>
          <p:nvPr/>
        </p:nvSpPr>
        <p:spPr>
          <a:xfrm>
            <a:off x="0" y="-36900"/>
            <a:ext cx="9144000" cy="854968"/>
          </a:xfrm>
          <a:prstGeom prst="rect">
            <a:avLst/>
          </a:prstGeom>
          <a:solidFill>
            <a:schemeClr val="accent1">
              <a:lumMod val="60000"/>
              <a:lumOff val="40000"/>
            </a:schemeClr>
          </a:solidFill>
          <a:ln w="3175">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FF0000"/>
                </a:solidFill>
                <a:uLnTx/>
                <a:uFillTx/>
                <a:latin typeface="+mn-lt"/>
                <a:ea typeface="+mn-ea"/>
                <a:cs typeface="+mn-cs"/>
              </a:rPr>
              <a:t>Networking - WANs</a:t>
            </a:r>
            <a:endParaRPr kumimoji="0" lang="en-GB" sz="4400" b="1" i="0" u="none" strike="noStrike" kern="1200" cap="none" spc="0" normalizeH="0" baseline="0" noProof="0" dirty="0">
              <a:ln>
                <a:noFill/>
              </a:ln>
              <a:solidFill>
                <a:srgbClr val="FF0000"/>
              </a:solidFill>
              <a:uLnTx/>
              <a:uFillTx/>
              <a:latin typeface="+mn-lt"/>
              <a:ea typeface="+mn-ea"/>
              <a:cs typeface="+mn-cs"/>
            </a:endParaRPr>
          </a:p>
        </p:txBody>
      </p:sp>
    </p:spTree>
    <p:extLst>
      <p:ext uri="{BB962C8B-B14F-4D97-AF65-F5344CB8AC3E}">
        <p14:creationId xmlns:p14="http://schemas.microsoft.com/office/powerpoint/2010/main" val="295473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854968"/>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Networking - WANs</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84084" y="854968"/>
            <a:ext cx="8701729" cy="5903184"/>
          </a:xfrm>
          <a:noFill/>
          <a:ln w="3175">
            <a:noFill/>
          </a:ln>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buNone/>
            </a:pPr>
            <a:r>
              <a:rPr lang="en-GB" dirty="0" smtClean="0">
                <a:solidFill>
                  <a:schemeClr val="tx1"/>
                </a:solidFill>
                <a:cs typeface="Arial Rounded MT Bold"/>
              </a:rPr>
              <a:t>If a LAN is…</a:t>
            </a:r>
          </a:p>
          <a:p>
            <a:pPr marL="0" indent="0">
              <a:buNone/>
            </a:pPr>
            <a:endParaRPr lang="en-US" sz="1100" b="1" dirty="0" smtClean="0">
              <a:cs typeface="Arial Rounded MT Bold"/>
            </a:endParaRPr>
          </a:p>
          <a:p>
            <a:pPr marL="0" indent="0">
              <a:buNone/>
              <a:tabLst>
                <a:tab pos="723900" algn="l"/>
                <a:tab pos="1447800" algn="l"/>
                <a:tab pos="2171700" algn="l"/>
                <a:tab pos="2895600" algn="l"/>
                <a:tab pos="3619500" algn="l"/>
                <a:tab pos="4343400" algn="l"/>
                <a:tab pos="5067300" algn="l"/>
                <a:tab pos="5791200" algn="l"/>
                <a:tab pos="6515100" algn="l"/>
                <a:tab pos="7239000" algn="l"/>
              </a:tabLst>
            </a:pPr>
            <a:r>
              <a:rPr lang="en-GB" dirty="0" smtClean="0">
                <a:solidFill>
                  <a:srgbClr val="000000"/>
                </a:solidFill>
              </a:rPr>
              <a:t>…</a:t>
            </a:r>
            <a:r>
              <a:rPr lang="en-GB" sz="2600" dirty="0" smtClean="0">
                <a:solidFill>
                  <a:srgbClr val="000000"/>
                </a:solidFill>
              </a:rPr>
              <a:t>a </a:t>
            </a:r>
            <a:r>
              <a:rPr lang="en-GB" sz="2600" b="1" dirty="0">
                <a:solidFill>
                  <a:srgbClr val="000000"/>
                </a:solidFill>
              </a:rPr>
              <a:t>Local Area Network</a:t>
            </a:r>
            <a:r>
              <a:rPr lang="en-GB" sz="2600" dirty="0">
                <a:solidFill>
                  <a:srgbClr val="000000"/>
                </a:solidFill>
              </a:rPr>
              <a:t>.</a:t>
            </a:r>
          </a:p>
          <a:p>
            <a:pPr>
              <a:tabLst>
                <a:tab pos="723900" algn="l"/>
                <a:tab pos="1447800" algn="l"/>
                <a:tab pos="2171700" algn="l"/>
                <a:tab pos="2895600" algn="l"/>
                <a:tab pos="3619500" algn="l"/>
                <a:tab pos="4343400" algn="l"/>
                <a:tab pos="5067300" algn="l"/>
                <a:tab pos="5791200" algn="l"/>
                <a:tab pos="6515100" algn="l"/>
                <a:tab pos="7239000" algn="l"/>
              </a:tabLst>
            </a:pPr>
            <a:endParaRPr lang="en-GB" sz="2600" dirty="0">
              <a:solidFill>
                <a:srgbClr val="000000"/>
              </a:solidFill>
            </a:endParaRPr>
          </a:p>
          <a:p>
            <a:pPr marL="0" indent="0">
              <a:buNone/>
              <a:tabLst>
                <a:tab pos="723900" algn="l"/>
                <a:tab pos="1447800" algn="l"/>
                <a:tab pos="2171700" algn="l"/>
                <a:tab pos="2895600" algn="l"/>
                <a:tab pos="3619500" algn="l"/>
                <a:tab pos="4343400" algn="l"/>
                <a:tab pos="5067300" algn="l"/>
                <a:tab pos="5791200" algn="l"/>
                <a:tab pos="6515100" algn="l"/>
                <a:tab pos="7239000" algn="l"/>
              </a:tabLst>
            </a:pPr>
            <a:r>
              <a:rPr lang="en-GB" sz="2600" dirty="0" smtClean="0">
                <a:solidFill>
                  <a:srgbClr val="000000"/>
                </a:solidFill>
              </a:rPr>
              <a:t>…a </a:t>
            </a:r>
            <a:r>
              <a:rPr lang="en-GB" sz="2600" dirty="0">
                <a:solidFill>
                  <a:srgbClr val="000000"/>
                </a:solidFill>
              </a:rPr>
              <a:t>connected set of computers and other </a:t>
            </a:r>
            <a:r>
              <a:rPr lang="en-GB" sz="2600" dirty="0" smtClean="0">
                <a:solidFill>
                  <a:srgbClr val="000000"/>
                </a:solidFill>
              </a:rPr>
              <a:t>devices in small geographical area.</a:t>
            </a:r>
            <a:endParaRPr lang="en-GB" sz="2600" dirty="0">
              <a:solidFill>
                <a:srgbClr val="000000"/>
              </a:solidFill>
            </a:endParaRPr>
          </a:p>
          <a:p>
            <a:pPr marL="0" indent="0">
              <a:buNone/>
              <a:tabLst>
                <a:tab pos="723900" algn="l"/>
                <a:tab pos="1447800" algn="l"/>
                <a:tab pos="2171700" algn="l"/>
                <a:tab pos="2895600" algn="l"/>
                <a:tab pos="3619500" algn="l"/>
                <a:tab pos="4343400" algn="l"/>
                <a:tab pos="5067300" algn="l"/>
                <a:tab pos="5791200" algn="l"/>
                <a:tab pos="6515100" algn="l"/>
                <a:tab pos="7239000" algn="l"/>
              </a:tabLst>
            </a:pPr>
            <a:endParaRPr lang="en-GB" sz="2600" dirty="0">
              <a:solidFill>
                <a:srgbClr val="000000"/>
              </a:solidFill>
            </a:endParaRPr>
          </a:p>
          <a:p>
            <a:pPr marL="0" indent="0">
              <a:buNone/>
              <a:tabLst>
                <a:tab pos="723900" algn="l"/>
                <a:tab pos="1447800" algn="l"/>
                <a:tab pos="2171700" algn="l"/>
                <a:tab pos="2895600" algn="l"/>
                <a:tab pos="3619500" algn="l"/>
                <a:tab pos="4343400" algn="l"/>
                <a:tab pos="5067300" algn="l"/>
                <a:tab pos="5791200" algn="l"/>
                <a:tab pos="6515100" algn="l"/>
                <a:tab pos="7239000" algn="l"/>
              </a:tabLst>
            </a:pPr>
            <a:r>
              <a:rPr lang="en-GB" sz="2600" dirty="0" smtClean="0">
                <a:solidFill>
                  <a:srgbClr val="000000"/>
                </a:solidFill>
              </a:rPr>
              <a:t>…installed </a:t>
            </a:r>
            <a:r>
              <a:rPr lang="en-GB" sz="2600" dirty="0">
                <a:solidFill>
                  <a:srgbClr val="000000"/>
                </a:solidFill>
              </a:rPr>
              <a:t>on one site.</a:t>
            </a:r>
          </a:p>
          <a:p>
            <a:pPr lvl="1">
              <a:tabLst>
                <a:tab pos="723900" algn="l"/>
                <a:tab pos="1447800" algn="l"/>
                <a:tab pos="2171700" algn="l"/>
                <a:tab pos="2895600" algn="l"/>
                <a:tab pos="3619500" algn="l"/>
                <a:tab pos="4343400" algn="l"/>
                <a:tab pos="5067300" algn="l"/>
                <a:tab pos="5791200" algn="l"/>
                <a:tab pos="6515100" algn="l"/>
                <a:tab pos="7239000" algn="l"/>
              </a:tabLst>
            </a:pPr>
            <a:r>
              <a:rPr lang="en-GB" sz="2600" dirty="0">
                <a:solidFill>
                  <a:srgbClr val="000000"/>
                </a:solidFill>
              </a:rPr>
              <a:t>r</a:t>
            </a:r>
            <a:r>
              <a:rPr lang="en-GB" sz="2600" dirty="0" smtClean="0">
                <a:solidFill>
                  <a:srgbClr val="000000"/>
                </a:solidFill>
              </a:rPr>
              <a:t>elatively </a:t>
            </a:r>
            <a:r>
              <a:rPr lang="en-GB" sz="2600" dirty="0">
                <a:solidFill>
                  <a:srgbClr val="000000"/>
                </a:solidFill>
              </a:rPr>
              <a:t>small</a:t>
            </a:r>
          </a:p>
          <a:p>
            <a:pPr lvl="1">
              <a:tabLst>
                <a:tab pos="723900" algn="l"/>
                <a:tab pos="1447800" algn="l"/>
                <a:tab pos="2171700" algn="l"/>
                <a:tab pos="2895600" algn="l"/>
                <a:tab pos="3619500" algn="l"/>
                <a:tab pos="4343400" algn="l"/>
                <a:tab pos="5067300" algn="l"/>
                <a:tab pos="5791200" algn="l"/>
                <a:tab pos="6515100" algn="l"/>
                <a:tab pos="7239000" algn="l"/>
              </a:tabLst>
            </a:pPr>
            <a:r>
              <a:rPr lang="en-GB" sz="2600" dirty="0">
                <a:solidFill>
                  <a:srgbClr val="000000"/>
                </a:solidFill>
              </a:rPr>
              <a:t>h</a:t>
            </a:r>
            <a:r>
              <a:rPr lang="en-GB" sz="2600" dirty="0" smtClean="0">
                <a:solidFill>
                  <a:srgbClr val="000000"/>
                </a:solidFill>
              </a:rPr>
              <a:t>ardware owned </a:t>
            </a:r>
            <a:r>
              <a:rPr lang="en-GB" sz="2600" dirty="0">
                <a:solidFill>
                  <a:srgbClr val="000000"/>
                </a:solidFill>
              </a:rPr>
              <a:t>by the </a:t>
            </a:r>
            <a:r>
              <a:rPr lang="en-GB" sz="2600" dirty="0" smtClean="0">
                <a:solidFill>
                  <a:srgbClr val="000000"/>
                </a:solidFill>
              </a:rPr>
              <a:t>organisation</a:t>
            </a:r>
            <a:endParaRPr lang="en-GB" sz="2600" dirty="0">
              <a:solidFill>
                <a:srgbClr val="000000"/>
              </a:solidFill>
            </a:endParaRPr>
          </a:p>
          <a:p>
            <a:pPr marL="57150" indent="0">
              <a:buNone/>
              <a:tabLst>
                <a:tab pos="723900" algn="l"/>
                <a:tab pos="1447800" algn="l"/>
                <a:tab pos="2171700" algn="l"/>
                <a:tab pos="2895600" algn="l"/>
                <a:tab pos="3619500" algn="l"/>
                <a:tab pos="4343400" algn="l"/>
                <a:tab pos="5067300" algn="l"/>
                <a:tab pos="5791200" algn="l"/>
                <a:tab pos="6515100" algn="l"/>
                <a:tab pos="7239000" algn="l"/>
              </a:tabLst>
            </a:pPr>
            <a:endParaRPr lang="en-GB" sz="2400" b="1" dirty="0" smtClean="0">
              <a:cs typeface="Arial Rounded MT Bold"/>
            </a:endParaRPr>
          </a:p>
          <a:p>
            <a:pPr marL="57150" indent="0">
              <a:buNone/>
              <a:tabLst>
                <a:tab pos="723900" algn="l"/>
                <a:tab pos="1447800" algn="l"/>
                <a:tab pos="2171700" algn="l"/>
                <a:tab pos="2895600" algn="l"/>
                <a:tab pos="3619500" algn="l"/>
                <a:tab pos="4343400" algn="l"/>
                <a:tab pos="5067300" algn="l"/>
                <a:tab pos="5791200" algn="l"/>
                <a:tab pos="6515100" algn="l"/>
                <a:tab pos="7239000" algn="l"/>
              </a:tabLst>
            </a:pPr>
            <a:r>
              <a:rPr lang="en-GB" dirty="0" smtClean="0">
                <a:cs typeface="Arial Rounded MT Bold"/>
              </a:rPr>
              <a:t>What do you think a WAN might be then?</a:t>
            </a:r>
          </a:p>
          <a:p>
            <a:pPr marL="457200" lvl="1" indent="0">
              <a:buNone/>
              <a:tabLst>
                <a:tab pos="723900" algn="l"/>
                <a:tab pos="1447800" algn="l"/>
                <a:tab pos="2171700" algn="l"/>
                <a:tab pos="2895600" algn="l"/>
                <a:tab pos="3619500" algn="l"/>
                <a:tab pos="4343400" algn="l"/>
                <a:tab pos="5067300" algn="l"/>
                <a:tab pos="5791200" algn="l"/>
                <a:tab pos="6515100" algn="l"/>
                <a:tab pos="7239000" algn="l"/>
              </a:tabLst>
            </a:pPr>
            <a:endParaRPr lang="en-GB" sz="1900" dirty="0" smtClean="0">
              <a:solidFill>
                <a:srgbClr val="000000"/>
              </a:solidFill>
            </a:endParaRPr>
          </a:p>
        </p:txBody>
      </p:sp>
    </p:spTree>
    <p:extLst>
      <p:ext uri="{BB962C8B-B14F-4D97-AF65-F5344CB8AC3E}">
        <p14:creationId xmlns:p14="http://schemas.microsoft.com/office/powerpoint/2010/main" val="237972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 calcmode="lin" valueType="num">
                                      <p:cBhvr additive="base">
                                        <p:cTn id="2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 calcmode="lin" valueType="num">
                                      <p:cBhvr additive="base">
                                        <p:cTn id="3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anim calcmode="lin" valueType="num">
                                      <p:cBhvr additive="base">
                                        <p:cTn id="39"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30718"/>
            <a:ext cx="9144000" cy="776952"/>
          </a:xfrm>
          <a:prstGeom prst="rect">
            <a:avLst/>
          </a:prstGeom>
          <a:solidFill>
            <a:schemeClr val="accent1">
              <a:lumMod val="60000"/>
              <a:lumOff val="40000"/>
            </a:schemeClr>
          </a:solidFill>
          <a:ln w="3175">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Networking - WANs</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pic>
        <p:nvPicPr>
          <p:cNvPr id="5" name="Picture 2" descr="http://www.itcuties.com/wp-content/uploads/2014/06/ITCuties-Network-Basics-WAN-vs-L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469012"/>
            <a:ext cx="5328592" cy="30478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0192" y="759073"/>
            <a:ext cx="4220070" cy="2677656"/>
          </a:xfrm>
          <a:prstGeom prst="rect">
            <a:avLst/>
          </a:prstGeom>
          <a:ln>
            <a:solidFill>
              <a:schemeClr val="accent1"/>
            </a:solidFill>
          </a:ln>
        </p:spPr>
        <p:txBody>
          <a:bodyPr wrap="square">
            <a:spAutoFit/>
          </a:bodyPr>
          <a:lstStyle/>
          <a:p>
            <a:pPr algn="ctr">
              <a:tabLst>
                <a:tab pos="723900" algn="l"/>
                <a:tab pos="1447800" algn="l"/>
                <a:tab pos="2171700" algn="l"/>
                <a:tab pos="2895600" algn="l"/>
                <a:tab pos="3619500" algn="l"/>
                <a:tab pos="4343400" algn="l"/>
                <a:tab pos="5067300" algn="l"/>
                <a:tab pos="5791200" algn="l"/>
                <a:tab pos="6515100" algn="l"/>
              </a:tabLst>
              <a:defRPr/>
            </a:pPr>
            <a:r>
              <a:rPr lang="en-GB" sz="2400" b="1" dirty="0">
                <a:solidFill>
                  <a:srgbClr val="000000"/>
                </a:solidFill>
                <a:ea typeface="ＭＳ Ｐゴシック" charset="0"/>
              </a:rPr>
              <a:t>WAN</a:t>
            </a:r>
          </a:p>
          <a:p>
            <a:pPr indent="-68263" algn="ctr">
              <a:tabLst>
                <a:tab pos="723900" algn="l"/>
                <a:tab pos="1447800" algn="l"/>
                <a:tab pos="2171700" algn="l"/>
                <a:tab pos="2895600" algn="l"/>
                <a:tab pos="3619500" algn="l"/>
                <a:tab pos="4343400" algn="l"/>
                <a:tab pos="5067300" algn="l"/>
                <a:tab pos="5791200" algn="l"/>
                <a:tab pos="6515100" algn="l"/>
              </a:tabLst>
              <a:defRPr/>
            </a:pPr>
            <a:r>
              <a:rPr lang="en-GB" sz="2400" b="1" dirty="0">
                <a:solidFill>
                  <a:srgbClr val="000000"/>
                </a:solidFill>
                <a:ea typeface="ＭＳ Ｐゴシック" charset="0"/>
              </a:rPr>
              <a:t>Wide Area Network</a:t>
            </a:r>
          </a:p>
          <a:p>
            <a:pPr indent="-68263">
              <a:tabLst>
                <a:tab pos="723900" algn="l"/>
                <a:tab pos="1447800" algn="l"/>
                <a:tab pos="2171700" algn="l"/>
                <a:tab pos="2895600" algn="l"/>
                <a:tab pos="3619500" algn="l"/>
                <a:tab pos="4343400" algn="l"/>
                <a:tab pos="5067300" algn="l"/>
                <a:tab pos="5791200" algn="l"/>
                <a:tab pos="6515100" algn="l"/>
              </a:tabLst>
              <a:defRPr/>
            </a:pPr>
            <a:r>
              <a:rPr lang="en-GB" sz="2400" dirty="0">
                <a:solidFill>
                  <a:srgbClr val="000000"/>
                </a:solidFill>
                <a:ea typeface="ＭＳ Ｐゴシック" charset="0"/>
              </a:rPr>
              <a:t>Covers a large geographical area – may be worldwide</a:t>
            </a:r>
          </a:p>
          <a:p>
            <a:pPr indent="-68263">
              <a:tabLst>
                <a:tab pos="723900" algn="l"/>
                <a:tab pos="1447800" algn="l"/>
                <a:tab pos="2171700" algn="l"/>
                <a:tab pos="2895600" algn="l"/>
                <a:tab pos="3619500" algn="l"/>
                <a:tab pos="4343400" algn="l"/>
                <a:tab pos="5067300" algn="l"/>
                <a:tab pos="5791200" algn="l"/>
                <a:tab pos="6515100" algn="l"/>
              </a:tabLst>
              <a:defRPr/>
            </a:pPr>
            <a:r>
              <a:rPr lang="en-GB" sz="2400" dirty="0" smtClean="0">
                <a:solidFill>
                  <a:srgbClr val="000000"/>
                </a:solidFill>
                <a:ea typeface="ＭＳ Ｐゴシック" charset="0"/>
              </a:rPr>
              <a:t>Devices </a:t>
            </a:r>
            <a:r>
              <a:rPr lang="en-GB" sz="2400" dirty="0">
                <a:solidFill>
                  <a:srgbClr val="000000"/>
                </a:solidFill>
                <a:ea typeface="ＭＳ Ｐゴシック" charset="0"/>
              </a:rPr>
              <a:t>may be provided by telecoms </a:t>
            </a:r>
            <a:r>
              <a:rPr lang="en-GB" sz="2400" dirty="0" smtClean="0">
                <a:solidFill>
                  <a:srgbClr val="000000"/>
                </a:solidFill>
                <a:ea typeface="ＭＳ Ｐゴシック" charset="0"/>
              </a:rPr>
              <a:t>companies like phone lines and satellites.</a:t>
            </a:r>
            <a:endParaRPr lang="en-GB" sz="2400" dirty="0">
              <a:solidFill>
                <a:srgbClr val="000000"/>
              </a:solidFill>
              <a:ea typeface="ＭＳ Ｐゴシック" charset="0"/>
            </a:endParaRPr>
          </a:p>
        </p:txBody>
      </p:sp>
      <p:sp>
        <p:nvSpPr>
          <p:cNvPr id="10" name="Rectangle 9"/>
          <p:cNvSpPr/>
          <p:nvPr/>
        </p:nvSpPr>
        <p:spPr>
          <a:xfrm>
            <a:off x="4442747" y="765027"/>
            <a:ext cx="4596150" cy="2677656"/>
          </a:xfrm>
          <a:prstGeom prst="rect">
            <a:avLst/>
          </a:prstGeom>
          <a:ln>
            <a:solidFill>
              <a:schemeClr val="accent1"/>
            </a:solidFill>
          </a:ln>
        </p:spPr>
        <p:txBody>
          <a:bodyPr wrap="square">
            <a:spAutoFit/>
          </a:bodyPr>
          <a:lstStyle/>
          <a:p>
            <a:pPr algn="ctr">
              <a:tabLst>
                <a:tab pos="723900" algn="l"/>
                <a:tab pos="1447800" algn="l"/>
                <a:tab pos="2171700" algn="l"/>
                <a:tab pos="2895600" algn="l"/>
                <a:tab pos="3619500" algn="l"/>
                <a:tab pos="4343400" algn="l"/>
                <a:tab pos="5067300" algn="l"/>
                <a:tab pos="5791200" algn="l"/>
                <a:tab pos="6515100" algn="l"/>
              </a:tabLst>
              <a:defRPr/>
            </a:pPr>
            <a:r>
              <a:rPr lang="en-GB" sz="2400" b="1" dirty="0">
                <a:solidFill>
                  <a:srgbClr val="000000"/>
                </a:solidFill>
                <a:ea typeface="ＭＳ Ｐゴシック" charset="0"/>
              </a:rPr>
              <a:t>LAN</a:t>
            </a:r>
          </a:p>
          <a:p>
            <a:pPr algn="ctr">
              <a:tabLst>
                <a:tab pos="723900" algn="l"/>
                <a:tab pos="1447800" algn="l"/>
                <a:tab pos="2171700" algn="l"/>
                <a:tab pos="2895600" algn="l"/>
                <a:tab pos="3619500" algn="l"/>
                <a:tab pos="4343400" algn="l"/>
                <a:tab pos="5067300" algn="l"/>
                <a:tab pos="5791200" algn="l"/>
                <a:tab pos="6515100" algn="l"/>
              </a:tabLst>
              <a:defRPr/>
            </a:pPr>
            <a:r>
              <a:rPr lang="en-GB" sz="2400" b="1" dirty="0">
                <a:solidFill>
                  <a:srgbClr val="000000"/>
                </a:solidFill>
                <a:ea typeface="ＭＳ Ｐゴシック" charset="0"/>
              </a:rPr>
              <a:t>Local Area Network</a:t>
            </a:r>
          </a:p>
          <a:p>
            <a:pPr>
              <a:tabLst>
                <a:tab pos="723900" algn="l"/>
                <a:tab pos="1447800" algn="l"/>
                <a:tab pos="2171700" algn="l"/>
                <a:tab pos="2895600" algn="l"/>
                <a:tab pos="3619500" algn="l"/>
                <a:tab pos="4343400" algn="l"/>
                <a:tab pos="5067300" algn="l"/>
                <a:tab pos="5791200" algn="l"/>
                <a:tab pos="6515100" algn="l"/>
              </a:tabLst>
              <a:defRPr/>
            </a:pPr>
            <a:r>
              <a:rPr lang="en-GB" sz="2400" dirty="0">
                <a:solidFill>
                  <a:srgbClr val="000000"/>
                </a:solidFill>
                <a:ea typeface="ＭＳ Ｐゴシック" charset="0"/>
              </a:rPr>
              <a:t>Located on </a:t>
            </a:r>
            <a:r>
              <a:rPr lang="en-GB" sz="2400" dirty="0" smtClean="0">
                <a:solidFill>
                  <a:srgbClr val="000000"/>
                </a:solidFill>
                <a:ea typeface="ＭＳ Ｐゴシック" charset="0"/>
              </a:rPr>
              <a:t>small geographical area (one site) </a:t>
            </a:r>
            <a:endParaRPr lang="en-GB" sz="2400" dirty="0">
              <a:solidFill>
                <a:srgbClr val="000000"/>
              </a:solidFill>
              <a:ea typeface="ＭＳ Ｐゴシック" charset="0"/>
            </a:endParaRPr>
          </a:p>
          <a:p>
            <a:pPr>
              <a:tabLst>
                <a:tab pos="723900" algn="l"/>
                <a:tab pos="1447800" algn="l"/>
                <a:tab pos="2171700" algn="l"/>
                <a:tab pos="2895600" algn="l"/>
                <a:tab pos="3619500" algn="l"/>
                <a:tab pos="4343400" algn="l"/>
                <a:tab pos="5067300" algn="l"/>
                <a:tab pos="5791200" algn="l"/>
                <a:tab pos="6515100" algn="l"/>
              </a:tabLst>
              <a:defRPr/>
            </a:pPr>
            <a:r>
              <a:rPr lang="en-GB" sz="2400" dirty="0">
                <a:solidFill>
                  <a:srgbClr val="000000"/>
                </a:solidFill>
                <a:ea typeface="ＭＳ Ｐゴシック" charset="0"/>
              </a:rPr>
              <a:t>Owner of network owns the </a:t>
            </a:r>
            <a:r>
              <a:rPr lang="en-GB" sz="2400" dirty="0" smtClean="0">
                <a:solidFill>
                  <a:srgbClr val="000000"/>
                </a:solidFill>
                <a:ea typeface="ＭＳ Ｐゴシック" charset="0"/>
              </a:rPr>
              <a:t>network devices (cables, switches, etc..)</a:t>
            </a:r>
          </a:p>
        </p:txBody>
      </p:sp>
      <p:sp>
        <p:nvSpPr>
          <p:cNvPr id="11" name="Rectangle 10"/>
          <p:cNvSpPr/>
          <p:nvPr/>
        </p:nvSpPr>
        <p:spPr>
          <a:xfrm>
            <a:off x="1907704" y="3501008"/>
            <a:ext cx="2698897" cy="3015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82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11"/>
                                        </p:tgtEl>
                                        <p:attrNameLst>
                                          <p:attrName>ppt_x</p:attrName>
                                        </p:attrNameLst>
                                      </p:cBhvr>
                                      <p:tavLst>
                                        <p:tav tm="0">
                                          <p:val>
                                            <p:strVal val="ppt_x"/>
                                          </p:val>
                                        </p:tav>
                                        <p:tav tm="100000">
                                          <p:val>
                                            <p:strVal val="ppt_x"/>
                                          </p:val>
                                        </p:tav>
                                      </p:tavLst>
                                    </p:anim>
                                    <p:anim calcmode="lin" valueType="num">
                                      <p:cBhvr additive="base">
                                        <p:cTn id="41" dur="500"/>
                                        <p:tgtEl>
                                          <p:spTgt spid="11"/>
                                        </p:tgtEl>
                                        <p:attrNameLst>
                                          <p:attrName>ppt_y</p:attrName>
                                        </p:attrNameLst>
                                      </p:cBhvr>
                                      <p:tavLst>
                                        <p:tav tm="0">
                                          <p:val>
                                            <p:strVal val="ppt_y"/>
                                          </p:val>
                                        </p:tav>
                                        <p:tav tm="100000">
                                          <p:val>
                                            <p:strVal val="1+ppt_h/2"/>
                                          </p:val>
                                        </p:tav>
                                      </p:tavLst>
                                    </p:anim>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 calcmode="lin" valueType="num">
                                      <p:cBhvr additive="base">
                                        <p:cTn id="4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 calcmode="lin" valueType="num">
                                      <p:cBhvr additive="base">
                                        <p:cTn id="5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808" y="0"/>
            <a:ext cx="9129192" cy="777766"/>
          </a:xfrm>
          <a:solidFill>
            <a:schemeClr val="accent1">
              <a:lumMod val="60000"/>
              <a:lumOff val="40000"/>
            </a:schemeClr>
          </a:solidFill>
          <a:ln>
            <a:noFill/>
          </a:ln>
        </p:spPr>
        <p:txBody>
          <a:bodyPr/>
          <a:lstStyle/>
          <a:p>
            <a:pPr algn="ctr"/>
            <a:r>
              <a:rPr lang="en-GB" sz="4400" b="1" dirty="0" smtClean="0"/>
              <a:t>Wide Area Networks</a:t>
            </a:r>
            <a:endParaRPr lang="en-US" sz="4400" b="1" dirty="0"/>
          </a:p>
        </p:txBody>
      </p:sp>
      <p:sp>
        <p:nvSpPr>
          <p:cNvPr id="6" name="Content Placeholder 2"/>
          <p:cNvSpPr>
            <a:spLocks noGrp="1"/>
          </p:cNvSpPr>
          <p:nvPr>
            <p:ph idx="1"/>
          </p:nvPr>
        </p:nvSpPr>
        <p:spPr>
          <a:xfrm>
            <a:off x="110191" y="900898"/>
            <a:ext cx="8928705" cy="5170586"/>
          </a:xfrm>
        </p:spPr>
        <p:txBody>
          <a:bodyPr/>
          <a:lstStyle/>
          <a:p>
            <a:r>
              <a:rPr lang="en-GB" sz="2400" b="0" dirty="0" smtClean="0">
                <a:solidFill>
                  <a:schemeClr val="tx1"/>
                </a:solidFill>
              </a:rPr>
              <a:t>What do you think is the biggest WAN on the planet?</a:t>
            </a:r>
            <a:endParaRPr lang="en-US" sz="2400" b="0" dirty="0">
              <a:solidFill>
                <a:schemeClr val="tx1"/>
              </a:solidFill>
            </a:endParaRPr>
          </a:p>
        </p:txBody>
      </p:sp>
      <p:pic>
        <p:nvPicPr>
          <p:cNvPr id="7" name="Picture 2" descr="http://www.mcit.gov.sa/En/Communication/PublishingImages/c81f772e265991de09ad69a5a6dfb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364461"/>
            <a:ext cx="7056784" cy="4066622"/>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691680" y="4077072"/>
            <a:ext cx="5976664" cy="93610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4800" dirty="0" smtClean="0"/>
              <a:t>The Internet</a:t>
            </a:r>
            <a:endParaRPr lang="en-US" sz="4800" dirty="0"/>
          </a:p>
        </p:txBody>
      </p:sp>
    </p:spTree>
    <p:extLst>
      <p:ext uri="{BB962C8B-B14F-4D97-AF65-F5344CB8AC3E}">
        <p14:creationId xmlns:p14="http://schemas.microsoft.com/office/powerpoint/2010/main" val="424569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854968"/>
          </a:xfrm>
          <a:prstGeom prst="rect">
            <a:avLst/>
          </a:prstGeom>
          <a:solidFill>
            <a:schemeClr val="accent1">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FF0000"/>
                </a:solidFill>
              </a:rPr>
              <a:t>So what is the Internet?</a:t>
            </a:r>
            <a:endParaRPr lang="en-US" b="1" dirty="0">
              <a:solidFill>
                <a:srgbClr val="FF0000"/>
              </a:solidFill>
            </a:endParaRPr>
          </a:p>
        </p:txBody>
      </p:sp>
      <p:sp>
        <p:nvSpPr>
          <p:cNvPr id="10" name="Content Placeholder 2"/>
          <p:cNvSpPr>
            <a:spLocks noGrp="1"/>
          </p:cNvSpPr>
          <p:nvPr>
            <p:ph idx="1"/>
          </p:nvPr>
        </p:nvSpPr>
        <p:spPr>
          <a:xfrm>
            <a:off x="94591" y="911410"/>
            <a:ext cx="8933793" cy="5170586"/>
          </a:xfrm>
        </p:spPr>
        <p:txBody>
          <a:bodyPr>
            <a:normAutofit/>
          </a:bodyPr>
          <a:lstStyle/>
          <a:p>
            <a:pPr marL="0" indent="0">
              <a:buNone/>
            </a:pPr>
            <a:r>
              <a:rPr lang="en-GB" sz="2800" b="0" dirty="0" smtClean="0">
                <a:solidFill>
                  <a:schemeClr val="tx1"/>
                </a:solidFill>
              </a:rPr>
              <a:t>The internet is a massive network of networks.</a:t>
            </a:r>
          </a:p>
          <a:p>
            <a:pPr marL="0" indent="0">
              <a:buNone/>
            </a:pPr>
            <a:r>
              <a:rPr lang="en-GB" sz="2800" b="0" dirty="0" smtClean="0">
                <a:solidFill>
                  <a:schemeClr val="tx1"/>
                </a:solidFill>
              </a:rPr>
              <a:t>A ginormous collection of connected computers.</a:t>
            </a:r>
            <a:endParaRPr lang="en-US" sz="2800" b="0" dirty="0">
              <a:solidFill>
                <a:schemeClr val="tx1"/>
              </a:solidFill>
            </a:endParaRPr>
          </a:p>
        </p:txBody>
      </p:sp>
      <p:pic>
        <p:nvPicPr>
          <p:cNvPr id="11" name="Picture 2" descr="http://www.mcit.gov.sa/En/Communication/PublishingImages/c81f772e265991de09ad69a5a6dfb071.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87624" y="2364461"/>
            <a:ext cx="7056784" cy="406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5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854968"/>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Networking - WANs</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0" y="930428"/>
            <a:ext cx="9007366" cy="5628028"/>
          </a:xfrm>
          <a:noFill/>
          <a:ln w="3175">
            <a:noFill/>
          </a:ln>
        </p:spPr>
        <p:style>
          <a:lnRef idx="2">
            <a:schemeClr val="accent3"/>
          </a:lnRef>
          <a:fillRef idx="1">
            <a:schemeClr val="lt1"/>
          </a:fillRef>
          <a:effectRef idx="0">
            <a:schemeClr val="accent3"/>
          </a:effectRef>
          <a:fontRef idx="minor">
            <a:schemeClr val="dk1"/>
          </a:fontRef>
        </p:style>
        <p:txBody>
          <a:bodyPr>
            <a:noAutofit/>
          </a:bodyPr>
          <a:lstStyle/>
          <a:p>
            <a:pPr marL="0" indent="0">
              <a:lnSpc>
                <a:spcPct val="100000"/>
              </a:lnSpc>
              <a:spcAft>
                <a:spcPts val="1200"/>
              </a:spcAft>
              <a:buNone/>
            </a:pPr>
            <a:r>
              <a:rPr lang="en-GB" sz="2400" dirty="0" smtClean="0">
                <a:solidFill>
                  <a:schemeClr val="tx1"/>
                </a:solidFill>
                <a:effectLst>
                  <a:outerShdw blurRad="38100" dist="38100" dir="2700000" algn="tl">
                    <a:srgbClr val="000000">
                      <a:alpha val="43137"/>
                    </a:srgbClr>
                  </a:outerShdw>
                </a:effectLst>
                <a:cs typeface="Arial Rounded MT Bold"/>
              </a:rPr>
              <a:t>Web Hosting</a:t>
            </a:r>
          </a:p>
          <a:p>
            <a:pPr marL="342900">
              <a:lnSpc>
                <a:spcPct val="100000"/>
              </a:lnSpc>
              <a:spcAft>
                <a:spcPts val="1200"/>
              </a:spcAft>
            </a:pPr>
            <a:r>
              <a:rPr lang="en-GB" sz="2400" b="0" dirty="0" smtClean="0">
                <a:solidFill>
                  <a:srgbClr val="000000"/>
                </a:solidFill>
                <a:cs typeface="Arial Rounded MT Bold"/>
              </a:rPr>
              <a:t>A host is a computer on a network which offers to serve users from another location, using the internet.</a:t>
            </a:r>
            <a:endParaRPr lang="en-GB" sz="2400" b="0" dirty="0">
              <a:solidFill>
                <a:srgbClr val="000000"/>
              </a:solidFill>
              <a:cs typeface="Arial Rounded MT Bold"/>
            </a:endParaRPr>
          </a:p>
          <a:p>
            <a:pPr marL="342900">
              <a:lnSpc>
                <a:spcPct val="100000"/>
              </a:lnSpc>
              <a:spcAft>
                <a:spcPts val="1200"/>
              </a:spcAft>
            </a:pPr>
            <a:r>
              <a:rPr lang="en-GB" sz="2400" b="0" dirty="0" smtClean="0">
                <a:solidFill>
                  <a:srgbClr val="000000"/>
                </a:solidFill>
                <a:cs typeface="Arial Rounded MT Bold"/>
              </a:rPr>
              <a:t>Web hosting, in particular, is a service provided by various companies (UK Fast).</a:t>
            </a:r>
          </a:p>
          <a:p>
            <a:pPr marL="342900">
              <a:lnSpc>
                <a:spcPct val="100000"/>
              </a:lnSpc>
              <a:spcAft>
                <a:spcPts val="1200"/>
              </a:spcAft>
            </a:pPr>
            <a:r>
              <a:rPr lang="en-GB" sz="2400" b="0" dirty="0" smtClean="0">
                <a:solidFill>
                  <a:srgbClr val="000000"/>
                </a:solidFill>
                <a:cs typeface="Arial Rounded MT Bold"/>
              </a:rPr>
              <a:t>These companies ‘host’ websites on their servers so that people around the world can access them </a:t>
            </a:r>
            <a:r>
              <a:rPr lang="en-GB" sz="2400" dirty="0" smtClean="0">
                <a:solidFill>
                  <a:srgbClr val="000000"/>
                </a:solidFill>
                <a:cs typeface="Arial Rounded MT Bold"/>
              </a:rPr>
              <a:t>24/7</a:t>
            </a:r>
            <a:r>
              <a:rPr lang="en-GB" sz="2400" b="0" dirty="0" smtClean="0">
                <a:solidFill>
                  <a:srgbClr val="000000"/>
                </a:solidFill>
                <a:cs typeface="Arial Rounded MT Bold"/>
              </a:rPr>
              <a:t>.</a:t>
            </a:r>
          </a:p>
          <a:p>
            <a:pPr marL="342900">
              <a:lnSpc>
                <a:spcPct val="100000"/>
              </a:lnSpc>
              <a:spcAft>
                <a:spcPts val="1200"/>
              </a:spcAft>
            </a:pPr>
            <a:r>
              <a:rPr lang="en-GB" sz="2400" b="0" dirty="0" smtClean="0">
                <a:solidFill>
                  <a:srgbClr val="000000"/>
                </a:solidFill>
                <a:cs typeface="Arial Rounded MT Bold"/>
              </a:rPr>
              <a:t>They will often charge a small fee for the rental of hard drive space, site security and back up services.</a:t>
            </a:r>
          </a:p>
          <a:p>
            <a:pPr marL="342900">
              <a:lnSpc>
                <a:spcPct val="100000"/>
              </a:lnSpc>
              <a:spcAft>
                <a:spcPts val="1200"/>
              </a:spcAft>
            </a:pPr>
            <a:r>
              <a:rPr lang="en-GB" sz="2400" b="0" dirty="0" smtClean="0">
                <a:solidFill>
                  <a:srgbClr val="000000"/>
                </a:solidFill>
                <a:cs typeface="Arial Rounded MT Bold"/>
              </a:rPr>
              <a:t>It is of course possible for anyone (with a little knowhow) to host their own websites on their home PC, but for the price and risk, it is often more cost effective and less risky to pay for a specialist company to do this for you.</a:t>
            </a:r>
            <a:endParaRPr lang="en-GB" sz="2400" b="0" dirty="0">
              <a:cs typeface="Arial Rounded MT Bold"/>
            </a:endParaRPr>
          </a:p>
        </p:txBody>
      </p:sp>
    </p:spTree>
    <p:extLst>
      <p:ext uri="{BB962C8B-B14F-4D97-AF65-F5344CB8AC3E}">
        <p14:creationId xmlns:p14="http://schemas.microsoft.com/office/powerpoint/2010/main" val="91747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854968"/>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Exam Style Question</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141889" y="854968"/>
            <a:ext cx="8860221" cy="5619404"/>
          </a:xfrm>
          <a:noFill/>
          <a:ln w="3175">
            <a:no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sz="2800" b="0" dirty="0" smtClean="0">
                <a:solidFill>
                  <a:schemeClr val="tx1"/>
                </a:solidFill>
              </a:rPr>
              <a:t>Answer the following questions in your booklet in exam conditions </a:t>
            </a:r>
            <a:endParaRPr lang="en-GB" sz="2800" b="0" dirty="0">
              <a:solidFill>
                <a:schemeClr val="tx1"/>
              </a:solidFill>
            </a:endParaRPr>
          </a:p>
          <a:p>
            <a:pPr marL="571500" indent="-457200">
              <a:buClr>
                <a:schemeClr val="tx1"/>
              </a:buClr>
              <a:buFont typeface="+mj-lt"/>
              <a:buAutoNum type="arabicPeriod"/>
            </a:pPr>
            <a:r>
              <a:rPr lang="en-GB" sz="2400" b="0" dirty="0" smtClean="0">
                <a:solidFill>
                  <a:schemeClr val="tx1"/>
                </a:solidFill>
                <a:cs typeface="Arial Rounded MT Bold"/>
              </a:rPr>
              <a:t>What is an IP Address</a:t>
            </a:r>
          </a:p>
          <a:p>
            <a:pPr marL="571500" indent="-457200">
              <a:buClr>
                <a:schemeClr val="tx1"/>
              </a:buClr>
              <a:buFont typeface="+mj-lt"/>
              <a:buAutoNum type="arabicPeriod"/>
            </a:pPr>
            <a:r>
              <a:rPr lang="en-GB" sz="2400" b="0" dirty="0" smtClean="0">
                <a:solidFill>
                  <a:schemeClr val="tx1"/>
                </a:solidFill>
                <a:cs typeface="Arial Rounded MT Bold"/>
              </a:rPr>
              <a:t>What is MAC Address</a:t>
            </a:r>
            <a:endParaRPr lang="en-GB" sz="2400" b="0" dirty="0">
              <a:solidFill>
                <a:schemeClr val="tx1"/>
              </a:solidFill>
              <a:cs typeface="Arial Rounded MT Bold"/>
            </a:endParaRPr>
          </a:p>
          <a:p>
            <a:pPr marL="571500" indent="-457200">
              <a:buClr>
                <a:schemeClr val="tx1"/>
              </a:buClr>
              <a:buFont typeface="+mj-lt"/>
              <a:buAutoNum type="arabicPeriod"/>
            </a:pPr>
            <a:r>
              <a:rPr lang="en-GB" sz="2400" b="0" dirty="0" smtClean="0">
                <a:solidFill>
                  <a:schemeClr val="tx1"/>
                </a:solidFill>
                <a:cs typeface="Arial Rounded MT Bold"/>
              </a:rPr>
              <a:t>What is a Packet</a:t>
            </a:r>
          </a:p>
          <a:p>
            <a:pPr marL="571500" indent="-457200">
              <a:buClr>
                <a:schemeClr val="tx1"/>
              </a:buClr>
              <a:buFont typeface="+mj-lt"/>
              <a:buAutoNum type="arabicPeriod"/>
            </a:pPr>
            <a:r>
              <a:rPr lang="en-GB" sz="2400" b="0" dirty="0" smtClean="0">
                <a:solidFill>
                  <a:schemeClr val="tx1"/>
                </a:solidFill>
                <a:cs typeface="Arial Rounded MT Bold"/>
              </a:rPr>
              <a:t>What is URL</a:t>
            </a:r>
          </a:p>
          <a:p>
            <a:pPr marL="571500" indent="-457200">
              <a:buClr>
                <a:schemeClr val="tx1"/>
              </a:buClr>
              <a:buFont typeface="+mj-lt"/>
              <a:buAutoNum type="arabicPeriod"/>
            </a:pPr>
            <a:r>
              <a:rPr lang="en-GB" sz="2400" b="0" dirty="0" smtClean="0">
                <a:solidFill>
                  <a:schemeClr val="tx1"/>
                </a:solidFill>
                <a:cs typeface="Arial Rounded MT Bold"/>
              </a:rPr>
              <a:t>Describe two differences between IP Address and MAC address.</a:t>
            </a:r>
          </a:p>
          <a:p>
            <a:pPr marL="571500" indent="-457200">
              <a:buClr>
                <a:schemeClr val="tx1"/>
              </a:buClr>
              <a:buFont typeface="+mj-lt"/>
              <a:buAutoNum type="arabicPeriod"/>
            </a:pPr>
            <a:r>
              <a:rPr lang="en-US" sz="2400" dirty="0" smtClean="0">
                <a:solidFill>
                  <a:schemeClr val="tx1"/>
                </a:solidFill>
              </a:rPr>
              <a:t>Give one </a:t>
            </a:r>
            <a:r>
              <a:rPr lang="en-US" sz="2400" b="0" dirty="0">
                <a:solidFill>
                  <a:schemeClr val="tx1"/>
                </a:solidFill>
              </a:rPr>
              <a:t>benefit to Hugh’s customers of accessing the website using a URL rather </a:t>
            </a:r>
            <a:r>
              <a:rPr lang="en-US" sz="2400" b="0" dirty="0" smtClean="0">
                <a:solidFill>
                  <a:schemeClr val="tx1"/>
                </a:solidFill>
              </a:rPr>
              <a:t>than </a:t>
            </a:r>
            <a:r>
              <a:rPr lang="en-GB" sz="2400" b="0" dirty="0" smtClean="0">
                <a:solidFill>
                  <a:schemeClr val="tx1"/>
                </a:solidFill>
              </a:rPr>
              <a:t>using </a:t>
            </a:r>
            <a:r>
              <a:rPr lang="en-GB" sz="2400" b="0" dirty="0">
                <a:solidFill>
                  <a:schemeClr val="tx1"/>
                </a:solidFill>
              </a:rPr>
              <a:t>an IP address</a:t>
            </a:r>
            <a:r>
              <a:rPr lang="en-GB" sz="2400" b="0" dirty="0" smtClean="0">
                <a:solidFill>
                  <a:schemeClr val="tx1"/>
                </a:solidFill>
              </a:rPr>
              <a:t>.</a:t>
            </a:r>
            <a:endParaRPr lang="en-GB" sz="2400" b="0" dirty="0">
              <a:solidFill>
                <a:schemeClr val="tx1"/>
              </a:solidFill>
              <a:cs typeface="Arial Rounded MT Bold"/>
            </a:endParaRPr>
          </a:p>
        </p:txBody>
      </p:sp>
    </p:spTree>
    <p:extLst>
      <p:ext uri="{BB962C8B-B14F-4D97-AF65-F5344CB8AC3E}">
        <p14:creationId xmlns:p14="http://schemas.microsoft.com/office/powerpoint/2010/main" val="18401162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672662"/>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Stater - Exam Style Question</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0" y="746234"/>
            <a:ext cx="9002111" cy="6001407"/>
          </a:xfrm>
          <a:noFill/>
          <a:ln w="3175">
            <a:noFill/>
          </a:ln>
        </p:spPr>
        <p:style>
          <a:lnRef idx="2">
            <a:schemeClr val="accent3"/>
          </a:lnRef>
          <a:fillRef idx="1">
            <a:schemeClr val="lt1"/>
          </a:fillRef>
          <a:effectRef idx="0">
            <a:schemeClr val="accent3"/>
          </a:effectRef>
          <a:fontRef idx="minor">
            <a:schemeClr val="dk1"/>
          </a:fontRef>
        </p:style>
        <p:txBody>
          <a:bodyPr>
            <a:noAutofit/>
          </a:bodyPr>
          <a:lstStyle/>
          <a:p>
            <a:pPr marL="0" indent="0">
              <a:lnSpc>
                <a:spcPct val="100000"/>
              </a:lnSpc>
              <a:spcAft>
                <a:spcPts val="400"/>
              </a:spcAft>
              <a:buNone/>
            </a:pPr>
            <a:r>
              <a:rPr lang="en-GB" sz="1800" b="0" dirty="0" smtClean="0">
                <a:solidFill>
                  <a:schemeClr val="tx1"/>
                </a:solidFill>
              </a:rPr>
              <a:t>Answer the following questions in your booklet in exam conditions </a:t>
            </a:r>
            <a:endParaRPr lang="en-GB" sz="1800" b="0" dirty="0">
              <a:solidFill>
                <a:schemeClr val="tx1"/>
              </a:solidFill>
            </a:endParaRPr>
          </a:p>
          <a:p>
            <a:pPr marL="571500" indent="-457200">
              <a:lnSpc>
                <a:spcPct val="100000"/>
              </a:lnSpc>
              <a:spcAft>
                <a:spcPts val="400"/>
              </a:spcAft>
              <a:buClr>
                <a:schemeClr val="tx1"/>
              </a:buClr>
              <a:buFont typeface="+mj-lt"/>
              <a:buAutoNum type="arabicPeriod"/>
            </a:pPr>
            <a:r>
              <a:rPr lang="en-GB" sz="1800" b="0" dirty="0" smtClean="0">
                <a:solidFill>
                  <a:schemeClr val="tx1"/>
                </a:solidFill>
                <a:cs typeface="Arial Rounded MT Bold"/>
              </a:rPr>
              <a:t>What is an IP Address</a:t>
            </a:r>
          </a:p>
          <a:p>
            <a:pPr marL="800100" lvl="1">
              <a:lnSpc>
                <a:spcPct val="100000"/>
              </a:lnSpc>
              <a:spcAft>
                <a:spcPts val="400"/>
              </a:spcAft>
            </a:pPr>
            <a:r>
              <a:rPr lang="en-GB" b="0" dirty="0">
                <a:solidFill>
                  <a:srgbClr val="C00000"/>
                </a:solidFill>
              </a:rPr>
              <a:t>This means INTERNET PROTOCAL ADDRESS</a:t>
            </a:r>
          </a:p>
          <a:p>
            <a:pPr marL="800100" lvl="1">
              <a:lnSpc>
                <a:spcPct val="100000"/>
              </a:lnSpc>
              <a:spcAft>
                <a:spcPts val="400"/>
              </a:spcAft>
            </a:pPr>
            <a:r>
              <a:rPr lang="en-GB" b="0" dirty="0">
                <a:solidFill>
                  <a:srgbClr val="C00000"/>
                </a:solidFill>
              </a:rPr>
              <a:t>It is a unique number given to every computer on the internet</a:t>
            </a:r>
            <a:endParaRPr lang="en-GB" b="0" dirty="0" smtClean="0">
              <a:solidFill>
                <a:srgbClr val="C00000"/>
              </a:solidFill>
              <a:cs typeface="Arial Rounded MT Bold"/>
            </a:endParaRPr>
          </a:p>
          <a:p>
            <a:pPr marL="571500" indent="-457200">
              <a:lnSpc>
                <a:spcPct val="100000"/>
              </a:lnSpc>
              <a:spcAft>
                <a:spcPts val="400"/>
              </a:spcAft>
              <a:buClr>
                <a:schemeClr val="tx1"/>
              </a:buClr>
              <a:buFont typeface="+mj-lt"/>
              <a:buAutoNum type="arabicPeriod"/>
            </a:pPr>
            <a:r>
              <a:rPr lang="en-GB" sz="1800" b="0" dirty="0" smtClean="0">
                <a:solidFill>
                  <a:schemeClr val="tx1"/>
                </a:solidFill>
                <a:cs typeface="Arial Rounded MT Bold"/>
              </a:rPr>
              <a:t>What is MAC Address</a:t>
            </a:r>
          </a:p>
          <a:p>
            <a:pPr lvl="1">
              <a:lnSpc>
                <a:spcPct val="100000"/>
              </a:lnSpc>
              <a:spcAft>
                <a:spcPts val="400"/>
              </a:spcAft>
              <a:buClr>
                <a:schemeClr val="tx1"/>
              </a:buClr>
            </a:pPr>
            <a:r>
              <a:rPr lang="en-GB" altLang="en-US" dirty="0">
                <a:solidFill>
                  <a:srgbClr val="C00000"/>
                </a:solidFill>
              </a:rPr>
              <a:t>A MAC address is a unique code which is built into </a:t>
            </a:r>
            <a:r>
              <a:rPr lang="en-GB" altLang="en-US" dirty="0" smtClean="0">
                <a:solidFill>
                  <a:srgbClr val="C00000"/>
                </a:solidFill>
              </a:rPr>
              <a:t>a network device</a:t>
            </a:r>
            <a:endParaRPr lang="en-GB" b="0" dirty="0">
              <a:solidFill>
                <a:schemeClr val="tx1"/>
              </a:solidFill>
              <a:cs typeface="Arial Rounded MT Bold"/>
            </a:endParaRPr>
          </a:p>
          <a:p>
            <a:pPr marL="571500" indent="-457200">
              <a:lnSpc>
                <a:spcPct val="100000"/>
              </a:lnSpc>
              <a:spcAft>
                <a:spcPts val="400"/>
              </a:spcAft>
              <a:buClr>
                <a:schemeClr val="tx1"/>
              </a:buClr>
              <a:buFont typeface="+mj-lt"/>
              <a:buAutoNum type="arabicPeriod"/>
            </a:pPr>
            <a:r>
              <a:rPr lang="en-GB" sz="1800" b="0" dirty="0" smtClean="0">
                <a:solidFill>
                  <a:schemeClr val="tx1"/>
                </a:solidFill>
                <a:cs typeface="Arial Rounded MT Bold"/>
              </a:rPr>
              <a:t>What is a Packet</a:t>
            </a:r>
          </a:p>
          <a:p>
            <a:pPr lvl="1">
              <a:lnSpc>
                <a:spcPct val="100000"/>
              </a:lnSpc>
              <a:spcAft>
                <a:spcPts val="400"/>
              </a:spcAft>
              <a:buClr>
                <a:schemeClr val="tx1"/>
              </a:buClr>
            </a:pPr>
            <a:r>
              <a:rPr lang="en-GB" altLang="en-US" b="0" dirty="0" smtClean="0">
                <a:solidFill>
                  <a:srgbClr val="C00000"/>
                </a:solidFill>
                <a:latin typeface="Arial" charset="0"/>
                <a:cs typeface="Arial" charset="0"/>
              </a:rPr>
              <a:t>A packet is a small piece of data that transmitted over a network</a:t>
            </a:r>
            <a:endParaRPr lang="en-GB" b="0" dirty="0" smtClean="0">
              <a:solidFill>
                <a:srgbClr val="C00000"/>
              </a:solidFill>
              <a:cs typeface="Arial Rounded MT Bold"/>
            </a:endParaRPr>
          </a:p>
          <a:p>
            <a:pPr marL="571500" indent="-457200">
              <a:lnSpc>
                <a:spcPct val="100000"/>
              </a:lnSpc>
              <a:spcAft>
                <a:spcPts val="400"/>
              </a:spcAft>
              <a:buClr>
                <a:schemeClr val="tx1"/>
              </a:buClr>
              <a:buFont typeface="+mj-lt"/>
              <a:buAutoNum type="arabicPeriod"/>
            </a:pPr>
            <a:r>
              <a:rPr lang="en-GB" sz="1800" b="0" dirty="0" smtClean="0">
                <a:solidFill>
                  <a:schemeClr val="tx1"/>
                </a:solidFill>
                <a:cs typeface="Arial Rounded MT Bold"/>
              </a:rPr>
              <a:t>What is URL</a:t>
            </a:r>
          </a:p>
          <a:p>
            <a:pPr marL="800100" lvl="1">
              <a:lnSpc>
                <a:spcPct val="100000"/>
              </a:lnSpc>
              <a:spcAft>
                <a:spcPts val="400"/>
              </a:spcAft>
            </a:pPr>
            <a:r>
              <a:rPr lang="en-GB" b="0" dirty="0">
                <a:solidFill>
                  <a:srgbClr val="C00000"/>
                </a:solidFill>
              </a:rPr>
              <a:t>This means UNIFORM RESOURCE </a:t>
            </a:r>
            <a:r>
              <a:rPr lang="en-GB" b="0" dirty="0" smtClean="0">
                <a:solidFill>
                  <a:srgbClr val="C00000"/>
                </a:solidFill>
              </a:rPr>
              <a:t>LOCATOR</a:t>
            </a:r>
            <a:endParaRPr lang="en-GB" b="0" dirty="0">
              <a:solidFill>
                <a:srgbClr val="C00000"/>
              </a:solidFill>
            </a:endParaRPr>
          </a:p>
          <a:p>
            <a:pPr marL="800100" lvl="1">
              <a:lnSpc>
                <a:spcPct val="100000"/>
              </a:lnSpc>
              <a:spcAft>
                <a:spcPts val="400"/>
              </a:spcAft>
            </a:pPr>
            <a:r>
              <a:rPr lang="en-GB" b="0" dirty="0">
                <a:solidFill>
                  <a:srgbClr val="C00000"/>
                </a:solidFill>
              </a:rPr>
              <a:t>This is simply a fancy name for a web address, </a:t>
            </a:r>
            <a:r>
              <a:rPr lang="en-GB" b="0" dirty="0" smtClean="0">
                <a:solidFill>
                  <a:srgbClr val="C00000"/>
                </a:solidFill>
              </a:rPr>
              <a:t>such as </a:t>
            </a:r>
            <a:r>
              <a:rPr lang="en-GB" b="0" dirty="0" smtClean="0">
                <a:solidFill>
                  <a:srgbClr val="C00000"/>
                </a:solidFill>
                <a:hlinkClick r:id="rId3"/>
              </a:rPr>
              <a:t>ww</a:t>
            </a:r>
            <a:r>
              <a:rPr lang="en-GB" dirty="0" smtClean="0">
                <a:solidFill>
                  <a:srgbClr val="C00000"/>
                </a:solidFill>
                <a:hlinkClick r:id="rId3"/>
              </a:rPr>
              <a:t>w.bbc.co.uk</a:t>
            </a:r>
            <a:r>
              <a:rPr lang="en-GB" dirty="0" smtClean="0">
                <a:solidFill>
                  <a:srgbClr val="C00000"/>
                </a:solidFill>
              </a:rPr>
              <a:t> </a:t>
            </a:r>
            <a:endParaRPr lang="en-GB" b="0" dirty="0" smtClean="0">
              <a:solidFill>
                <a:srgbClr val="C00000"/>
              </a:solidFill>
              <a:cs typeface="Arial Rounded MT Bold"/>
            </a:endParaRPr>
          </a:p>
          <a:p>
            <a:pPr marL="571500" indent="-457200">
              <a:lnSpc>
                <a:spcPct val="100000"/>
              </a:lnSpc>
              <a:spcAft>
                <a:spcPts val="400"/>
              </a:spcAft>
              <a:buClr>
                <a:schemeClr val="tx1"/>
              </a:buClr>
              <a:buFont typeface="+mj-lt"/>
              <a:buAutoNum type="arabicPeriod"/>
            </a:pPr>
            <a:r>
              <a:rPr lang="en-GB" sz="1800" b="0" dirty="0" smtClean="0">
                <a:solidFill>
                  <a:schemeClr val="tx1"/>
                </a:solidFill>
                <a:cs typeface="Arial Rounded MT Bold"/>
              </a:rPr>
              <a:t>Describe two differences between IP Address and MAC address.</a:t>
            </a:r>
          </a:p>
          <a:p>
            <a:pPr lvl="1">
              <a:lnSpc>
                <a:spcPct val="100000"/>
              </a:lnSpc>
              <a:spcAft>
                <a:spcPts val="400"/>
              </a:spcAft>
              <a:buClr>
                <a:schemeClr val="tx1"/>
              </a:buClr>
            </a:pPr>
            <a:r>
              <a:rPr lang="en-GB" b="0" dirty="0" smtClean="0">
                <a:solidFill>
                  <a:srgbClr val="C00000"/>
                </a:solidFill>
                <a:cs typeface="Arial Rounded MT Bold"/>
              </a:rPr>
              <a:t>IP address can change while MAC address is permanent </a:t>
            </a:r>
          </a:p>
          <a:p>
            <a:pPr lvl="1">
              <a:lnSpc>
                <a:spcPct val="100000"/>
              </a:lnSpc>
              <a:spcAft>
                <a:spcPts val="400"/>
              </a:spcAft>
              <a:buClr>
                <a:schemeClr val="tx1"/>
              </a:buClr>
            </a:pPr>
            <a:r>
              <a:rPr lang="en-GB" dirty="0" smtClean="0">
                <a:solidFill>
                  <a:srgbClr val="C00000"/>
                </a:solidFill>
                <a:cs typeface="Arial Rounded MT Bold"/>
              </a:rPr>
              <a:t>IP is made up of numbers only while MAC address is made up of numbers and text</a:t>
            </a:r>
          </a:p>
          <a:p>
            <a:pPr lvl="1">
              <a:lnSpc>
                <a:spcPct val="100000"/>
              </a:lnSpc>
              <a:spcAft>
                <a:spcPts val="400"/>
              </a:spcAft>
              <a:buClr>
                <a:schemeClr val="tx1"/>
              </a:buClr>
            </a:pPr>
            <a:r>
              <a:rPr lang="en-GB" b="0" dirty="0" smtClean="0">
                <a:solidFill>
                  <a:srgbClr val="C00000"/>
                </a:solidFill>
                <a:cs typeface="Arial Rounded MT Bold"/>
              </a:rPr>
              <a:t>IP address is software based address while MAC is hardware based address</a:t>
            </a:r>
          </a:p>
          <a:p>
            <a:pPr marL="571500" indent="-457200">
              <a:lnSpc>
                <a:spcPct val="100000"/>
              </a:lnSpc>
              <a:spcAft>
                <a:spcPts val="400"/>
              </a:spcAft>
              <a:buClr>
                <a:schemeClr val="tx1"/>
              </a:buClr>
              <a:buFont typeface="+mj-lt"/>
              <a:buAutoNum type="arabicPeriod"/>
            </a:pPr>
            <a:r>
              <a:rPr lang="en-US" sz="1800" dirty="0" smtClean="0">
                <a:solidFill>
                  <a:schemeClr val="tx1"/>
                </a:solidFill>
              </a:rPr>
              <a:t>Give one </a:t>
            </a:r>
            <a:r>
              <a:rPr lang="en-US" sz="1800" b="0" dirty="0">
                <a:solidFill>
                  <a:schemeClr val="tx1"/>
                </a:solidFill>
              </a:rPr>
              <a:t>benefit to Hugh’s customers of accessing the website using a URL rather </a:t>
            </a:r>
            <a:r>
              <a:rPr lang="en-US" sz="1800" b="0" dirty="0" smtClean="0">
                <a:solidFill>
                  <a:schemeClr val="tx1"/>
                </a:solidFill>
              </a:rPr>
              <a:t>than </a:t>
            </a:r>
            <a:r>
              <a:rPr lang="en-GB" sz="1800" b="0" dirty="0" smtClean="0">
                <a:solidFill>
                  <a:schemeClr val="tx1"/>
                </a:solidFill>
              </a:rPr>
              <a:t>using </a:t>
            </a:r>
            <a:r>
              <a:rPr lang="en-GB" sz="1800" b="0" dirty="0">
                <a:solidFill>
                  <a:schemeClr val="tx1"/>
                </a:solidFill>
              </a:rPr>
              <a:t>an IP address</a:t>
            </a:r>
            <a:r>
              <a:rPr lang="en-GB" sz="1800" b="0" dirty="0" smtClean="0">
                <a:solidFill>
                  <a:schemeClr val="tx1"/>
                </a:solidFill>
              </a:rPr>
              <a:t>.</a:t>
            </a:r>
          </a:p>
          <a:p>
            <a:pPr lvl="1">
              <a:lnSpc>
                <a:spcPct val="100000"/>
              </a:lnSpc>
              <a:spcAft>
                <a:spcPts val="400"/>
              </a:spcAft>
              <a:buClr>
                <a:schemeClr val="tx1"/>
              </a:buClr>
            </a:pPr>
            <a:r>
              <a:rPr lang="en-GB" dirty="0" smtClean="0">
                <a:solidFill>
                  <a:srgbClr val="C00000"/>
                </a:solidFill>
                <a:cs typeface="Arial Rounded MT Bold"/>
              </a:rPr>
              <a:t>It is easier to remember URL than IP Address</a:t>
            </a:r>
            <a:endParaRPr lang="en-GB" b="0" dirty="0">
              <a:solidFill>
                <a:srgbClr val="C00000"/>
              </a:solidFill>
              <a:cs typeface="Arial Rounded MT Bold"/>
            </a:endParaRPr>
          </a:p>
        </p:txBody>
      </p:sp>
    </p:spTree>
    <p:extLst>
      <p:ext uri="{BB962C8B-B14F-4D97-AF65-F5344CB8AC3E}">
        <p14:creationId xmlns:p14="http://schemas.microsoft.com/office/powerpoint/2010/main" val="172066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arn(inVertical)">
                                      <p:cBhvr>
                                        <p:cTn id="7" dur="500"/>
                                        <p:tgtEl>
                                          <p:spTgt spid="9">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barn(inVertical)">
                                      <p:cBhvr>
                                        <p:cTn id="10" dur="500"/>
                                        <p:tgtEl>
                                          <p:spTgt spid="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animEffect transition="in" filter="barn(inVertical)">
                                      <p:cBhvr>
                                        <p:cTn id="15" dur="500"/>
                                        <p:tgtEl>
                                          <p:spTgt spid="9">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xEl>
                                              <p:pRg st="7" end="7"/>
                                            </p:txEl>
                                          </p:spTgt>
                                        </p:tgtEl>
                                        <p:attrNameLst>
                                          <p:attrName>style.visibility</p:attrName>
                                        </p:attrNameLst>
                                      </p:cBhvr>
                                      <p:to>
                                        <p:strVal val="visible"/>
                                      </p:to>
                                    </p:set>
                                    <p:animEffect transition="in" filter="barn(inVertical)">
                                      <p:cBhvr>
                                        <p:cTn id="20" dur="500"/>
                                        <p:tgtEl>
                                          <p:spTgt spid="9">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animEffect transition="in" filter="barn(inVertical)">
                                      <p:cBhvr>
                                        <p:cTn id="25" dur="500"/>
                                        <p:tgtEl>
                                          <p:spTgt spid="9">
                                            <p:txEl>
                                              <p:pRg st="9" end="9"/>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xEl>
                                              <p:pRg st="10" end="10"/>
                                            </p:txEl>
                                          </p:spTgt>
                                        </p:tgtEl>
                                        <p:attrNameLst>
                                          <p:attrName>style.visibility</p:attrName>
                                        </p:attrNameLst>
                                      </p:cBhvr>
                                      <p:to>
                                        <p:strVal val="visible"/>
                                      </p:to>
                                    </p:set>
                                    <p:animEffect transition="in" filter="barn(inVertical)">
                                      <p:cBhvr>
                                        <p:cTn id="28" dur="500"/>
                                        <p:tgtEl>
                                          <p:spTgt spid="9">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xEl>
                                              <p:pRg st="12" end="12"/>
                                            </p:txEl>
                                          </p:spTgt>
                                        </p:tgtEl>
                                        <p:attrNameLst>
                                          <p:attrName>style.visibility</p:attrName>
                                        </p:attrNameLst>
                                      </p:cBhvr>
                                      <p:to>
                                        <p:strVal val="visible"/>
                                      </p:to>
                                    </p:set>
                                    <p:animEffect transition="in" filter="barn(inVertical)">
                                      <p:cBhvr>
                                        <p:cTn id="33" dur="500"/>
                                        <p:tgtEl>
                                          <p:spTgt spid="9">
                                            <p:txEl>
                                              <p:pRg st="12" end="12"/>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9">
                                            <p:txEl>
                                              <p:pRg st="13" end="13"/>
                                            </p:txEl>
                                          </p:spTgt>
                                        </p:tgtEl>
                                        <p:attrNameLst>
                                          <p:attrName>style.visibility</p:attrName>
                                        </p:attrNameLst>
                                      </p:cBhvr>
                                      <p:to>
                                        <p:strVal val="visible"/>
                                      </p:to>
                                    </p:set>
                                    <p:animEffect transition="in" filter="barn(inVertical)">
                                      <p:cBhvr>
                                        <p:cTn id="36" dur="500"/>
                                        <p:tgtEl>
                                          <p:spTgt spid="9">
                                            <p:txEl>
                                              <p:pRg st="13" end="13"/>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14" end="14"/>
                                            </p:txEl>
                                          </p:spTgt>
                                        </p:tgtEl>
                                        <p:attrNameLst>
                                          <p:attrName>style.visibility</p:attrName>
                                        </p:attrNameLst>
                                      </p:cBhvr>
                                      <p:to>
                                        <p:strVal val="visible"/>
                                      </p:to>
                                    </p:set>
                                    <p:animEffect transition="in" filter="barn(inVertical)">
                                      <p:cBhvr>
                                        <p:cTn id="39" dur="500"/>
                                        <p:tgtEl>
                                          <p:spTgt spid="9">
                                            <p:txEl>
                                              <p:pRg st="14" end="1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9">
                                            <p:txEl>
                                              <p:pRg st="16" end="16"/>
                                            </p:txEl>
                                          </p:spTgt>
                                        </p:tgtEl>
                                        <p:attrNameLst>
                                          <p:attrName>style.visibility</p:attrName>
                                        </p:attrNameLst>
                                      </p:cBhvr>
                                      <p:to>
                                        <p:strVal val="visible"/>
                                      </p:to>
                                    </p:set>
                                    <p:animEffect transition="in" filter="barn(inVertical)">
                                      <p:cBhvr>
                                        <p:cTn id="44" dur="500"/>
                                        <p:tgtEl>
                                          <p:spTgt spid="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854968"/>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Activity</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0" y="854968"/>
            <a:ext cx="9144000" cy="5109091"/>
          </a:xfrm>
          <a:noFill/>
          <a:ln w="3175">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sz="2800" b="0" dirty="0" smtClean="0">
                <a:solidFill>
                  <a:schemeClr val="tx1"/>
                </a:solidFill>
              </a:rPr>
              <a:t>Use the internet or revision note to write the definition of the following in your own words;</a:t>
            </a:r>
            <a:endParaRPr lang="en-GB" sz="2800" b="0" dirty="0">
              <a:solidFill>
                <a:schemeClr val="tx1"/>
              </a:solidFill>
            </a:endParaRPr>
          </a:p>
          <a:p>
            <a:endParaRPr lang="en-GB" sz="2800" b="0" dirty="0">
              <a:solidFill>
                <a:schemeClr val="tx1"/>
              </a:solidFill>
            </a:endParaRPr>
          </a:p>
          <a:p>
            <a:r>
              <a:rPr lang="en-GB" sz="2800" b="0" i="1" dirty="0">
                <a:solidFill>
                  <a:srgbClr val="000000"/>
                </a:solidFill>
                <a:cs typeface="Arial Rounded MT Bold"/>
              </a:rPr>
              <a:t>IP </a:t>
            </a:r>
            <a:r>
              <a:rPr lang="en-GB" sz="2800" b="0" i="1" dirty="0" smtClean="0">
                <a:solidFill>
                  <a:srgbClr val="000000"/>
                </a:solidFill>
                <a:cs typeface="Arial Rounded MT Bold"/>
              </a:rPr>
              <a:t>Address</a:t>
            </a:r>
          </a:p>
          <a:p>
            <a:r>
              <a:rPr lang="en-GB" sz="2800" b="0" i="1" dirty="0" smtClean="0">
                <a:solidFill>
                  <a:srgbClr val="000000"/>
                </a:solidFill>
                <a:cs typeface="Arial Rounded MT Bold"/>
              </a:rPr>
              <a:t>MAC Address</a:t>
            </a:r>
            <a:endParaRPr lang="en-GB" sz="2800" b="0" i="1" dirty="0">
              <a:solidFill>
                <a:srgbClr val="000000"/>
              </a:solidFill>
              <a:cs typeface="Arial Rounded MT Bold"/>
            </a:endParaRPr>
          </a:p>
          <a:p>
            <a:r>
              <a:rPr lang="en-GB" sz="2800" b="0" i="1" dirty="0" smtClean="0">
                <a:solidFill>
                  <a:srgbClr val="000000"/>
                </a:solidFill>
                <a:cs typeface="Arial Rounded MT Bold"/>
              </a:rPr>
              <a:t>Packet</a:t>
            </a:r>
          </a:p>
          <a:p>
            <a:pPr marL="0" indent="0">
              <a:buNone/>
            </a:pPr>
            <a:endParaRPr lang="en-GB" sz="2800" b="0" i="1" dirty="0">
              <a:solidFill>
                <a:srgbClr val="000000"/>
              </a:solidFill>
              <a:cs typeface="Arial Rounded MT Bold"/>
            </a:endParaRPr>
          </a:p>
          <a:p>
            <a:pPr marL="0" indent="0">
              <a:buNone/>
            </a:pPr>
            <a:r>
              <a:rPr lang="en-GB" sz="2800" b="0" i="1" dirty="0" smtClean="0">
                <a:solidFill>
                  <a:srgbClr val="000000"/>
                </a:solidFill>
                <a:cs typeface="Arial Rounded MT Bold"/>
              </a:rPr>
              <a:t>You can do this in your book or PowerPoint or Word</a:t>
            </a:r>
            <a:endParaRPr lang="en-GB" sz="2800" b="0" i="1" dirty="0">
              <a:solidFill>
                <a:srgbClr val="000000"/>
              </a:solidFill>
              <a:cs typeface="Arial Rounded MT Bold"/>
            </a:endParaRPr>
          </a:p>
        </p:txBody>
      </p:sp>
    </p:spTree>
    <p:extLst>
      <p:ext uri="{BB962C8B-B14F-4D97-AF65-F5344CB8AC3E}">
        <p14:creationId xmlns:p14="http://schemas.microsoft.com/office/powerpoint/2010/main" val="17530576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854968"/>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Learning intentions re-cap</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0" y="866725"/>
            <a:ext cx="9144000" cy="5660199"/>
          </a:xfrm>
          <a:noFill/>
          <a:ln w="3175">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2800" b="0" dirty="0">
                <a:solidFill>
                  <a:schemeClr val="tx1"/>
                </a:solidFill>
              </a:rPr>
              <a:t>To understand…</a:t>
            </a:r>
          </a:p>
          <a:p>
            <a:endParaRPr lang="en-GB" sz="2800" b="0" dirty="0">
              <a:solidFill>
                <a:schemeClr val="tx1"/>
              </a:solidFill>
            </a:endParaRPr>
          </a:p>
          <a:p>
            <a:r>
              <a:rPr lang="en-GB" sz="2800" b="0" dirty="0">
                <a:solidFill>
                  <a:schemeClr val="tx1"/>
                </a:solidFill>
              </a:rPr>
              <a:t>WAN (Wide Area </a:t>
            </a:r>
            <a:r>
              <a:rPr lang="en-GB" sz="2800" b="0" dirty="0" smtClean="0">
                <a:solidFill>
                  <a:schemeClr val="tx1"/>
                </a:solidFill>
              </a:rPr>
              <a:t>Network)</a:t>
            </a:r>
          </a:p>
          <a:p>
            <a:r>
              <a:rPr lang="en-GB" sz="2800" b="0" dirty="0">
                <a:solidFill>
                  <a:schemeClr val="tx1"/>
                </a:solidFill>
              </a:rPr>
              <a:t>T</a:t>
            </a:r>
            <a:r>
              <a:rPr lang="en-GB" sz="2800" b="0" dirty="0" smtClean="0">
                <a:solidFill>
                  <a:schemeClr val="tx1"/>
                </a:solidFill>
              </a:rPr>
              <a:t>he </a:t>
            </a:r>
            <a:r>
              <a:rPr lang="en-GB" sz="2800" b="0" dirty="0">
                <a:solidFill>
                  <a:schemeClr val="tx1"/>
                </a:solidFill>
              </a:rPr>
              <a:t>internet as a worldwide collection of computer </a:t>
            </a:r>
            <a:r>
              <a:rPr lang="en-GB" sz="2800" b="0" dirty="0" smtClean="0">
                <a:solidFill>
                  <a:schemeClr val="tx1"/>
                </a:solidFill>
              </a:rPr>
              <a:t>networks:</a:t>
            </a:r>
          </a:p>
          <a:p>
            <a:r>
              <a:rPr lang="en-GB" sz="2800" b="0" dirty="0" smtClean="0">
                <a:solidFill>
                  <a:schemeClr val="tx1"/>
                </a:solidFill>
              </a:rPr>
              <a:t>DNS </a:t>
            </a:r>
            <a:r>
              <a:rPr lang="en-GB" sz="2800" b="0" dirty="0">
                <a:solidFill>
                  <a:schemeClr val="tx1"/>
                </a:solidFill>
              </a:rPr>
              <a:t>(Domain Name </a:t>
            </a:r>
            <a:r>
              <a:rPr lang="en-GB" sz="2800" b="0" dirty="0" smtClean="0">
                <a:solidFill>
                  <a:schemeClr val="tx1"/>
                </a:solidFill>
              </a:rPr>
              <a:t>Server)</a:t>
            </a:r>
          </a:p>
          <a:p>
            <a:r>
              <a:rPr lang="en-GB" sz="2800" b="0" dirty="0" smtClean="0">
                <a:solidFill>
                  <a:schemeClr val="tx1"/>
                </a:solidFill>
              </a:rPr>
              <a:t>Hosting</a:t>
            </a:r>
            <a:endParaRPr lang="en-GB" sz="2800" b="0" dirty="0">
              <a:solidFill>
                <a:schemeClr val="tx1"/>
              </a:solidFill>
            </a:endParaRPr>
          </a:p>
          <a:p>
            <a:r>
              <a:rPr lang="en-GB" sz="2800" b="0" dirty="0" smtClean="0">
                <a:solidFill>
                  <a:schemeClr val="tx1"/>
                </a:solidFill>
              </a:rPr>
              <a:t>The </a:t>
            </a:r>
            <a:r>
              <a:rPr lang="en-GB" sz="2800" b="0" dirty="0">
                <a:solidFill>
                  <a:schemeClr val="tx1"/>
                </a:solidFill>
              </a:rPr>
              <a:t>concept of virtual networks.</a:t>
            </a:r>
          </a:p>
        </p:txBody>
      </p:sp>
    </p:spTree>
    <p:extLst>
      <p:ext uri="{BB962C8B-B14F-4D97-AF65-F5344CB8AC3E}">
        <p14:creationId xmlns:p14="http://schemas.microsoft.com/office/powerpoint/2010/main" val="2836016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54"/>
            <a:ext cx="9144000" cy="854968"/>
          </a:xfrm>
          <a:solidFill>
            <a:schemeClr val="accent1">
              <a:lumMod val="60000"/>
              <a:lumOff val="40000"/>
            </a:schemeClr>
          </a:solidFill>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GB" sz="3600" b="1" dirty="0" smtClean="0">
                <a:solidFill>
                  <a:srgbClr val="FF0000"/>
                </a:solidFill>
              </a:rPr>
              <a:t>Networking - LANs</a:t>
            </a:r>
            <a:endParaRPr lang="en-GB" sz="3600" b="1" dirty="0">
              <a:solidFill>
                <a:srgbClr val="FF0000"/>
              </a:solidFill>
            </a:endParaRPr>
          </a:p>
        </p:txBody>
      </p:sp>
      <p:sp>
        <p:nvSpPr>
          <p:cNvPr id="13" name="Content Placeholder 2"/>
          <p:cNvSpPr>
            <a:spLocks noGrp="1"/>
          </p:cNvSpPr>
          <p:nvPr>
            <p:ph idx="1"/>
          </p:nvPr>
        </p:nvSpPr>
        <p:spPr>
          <a:xfrm>
            <a:off x="199698" y="1119613"/>
            <a:ext cx="8702564" cy="5109091"/>
          </a:xfrm>
          <a:noFill/>
          <a:ln>
            <a:no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sz="3200" dirty="0" smtClean="0">
                <a:solidFill>
                  <a:schemeClr val="tx1"/>
                </a:solidFill>
                <a:cs typeface="Arial Rounded MT Bold"/>
              </a:rPr>
              <a:t>Learning Check?</a:t>
            </a:r>
          </a:p>
          <a:p>
            <a:pPr marL="0" indent="0">
              <a:buNone/>
            </a:pPr>
            <a:endParaRPr lang="en-US" sz="3200" b="0" dirty="0" smtClean="0">
              <a:solidFill>
                <a:schemeClr val="tx1"/>
              </a:solidFill>
              <a:cs typeface="Arial Rounded MT Bold"/>
            </a:endParaRPr>
          </a:p>
          <a:p>
            <a:pPr marL="0" indent="0" algn="ctr">
              <a:buNone/>
            </a:pPr>
            <a:r>
              <a:rPr lang="en-US" sz="3200" b="0" dirty="0" smtClean="0">
                <a:solidFill>
                  <a:schemeClr val="tx1"/>
                </a:solidFill>
                <a:cs typeface="Arial Rounded MT Bold"/>
              </a:rPr>
              <a:t>So What </a:t>
            </a:r>
            <a:r>
              <a:rPr lang="en-US" sz="3200" b="0" dirty="0">
                <a:solidFill>
                  <a:schemeClr val="tx1"/>
                </a:solidFill>
                <a:cs typeface="Arial Rounded MT Bold"/>
              </a:rPr>
              <a:t>is a Computer Network</a:t>
            </a:r>
            <a:r>
              <a:rPr lang="en-US" sz="3200" b="0" dirty="0" smtClean="0">
                <a:solidFill>
                  <a:schemeClr val="tx1"/>
                </a:solidFill>
                <a:cs typeface="Arial Rounded MT Bold"/>
              </a:rPr>
              <a:t>?</a:t>
            </a:r>
          </a:p>
          <a:p>
            <a:pPr marL="0" indent="0">
              <a:buNone/>
            </a:pPr>
            <a:endParaRPr lang="en-GB" sz="3200" b="0" dirty="0">
              <a:solidFill>
                <a:schemeClr val="tx1"/>
              </a:solidFill>
              <a:cs typeface="Arial Rounded MT Bold"/>
            </a:endParaRPr>
          </a:p>
          <a:p>
            <a:pPr marL="0" indent="0" algn="ctr">
              <a:buNone/>
            </a:pPr>
            <a:r>
              <a:rPr lang="en-US" sz="3200" b="0" i="1" dirty="0">
                <a:solidFill>
                  <a:schemeClr val="tx1"/>
                </a:solidFill>
              </a:rPr>
              <a:t>Two or more computers connected together to share information and resources</a:t>
            </a:r>
            <a:r>
              <a:rPr lang="en-US" sz="3200" b="0" i="1" dirty="0" smtClean="0">
                <a:solidFill>
                  <a:schemeClr val="tx1"/>
                </a:solidFill>
              </a:rPr>
              <a:t>.</a:t>
            </a:r>
          </a:p>
        </p:txBody>
      </p:sp>
    </p:spTree>
    <p:extLst>
      <p:ext uri="{BB962C8B-B14F-4D97-AF65-F5344CB8AC3E}">
        <p14:creationId xmlns:p14="http://schemas.microsoft.com/office/powerpoint/2010/main" val="137137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 calcmode="lin" valueType="num">
                                      <p:cBhvr additive="base">
                                        <p:cTn id="1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 calcmode="lin" valueType="num">
                                      <p:cBhvr additive="base">
                                        <p:cTn id="1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854968"/>
          </a:xfrm>
          <a:prstGeom prst="rect">
            <a:avLst/>
          </a:prstGeom>
          <a:solidFill>
            <a:schemeClr val="accent1">
              <a:lumMod val="60000"/>
              <a:lumOff val="40000"/>
            </a:schemeClr>
          </a:solidFill>
          <a:ln w="3175">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Networking - WANs</a:t>
            </a:r>
            <a:endParaRPr kumimoji="0" lang="en-GB"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0" y="930427"/>
            <a:ext cx="9028386" cy="5785683"/>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lnSpc>
                <a:spcPct val="100000"/>
              </a:lnSpc>
              <a:spcAft>
                <a:spcPts val="1200"/>
              </a:spcAft>
              <a:buNone/>
            </a:pPr>
            <a:r>
              <a:rPr lang="en-GB" sz="2400" b="1" dirty="0" smtClean="0">
                <a:solidFill>
                  <a:schemeClr val="tx1"/>
                </a:solidFill>
                <a:cs typeface="Arial Rounded MT Bold"/>
              </a:rPr>
              <a:t>Web Hosting and DNS</a:t>
            </a:r>
            <a:endParaRPr lang="en-GB" sz="2400" dirty="0" smtClean="0">
              <a:solidFill>
                <a:schemeClr val="tx1"/>
              </a:solidFill>
              <a:cs typeface="Arial Rounded MT Bold"/>
            </a:endParaRPr>
          </a:p>
          <a:p>
            <a:pPr marL="0" indent="0">
              <a:lnSpc>
                <a:spcPct val="100000"/>
              </a:lnSpc>
              <a:spcAft>
                <a:spcPts val="1200"/>
              </a:spcAft>
              <a:buNone/>
            </a:pPr>
            <a:r>
              <a:rPr lang="en-GB" sz="2400" b="0" dirty="0" smtClean="0">
                <a:solidFill>
                  <a:srgbClr val="000000"/>
                </a:solidFill>
                <a:cs typeface="Arial Rounded MT Bold"/>
              </a:rPr>
              <a:t>Over the next few slides, we will take a look at what happens when we try to access websites on the internet.</a:t>
            </a:r>
            <a:endParaRPr lang="en-GB" sz="2400" b="0" dirty="0">
              <a:solidFill>
                <a:srgbClr val="000000"/>
              </a:solidFill>
              <a:cs typeface="Arial Rounded MT Bold"/>
            </a:endParaRPr>
          </a:p>
          <a:p>
            <a:pPr marL="0" indent="0">
              <a:lnSpc>
                <a:spcPct val="100000"/>
              </a:lnSpc>
              <a:spcAft>
                <a:spcPts val="1200"/>
              </a:spcAft>
              <a:buNone/>
            </a:pPr>
            <a:r>
              <a:rPr lang="en-GB" sz="2400" b="0" dirty="0" smtClean="0">
                <a:solidFill>
                  <a:srgbClr val="000000"/>
                </a:solidFill>
                <a:cs typeface="Arial Rounded MT Bold"/>
              </a:rPr>
              <a:t>But in order to do this we need to understand a few key pieces of terminology:</a:t>
            </a:r>
          </a:p>
          <a:p>
            <a:pPr marL="0" indent="0" algn="ctr">
              <a:lnSpc>
                <a:spcPct val="100000"/>
              </a:lnSpc>
              <a:spcAft>
                <a:spcPts val="1200"/>
              </a:spcAft>
              <a:buNone/>
            </a:pPr>
            <a:endParaRPr lang="en-GB" sz="2400" b="1" i="1" dirty="0">
              <a:solidFill>
                <a:srgbClr val="000000"/>
              </a:solidFill>
              <a:cs typeface="Arial Rounded MT Bold"/>
            </a:endParaRPr>
          </a:p>
          <a:p>
            <a:pPr marL="0" indent="0" algn="ctr">
              <a:lnSpc>
                <a:spcPct val="100000"/>
              </a:lnSpc>
              <a:spcAft>
                <a:spcPts val="1200"/>
              </a:spcAft>
              <a:buNone/>
            </a:pPr>
            <a:r>
              <a:rPr lang="en-GB" sz="2400" b="1" i="1" dirty="0" smtClean="0">
                <a:solidFill>
                  <a:srgbClr val="000000"/>
                </a:solidFill>
                <a:cs typeface="Arial Rounded MT Bold"/>
              </a:rPr>
              <a:t>IP Address</a:t>
            </a:r>
          </a:p>
          <a:p>
            <a:pPr marL="0" indent="0" algn="ctr">
              <a:lnSpc>
                <a:spcPct val="100000"/>
              </a:lnSpc>
              <a:spcAft>
                <a:spcPts val="1200"/>
              </a:spcAft>
              <a:buNone/>
            </a:pPr>
            <a:r>
              <a:rPr lang="en-GB" sz="2400" i="1" dirty="0" smtClean="0">
                <a:solidFill>
                  <a:srgbClr val="000000"/>
                </a:solidFill>
                <a:cs typeface="Arial Rounded MT Bold"/>
              </a:rPr>
              <a:t>MAC Address</a:t>
            </a:r>
            <a:endParaRPr lang="en-GB" sz="2400" b="1" i="1" dirty="0" smtClean="0">
              <a:solidFill>
                <a:srgbClr val="000000"/>
              </a:solidFill>
              <a:cs typeface="Arial Rounded MT Bold"/>
            </a:endParaRPr>
          </a:p>
          <a:p>
            <a:pPr marL="0" indent="0" algn="ctr">
              <a:lnSpc>
                <a:spcPct val="100000"/>
              </a:lnSpc>
              <a:spcAft>
                <a:spcPts val="1200"/>
              </a:spcAft>
              <a:buNone/>
            </a:pPr>
            <a:r>
              <a:rPr lang="en-GB" sz="2400" b="1" i="1" dirty="0" smtClean="0">
                <a:solidFill>
                  <a:srgbClr val="000000"/>
                </a:solidFill>
                <a:cs typeface="Arial Rounded MT Bold"/>
              </a:rPr>
              <a:t>Packet</a:t>
            </a:r>
          </a:p>
          <a:p>
            <a:pPr marL="0" indent="0" algn="ctr">
              <a:lnSpc>
                <a:spcPct val="100000"/>
              </a:lnSpc>
              <a:spcAft>
                <a:spcPts val="1200"/>
              </a:spcAft>
              <a:buNone/>
            </a:pPr>
            <a:r>
              <a:rPr lang="en-GB" sz="2400" b="1" i="1" dirty="0" smtClean="0">
                <a:solidFill>
                  <a:srgbClr val="000000"/>
                </a:solidFill>
                <a:cs typeface="Arial Rounded MT Bold"/>
              </a:rPr>
              <a:t>ISP</a:t>
            </a:r>
          </a:p>
          <a:p>
            <a:pPr marL="0" indent="0" algn="ctr">
              <a:lnSpc>
                <a:spcPct val="100000"/>
              </a:lnSpc>
              <a:spcAft>
                <a:spcPts val="1200"/>
              </a:spcAft>
              <a:buNone/>
            </a:pPr>
            <a:r>
              <a:rPr lang="en-GB" sz="2400" b="1" i="1" dirty="0" smtClean="0">
                <a:solidFill>
                  <a:srgbClr val="000000"/>
                </a:solidFill>
                <a:cs typeface="Arial Rounded MT Bold"/>
              </a:rPr>
              <a:t>URL</a:t>
            </a:r>
          </a:p>
          <a:p>
            <a:pPr marL="0" indent="0" algn="ctr">
              <a:lnSpc>
                <a:spcPct val="100000"/>
              </a:lnSpc>
              <a:spcAft>
                <a:spcPts val="1200"/>
              </a:spcAft>
              <a:buNone/>
            </a:pPr>
            <a:r>
              <a:rPr lang="en-GB" sz="2400" b="1" i="1" dirty="0" smtClean="0">
                <a:solidFill>
                  <a:srgbClr val="000000"/>
                </a:solidFill>
                <a:cs typeface="Arial Rounded MT Bold"/>
              </a:rPr>
              <a:t>DNS</a:t>
            </a:r>
          </a:p>
        </p:txBody>
      </p:sp>
    </p:spTree>
    <p:extLst>
      <p:ext uri="{BB962C8B-B14F-4D97-AF65-F5344CB8AC3E}">
        <p14:creationId xmlns:p14="http://schemas.microsoft.com/office/powerpoint/2010/main" val="194176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 calcmode="lin" valueType="num">
                                      <p:cBhvr additive="base">
                                        <p:cTn id="35"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 calcmode="lin" valueType="num">
                                      <p:cBhvr additive="base">
                                        <p:cTn id="3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 calcmode="lin" valueType="num">
                                      <p:cBhvr additive="base">
                                        <p:cTn id="43"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854968"/>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chemeClr val="bg2"/>
                </a:solidFill>
                <a:uLnTx/>
                <a:uFillTx/>
                <a:latin typeface="+mn-lt"/>
                <a:ea typeface="+mn-ea"/>
                <a:cs typeface="+mn-cs"/>
              </a:rPr>
              <a:t>Networking - WANs</a:t>
            </a:r>
            <a:endParaRPr kumimoji="0" lang="en-GB" sz="3600" b="1" i="0" u="none" strike="noStrike" kern="1200" cap="none" spc="0" normalizeH="0" baseline="0" noProof="0" dirty="0">
              <a:ln>
                <a:noFill/>
              </a:ln>
              <a:solidFill>
                <a:schemeClr val="bg2"/>
              </a:solidFill>
              <a:uLnTx/>
              <a:uFillTx/>
              <a:latin typeface="+mn-lt"/>
              <a:ea typeface="+mn-ea"/>
              <a:cs typeface="+mn-cs"/>
            </a:endParaRPr>
          </a:p>
        </p:txBody>
      </p:sp>
      <p:sp>
        <p:nvSpPr>
          <p:cNvPr id="9" name="Content Placeholder 2"/>
          <p:cNvSpPr>
            <a:spLocks noGrp="1"/>
          </p:cNvSpPr>
          <p:nvPr>
            <p:ph idx="1"/>
          </p:nvPr>
        </p:nvSpPr>
        <p:spPr>
          <a:xfrm>
            <a:off x="152109" y="1046041"/>
            <a:ext cx="8583488" cy="5386290"/>
          </a:xfrm>
          <a:noFill/>
          <a:ln>
            <a:solidFill>
              <a:schemeClr val="accent3"/>
            </a:solid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2400" dirty="0" smtClean="0">
                <a:solidFill>
                  <a:schemeClr val="tx1"/>
                </a:solidFill>
                <a:cs typeface="Arial Rounded MT Bold"/>
              </a:rPr>
              <a:t>IP Address</a:t>
            </a:r>
          </a:p>
          <a:p>
            <a:pPr marL="0" indent="0">
              <a:buNone/>
            </a:pPr>
            <a:r>
              <a:rPr lang="en-GB" sz="2400" b="0" dirty="0">
                <a:solidFill>
                  <a:schemeClr val="tx1"/>
                </a:solidFill>
              </a:rPr>
              <a:t>This means INTERNET PROTOCAL </a:t>
            </a:r>
            <a:r>
              <a:rPr lang="en-GB" sz="2400" b="0" dirty="0" smtClean="0">
                <a:solidFill>
                  <a:schemeClr val="tx1"/>
                </a:solidFill>
              </a:rPr>
              <a:t>ADDRESS</a:t>
            </a:r>
            <a:endParaRPr lang="en-GB" sz="2400" b="0" dirty="0">
              <a:solidFill>
                <a:schemeClr val="tx1"/>
              </a:solidFill>
            </a:endParaRPr>
          </a:p>
          <a:p>
            <a:pPr marL="0" indent="0">
              <a:buNone/>
            </a:pPr>
            <a:r>
              <a:rPr lang="en-GB" sz="2400" b="0" dirty="0">
                <a:solidFill>
                  <a:schemeClr val="tx1"/>
                </a:solidFill>
              </a:rPr>
              <a:t>It is a unique number given to every computer on the internet – no two computers can have the same address</a:t>
            </a:r>
            <a:r>
              <a:rPr lang="en-GB" sz="2400" b="0" dirty="0" smtClean="0">
                <a:solidFill>
                  <a:schemeClr val="tx1"/>
                </a:solidFill>
              </a:rPr>
              <a:t>.</a:t>
            </a:r>
            <a:endParaRPr lang="en-GB" sz="2400" b="0" dirty="0">
              <a:solidFill>
                <a:schemeClr val="tx1"/>
              </a:solidFill>
            </a:endParaRPr>
          </a:p>
          <a:p>
            <a:pPr marL="0" indent="0">
              <a:buNone/>
            </a:pPr>
            <a:r>
              <a:rPr lang="en-GB" sz="2400" b="0" dirty="0">
                <a:solidFill>
                  <a:schemeClr val="tx1"/>
                </a:solidFill>
              </a:rPr>
              <a:t>E.g. </a:t>
            </a:r>
            <a:r>
              <a:rPr lang="en-GB" sz="2400" b="0" dirty="0" smtClean="0">
                <a:solidFill>
                  <a:schemeClr val="tx1"/>
                </a:solidFill>
              </a:rPr>
              <a:t>324.45.321.23</a:t>
            </a:r>
            <a:endParaRPr lang="en-GB" sz="2400" b="0" dirty="0">
              <a:solidFill>
                <a:schemeClr val="tx1"/>
              </a:solidFill>
            </a:endParaRPr>
          </a:p>
          <a:p>
            <a:pPr marL="0" indent="0">
              <a:buNone/>
            </a:pPr>
            <a:r>
              <a:rPr lang="en-GB" sz="2400" b="0" dirty="0">
                <a:solidFill>
                  <a:schemeClr val="tx1"/>
                </a:solidFill>
              </a:rPr>
              <a:t>Its just like a postal address – used to identify a house – no two houses have the same address! </a:t>
            </a:r>
          </a:p>
          <a:p>
            <a:pPr marL="0" lvl="0" indent="0">
              <a:buNone/>
            </a:pPr>
            <a:r>
              <a:rPr lang="en-GB" altLang="en-US" sz="2400" b="0" dirty="0">
                <a:solidFill>
                  <a:schemeClr val="tx1"/>
                </a:solidFill>
                <a:ea typeface="ＭＳ Ｐゴシック" pitchFamily="34" charset="-128"/>
              </a:rPr>
              <a:t>A device’s IP address will not necessarily remain the same each time it joins a network or goes on-line</a:t>
            </a:r>
          </a:p>
          <a:p>
            <a:pPr marL="0" indent="0">
              <a:buNone/>
            </a:pPr>
            <a:endParaRPr lang="en-GB" sz="2400" b="0" dirty="0">
              <a:solidFill>
                <a:schemeClr val="tx1"/>
              </a:solidFill>
            </a:endParaRPr>
          </a:p>
          <a:p>
            <a:pPr marL="0" indent="0">
              <a:buNone/>
            </a:pPr>
            <a:endParaRPr lang="en-GB" sz="2400" b="0" dirty="0">
              <a:solidFill>
                <a:schemeClr val="tx1"/>
              </a:solidFill>
              <a:cs typeface="Arial Rounded MT Bold"/>
            </a:endParaRPr>
          </a:p>
        </p:txBody>
      </p:sp>
    </p:spTree>
    <p:extLst>
      <p:ext uri="{BB962C8B-B14F-4D97-AF65-F5344CB8AC3E}">
        <p14:creationId xmlns:p14="http://schemas.microsoft.com/office/powerpoint/2010/main" val="416571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777875"/>
          </a:xfrm>
          <a:solidFill>
            <a:schemeClr val="accent1">
              <a:lumMod val="60000"/>
              <a:lumOff val="4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An Example IP Address</a:t>
            </a:r>
          </a:p>
        </p:txBody>
      </p:sp>
      <p:sp>
        <p:nvSpPr>
          <p:cNvPr id="21507" name="Text Placeholder 2"/>
          <p:cNvSpPr txBox="1">
            <a:spLocks/>
          </p:cNvSpPr>
          <p:nvPr/>
        </p:nvSpPr>
        <p:spPr bwMode="auto">
          <a:xfrm>
            <a:off x="468313" y="1773238"/>
            <a:ext cx="8280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buFontTx/>
              <a:buNone/>
            </a:pPr>
            <a:r>
              <a:rPr lang="en-GB" altLang="en-US" sz="7200">
                <a:solidFill>
                  <a:srgbClr val="000000"/>
                </a:solidFill>
              </a:rPr>
              <a:t>192.168.1.23</a:t>
            </a:r>
            <a:endParaRPr lang="en-US" altLang="en-US" sz="7200">
              <a:solidFill>
                <a:srgbClr val="000000"/>
              </a:solidFill>
            </a:endParaRPr>
          </a:p>
        </p:txBody>
      </p:sp>
    </p:spTree>
    <p:extLst>
      <p:ext uri="{BB962C8B-B14F-4D97-AF65-F5344CB8AC3E}">
        <p14:creationId xmlns:p14="http://schemas.microsoft.com/office/powerpoint/2010/main" val="13401056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777875"/>
          </a:xfrm>
          <a:solidFill>
            <a:schemeClr val="accent1">
              <a:lumMod val="60000"/>
              <a:lumOff val="40000"/>
            </a:schemeClr>
          </a:solidFill>
        </p:spPr>
        <p:txBody>
          <a:bodyPr/>
          <a:lstStyle/>
          <a:p>
            <a:pPr algn="ctr" eaLnBrk="1" hangingPunct="1"/>
            <a:r>
              <a:rPr lang="en-GB" altLang="en-US" b="1" dirty="0" smtClean="0">
                <a:latin typeface="Arial" charset="0"/>
                <a:cs typeface="Arial" charset="0"/>
              </a:rPr>
              <a:t>Activity 1 - IP Addresses</a:t>
            </a:r>
          </a:p>
        </p:txBody>
      </p:sp>
      <p:sp>
        <p:nvSpPr>
          <p:cNvPr id="22531" name="Text Placeholder 2"/>
          <p:cNvSpPr txBox="1">
            <a:spLocks/>
          </p:cNvSpPr>
          <p:nvPr/>
        </p:nvSpPr>
        <p:spPr bwMode="auto">
          <a:xfrm>
            <a:off x="429419" y="1197505"/>
            <a:ext cx="8280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r>
              <a:rPr lang="en-GB" altLang="en-US" dirty="0">
                <a:solidFill>
                  <a:srgbClr val="000000"/>
                </a:solidFill>
              </a:rPr>
              <a:t>Use the website “What is my IP address” to find your IP </a:t>
            </a:r>
            <a:r>
              <a:rPr lang="en-GB" altLang="en-US" dirty="0" smtClean="0">
                <a:solidFill>
                  <a:srgbClr val="000000"/>
                </a:solidFill>
              </a:rPr>
              <a:t>address</a:t>
            </a:r>
          </a:p>
          <a:p>
            <a:pPr eaLnBrk="1" hangingPunct="1"/>
            <a:r>
              <a:rPr lang="en-GB" altLang="en-US" dirty="0" smtClean="0">
                <a:solidFill>
                  <a:srgbClr val="000000"/>
                </a:solidFill>
              </a:rPr>
              <a:t>It maybe </a:t>
            </a:r>
            <a:r>
              <a:rPr lang="en-GB" altLang="en-US" dirty="0">
                <a:solidFill>
                  <a:srgbClr val="000000"/>
                </a:solidFill>
              </a:rPr>
              <a:t>the same as another students. </a:t>
            </a:r>
            <a:r>
              <a:rPr lang="en-GB" altLang="en-US" dirty="0" smtClean="0">
                <a:solidFill>
                  <a:srgbClr val="000000"/>
                </a:solidFill>
              </a:rPr>
              <a:t>why?</a:t>
            </a:r>
          </a:p>
          <a:p>
            <a:pPr eaLnBrk="1" hangingPunct="1"/>
            <a:r>
              <a:rPr lang="en-GB" altLang="en-US" dirty="0" smtClean="0">
                <a:solidFill>
                  <a:srgbClr val="000000"/>
                </a:solidFill>
              </a:rPr>
              <a:t>What </a:t>
            </a:r>
            <a:r>
              <a:rPr lang="en-GB" altLang="en-US" dirty="0">
                <a:solidFill>
                  <a:srgbClr val="000000"/>
                </a:solidFill>
              </a:rPr>
              <a:t>class is the IP address.</a:t>
            </a:r>
          </a:p>
        </p:txBody>
      </p:sp>
      <p:pic>
        <p:nvPicPr>
          <p:cNvPr id="5" name="Picture 2" descr="Whatismyipaddress logo" title="Whatismyipaddress logo"/>
          <p:cNvPicPr>
            <a:picLocks noChangeAspect="1"/>
          </p:cNvPicPr>
          <p:nvPr/>
        </p:nvPicPr>
        <p:blipFill>
          <a:blip r:embed="rId2"/>
          <a:srcRect/>
          <a:stretch>
            <a:fillRect/>
          </a:stretch>
        </p:blipFill>
        <p:spPr bwMode="auto">
          <a:xfrm>
            <a:off x="2672611" y="4652963"/>
            <a:ext cx="3542452"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04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arn(inVertic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arn(inVertical)">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arn(inVertical)">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777875"/>
          </a:xfrm>
          <a:solidFill>
            <a:schemeClr val="accent1">
              <a:lumMod val="60000"/>
              <a:lumOff val="4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IP Address</a:t>
            </a:r>
          </a:p>
        </p:txBody>
      </p:sp>
      <p:sp>
        <p:nvSpPr>
          <p:cNvPr id="23555" name="Text Placeholder 2"/>
          <p:cNvSpPr txBox="1">
            <a:spLocks/>
          </p:cNvSpPr>
          <p:nvPr/>
        </p:nvSpPr>
        <p:spPr bwMode="auto">
          <a:xfrm>
            <a:off x="468313" y="1128713"/>
            <a:ext cx="8280400"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Aft>
                <a:spcPts val="1200"/>
              </a:spcAft>
            </a:pPr>
            <a:r>
              <a:rPr lang="en-GB" altLang="en-US" sz="2800" dirty="0">
                <a:solidFill>
                  <a:srgbClr val="000000"/>
                </a:solidFill>
              </a:rPr>
              <a:t>Data travelling on a Network are sent as </a:t>
            </a:r>
            <a:r>
              <a:rPr lang="en-GB" altLang="en-US" sz="2800" dirty="0" smtClean="0">
                <a:solidFill>
                  <a:srgbClr val="000000"/>
                </a:solidFill>
              </a:rPr>
              <a:t>packets</a:t>
            </a:r>
          </a:p>
          <a:p>
            <a:pPr eaLnBrk="1" hangingPunct="1">
              <a:spcAft>
                <a:spcPts val="1200"/>
              </a:spcAft>
            </a:pPr>
            <a:r>
              <a:rPr lang="en-GB" altLang="en-US" sz="2800" dirty="0" smtClean="0">
                <a:solidFill>
                  <a:srgbClr val="000000"/>
                </a:solidFill>
              </a:rPr>
              <a:t>Each </a:t>
            </a:r>
            <a:r>
              <a:rPr lang="en-GB" altLang="en-US" sz="2800" dirty="0">
                <a:solidFill>
                  <a:srgbClr val="000000"/>
                </a:solidFill>
              </a:rPr>
              <a:t>device on the internet has a unique IP address which is sent with the packets to identify which computer to send the data </a:t>
            </a:r>
            <a:r>
              <a:rPr lang="en-GB" altLang="en-US" sz="2800" dirty="0" smtClean="0">
                <a:solidFill>
                  <a:srgbClr val="000000"/>
                </a:solidFill>
              </a:rPr>
              <a:t>to.</a:t>
            </a:r>
          </a:p>
          <a:p>
            <a:pPr eaLnBrk="1" hangingPunct="1">
              <a:spcAft>
                <a:spcPts val="1200"/>
              </a:spcAft>
            </a:pPr>
            <a:r>
              <a:rPr lang="en-GB" altLang="en-US" sz="2800" dirty="0" smtClean="0">
                <a:solidFill>
                  <a:srgbClr val="000000"/>
                </a:solidFill>
              </a:rPr>
              <a:t>The </a:t>
            </a:r>
            <a:r>
              <a:rPr lang="en-GB" altLang="en-US" sz="2800" dirty="0">
                <a:solidFill>
                  <a:srgbClr val="000000"/>
                </a:solidFill>
              </a:rPr>
              <a:t>address is broken down into four numbers which can represent a number between 0 and 255 separated by a full stop.</a:t>
            </a:r>
            <a:endParaRPr lang="en-US" altLang="en-US" sz="2800" dirty="0">
              <a:solidFill>
                <a:srgbClr val="000000"/>
              </a:solidFill>
            </a:endParaRPr>
          </a:p>
        </p:txBody>
      </p:sp>
    </p:spTree>
    <p:extLst>
      <p:ext uri="{BB962C8B-B14F-4D97-AF65-F5344CB8AC3E}">
        <p14:creationId xmlns:p14="http://schemas.microsoft.com/office/powerpoint/2010/main" val="322620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arn(inVertical)">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arn(inVertical)">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arn(inVertical)">
                                      <p:cBhvr>
                                        <p:cTn id="17"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0" y="0"/>
            <a:ext cx="9144000" cy="672662"/>
          </a:xfrm>
          <a:prstGeom prst="rect">
            <a:avLst/>
          </a:prstGeom>
          <a:solidFill>
            <a:schemeClr val="accent1">
              <a:lumMod val="60000"/>
              <a:lumOff val="40000"/>
            </a:schemeClr>
          </a:solidFill>
          <a:ln>
            <a:noFill/>
          </a:ln>
        </p:spPr>
        <p:txBody>
          <a:bodyPr spcFirstLastPara="1" wrap="square" lIns="0" tIns="0" rIns="0" bIns="0" anchor="t" anchorCtr="0">
            <a:noAutofit/>
          </a:bodyPr>
          <a:lstStyle/>
          <a:p>
            <a:pPr marL="0" lvl="0" indent="0" algn="ctr" rtl="0">
              <a:spcBef>
                <a:spcPts val="0"/>
              </a:spcBef>
              <a:spcAft>
                <a:spcPts val="0"/>
              </a:spcAft>
              <a:buNone/>
            </a:pPr>
            <a:r>
              <a:rPr lang="en-GB" b="1" dirty="0"/>
              <a:t>IP </a:t>
            </a:r>
            <a:r>
              <a:rPr lang="en-GB" b="1" dirty="0" smtClean="0"/>
              <a:t>Address </a:t>
            </a:r>
            <a:r>
              <a:rPr lang="en-GB" b="1" dirty="0"/>
              <a:t>Four Octets</a:t>
            </a:r>
            <a:endParaRPr b="1" dirty="0"/>
          </a:p>
        </p:txBody>
      </p:sp>
      <p:sp>
        <p:nvSpPr>
          <p:cNvPr id="91" name="Google Shape;91;p16"/>
          <p:cNvSpPr txBox="1">
            <a:spLocks noGrp="1"/>
          </p:cNvSpPr>
          <p:nvPr>
            <p:ph type="body" idx="1"/>
          </p:nvPr>
        </p:nvSpPr>
        <p:spPr>
          <a:xfrm>
            <a:off x="288214" y="903585"/>
            <a:ext cx="7813302" cy="5476194"/>
          </a:xfrm>
          <a:prstGeom prst="rect">
            <a:avLst/>
          </a:prstGeom>
          <a:noFill/>
          <a:ln>
            <a:noFill/>
          </a:ln>
        </p:spPr>
        <p:txBody>
          <a:bodyPr spcFirstLastPara="1" wrap="square" lIns="0" tIns="0" rIns="0" bIns="0" anchor="t" anchorCtr="0">
            <a:noAutofit/>
          </a:bodyPr>
          <a:lstStyle/>
          <a:p>
            <a:pPr marL="177800" lvl="0" indent="-177800" algn="l" rtl="0">
              <a:lnSpc>
                <a:spcPct val="130000"/>
              </a:lnSpc>
              <a:spcBef>
                <a:spcPts val="0"/>
              </a:spcBef>
              <a:spcAft>
                <a:spcPts val="0"/>
              </a:spcAft>
              <a:buClr>
                <a:srgbClr val="7F7F7F"/>
              </a:buClr>
              <a:buSzPts val="2000"/>
              <a:buFont typeface="Arial"/>
              <a:buChar char="•"/>
            </a:pPr>
            <a:r>
              <a:rPr lang="en-GB" dirty="0">
                <a:solidFill>
                  <a:schemeClr val="tx1"/>
                </a:solidFill>
              </a:rPr>
              <a:t>An IP Address is made up of four octets, for example</a:t>
            </a:r>
            <a:endParaRPr dirty="0">
              <a:solidFill>
                <a:schemeClr val="tx1"/>
              </a:solidFill>
            </a:endParaRPr>
          </a:p>
          <a:p>
            <a:pPr marL="541338" lvl="1" indent="-185737" algn="l" rtl="0">
              <a:lnSpc>
                <a:spcPct val="144444"/>
              </a:lnSpc>
              <a:spcBef>
                <a:spcPts val="0"/>
              </a:spcBef>
              <a:spcAft>
                <a:spcPts val="0"/>
              </a:spcAft>
              <a:buClr>
                <a:srgbClr val="7F7F7F"/>
              </a:buClr>
              <a:buSzPts val="1800"/>
              <a:buChar char="•"/>
            </a:pPr>
            <a:r>
              <a:rPr lang="en-GB" sz="2000" dirty="0">
                <a:solidFill>
                  <a:schemeClr val="tx1"/>
                </a:solidFill>
              </a:rPr>
              <a:t>102.68.221.75</a:t>
            </a:r>
            <a:endParaRPr sz="2000" dirty="0">
              <a:solidFill>
                <a:schemeClr val="tx1"/>
              </a:solidFill>
            </a:endParaRPr>
          </a:p>
          <a:p>
            <a:pPr marL="177800" lvl="0" indent="-177800" algn="l" rtl="0">
              <a:lnSpc>
                <a:spcPct val="130000"/>
              </a:lnSpc>
              <a:spcBef>
                <a:spcPts val="0"/>
              </a:spcBef>
              <a:spcAft>
                <a:spcPts val="0"/>
              </a:spcAft>
              <a:buClr>
                <a:srgbClr val="7F7F7F"/>
              </a:buClr>
              <a:buSzPts val="2000"/>
              <a:buFont typeface="Arial"/>
              <a:buChar char="•"/>
            </a:pPr>
            <a:r>
              <a:rPr lang="en-GB" dirty="0">
                <a:solidFill>
                  <a:schemeClr val="tx1"/>
                </a:solidFill>
              </a:rPr>
              <a:t>Each octet is a binary number with 8 bits, for example the first octet above would be – </a:t>
            </a:r>
            <a:endParaRPr dirty="0">
              <a:solidFill>
                <a:schemeClr val="tx1"/>
              </a:solidFill>
            </a:endParaRPr>
          </a:p>
          <a:p>
            <a:pPr marL="177800" lvl="0" indent="-50800" algn="l" rtl="0">
              <a:lnSpc>
                <a:spcPct val="130000"/>
              </a:lnSpc>
              <a:spcBef>
                <a:spcPts val="0"/>
              </a:spcBef>
              <a:spcAft>
                <a:spcPts val="0"/>
              </a:spcAft>
              <a:buClr>
                <a:srgbClr val="7F7F7F"/>
              </a:buClr>
              <a:buSzPts val="2000"/>
              <a:buFont typeface="Arial"/>
              <a:buNone/>
            </a:pPr>
            <a:endParaRPr dirty="0">
              <a:solidFill>
                <a:schemeClr val="tx1"/>
              </a:solidFill>
            </a:endParaRPr>
          </a:p>
          <a:p>
            <a:pPr marL="177800" lvl="0" indent="-177800" algn="l" rtl="0">
              <a:lnSpc>
                <a:spcPct val="130000"/>
              </a:lnSpc>
              <a:spcBef>
                <a:spcPts val="0"/>
              </a:spcBef>
              <a:spcAft>
                <a:spcPts val="0"/>
              </a:spcAft>
              <a:buClr>
                <a:srgbClr val="7F7F7F"/>
              </a:buClr>
              <a:buSzPts val="2000"/>
              <a:buFont typeface="Arial"/>
              <a:buChar char="•"/>
            </a:pPr>
            <a:endParaRPr lang="en-GB" dirty="0" smtClean="0">
              <a:solidFill>
                <a:schemeClr val="tx1"/>
              </a:solidFill>
            </a:endParaRPr>
          </a:p>
          <a:p>
            <a:pPr marL="177800" lvl="0" indent="-177800" algn="l" rtl="0">
              <a:lnSpc>
                <a:spcPct val="130000"/>
              </a:lnSpc>
              <a:spcBef>
                <a:spcPts val="0"/>
              </a:spcBef>
              <a:spcAft>
                <a:spcPts val="0"/>
              </a:spcAft>
              <a:buClr>
                <a:srgbClr val="7F7F7F"/>
              </a:buClr>
              <a:buSzPts val="2000"/>
              <a:buFont typeface="Arial"/>
              <a:buChar char="•"/>
            </a:pPr>
            <a:r>
              <a:rPr lang="en-GB" dirty="0" smtClean="0">
                <a:solidFill>
                  <a:schemeClr val="tx1"/>
                </a:solidFill>
              </a:rPr>
              <a:t>Each </a:t>
            </a:r>
            <a:r>
              <a:rPr lang="en-GB" dirty="0">
                <a:solidFill>
                  <a:schemeClr val="tx1"/>
                </a:solidFill>
              </a:rPr>
              <a:t>1 or 0 has a decimal value shown here</a:t>
            </a:r>
            <a:endParaRPr dirty="0">
              <a:solidFill>
                <a:schemeClr val="tx1"/>
              </a:solidFill>
            </a:endParaRPr>
          </a:p>
          <a:p>
            <a:pPr marL="177800" lvl="0" indent="-50800" algn="l" rtl="0">
              <a:lnSpc>
                <a:spcPct val="130000"/>
              </a:lnSpc>
              <a:spcBef>
                <a:spcPts val="0"/>
              </a:spcBef>
              <a:spcAft>
                <a:spcPts val="0"/>
              </a:spcAft>
              <a:buClr>
                <a:srgbClr val="7F7F7F"/>
              </a:buClr>
              <a:buSzPts val="2000"/>
              <a:buFont typeface="Arial"/>
              <a:buNone/>
            </a:pPr>
            <a:endParaRPr lang="en-GB" dirty="0" smtClean="0">
              <a:solidFill>
                <a:schemeClr val="tx1"/>
              </a:solidFill>
            </a:endParaRPr>
          </a:p>
          <a:p>
            <a:pPr marL="177800" lvl="0" indent="-50800" algn="l" rtl="0">
              <a:lnSpc>
                <a:spcPct val="130000"/>
              </a:lnSpc>
              <a:spcBef>
                <a:spcPts val="0"/>
              </a:spcBef>
              <a:spcAft>
                <a:spcPts val="0"/>
              </a:spcAft>
              <a:buClr>
                <a:srgbClr val="7F7F7F"/>
              </a:buClr>
              <a:buSzPts val="2000"/>
              <a:buFont typeface="Arial"/>
              <a:buNone/>
            </a:pPr>
            <a:endParaRPr dirty="0">
              <a:solidFill>
                <a:schemeClr val="tx1"/>
              </a:solidFill>
            </a:endParaRPr>
          </a:p>
          <a:p>
            <a:pPr marL="177800" lvl="0" indent="-177800" algn="l" rtl="0">
              <a:lnSpc>
                <a:spcPct val="130000"/>
              </a:lnSpc>
              <a:spcBef>
                <a:spcPts val="0"/>
              </a:spcBef>
              <a:spcAft>
                <a:spcPts val="0"/>
              </a:spcAft>
              <a:buClr>
                <a:srgbClr val="7F7F7F"/>
              </a:buClr>
              <a:buSzPts val="2000"/>
              <a:buFont typeface="Arial"/>
              <a:buChar char="•"/>
            </a:pPr>
            <a:r>
              <a:rPr lang="en-GB" dirty="0">
                <a:solidFill>
                  <a:schemeClr val="tx1"/>
                </a:solidFill>
              </a:rPr>
              <a:t>So the octet above would include these decimals</a:t>
            </a:r>
            <a:endParaRPr dirty="0">
              <a:solidFill>
                <a:schemeClr val="tx1"/>
              </a:solidFill>
            </a:endParaRPr>
          </a:p>
          <a:p>
            <a:pPr marL="177800" lvl="0" indent="-50800" algn="l" rtl="0">
              <a:lnSpc>
                <a:spcPct val="130000"/>
              </a:lnSpc>
              <a:spcBef>
                <a:spcPts val="0"/>
              </a:spcBef>
              <a:spcAft>
                <a:spcPts val="0"/>
              </a:spcAft>
              <a:buClr>
                <a:srgbClr val="7F7F7F"/>
              </a:buClr>
              <a:buSzPts val="2000"/>
              <a:buFont typeface="Arial"/>
              <a:buNone/>
            </a:pPr>
            <a:endParaRPr dirty="0">
              <a:solidFill>
                <a:schemeClr val="tx1"/>
              </a:solidFill>
            </a:endParaRPr>
          </a:p>
          <a:p>
            <a:pPr marL="177800" lvl="0" indent="-50800" algn="l" rtl="0">
              <a:lnSpc>
                <a:spcPct val="130000"/>
              </a:lnSpc>
              <a:spcBef>
                <a:spcPts val="0"/>
              </a:spcBef>
              <a:spcAft>
                <a:spcPts val="0"/>
              </a:spcAft>
              <a:buClr>
                <a:srgbClr val="7F7F7F"/>
              </a:buClr>
              <a:buSzPts val="2000"/>
              <a:buFont typeface="Arial"/>
              <a:buNone/>
            </a:pPr>
            <a:endParaRPr dirty="0">
              <a:solidFill>
                <a:schemeClr val="tx1"/>
              </a:solidFill>
            </a:endParaRPr>
          </a:p>
          <a:p>
            <a:pPr marL="177800" lvl="0" indent="-177800" algn="l" rtl="0">
              <a:lnSpc>
                <a:spcPct val="130000"/>
              </a:lnSpc>
              <a:spcBef>
                <a:spcPts val="0"/>
              </a:spcBef>
              <a:spcAft>
                <a:spcPts val="0"/>
              </a:spcAft>
              <a:buClr>
                <a:srgbClr val="7F7F7F"/>
              </a:buClr>
              <a:buSzPts val="2000"/>
              <a:buFont typeface="Arial"/>
              <a:buChar char="•"/>
            </a:pPr>
            <a:r>
              <a:rPr lang="en-GB" dirty="0">
                <a:solidFill>
                  <a:schemeClr val="tx1"/>
                </a:solidFill>
              </a:rPr>
              <a:t>The total will be 64+32+4+2 = 102</a:t>
            </a:r>
            <a:endParaRPr dirty="0">
              <a:solidFill>
                <a:schemeClr val="tx1"/>
              </a:solidFill>
            </a:endParaRPr>
          </a:p>
        </p:txBody>
      </p:sp>
      <p:graphicFrame>
        <p:nvGraphicFramePr>
          <p:cNvPr id="92" name="Google Shape;92;p16"/>
          <p:cNvGraphicFramePr/>
          <p:nvPr>
            <p:extLst>
              <p:ext uri="{D42A27DB-BD31-4B8C-83A1-F6EECF244321}">
                <p14:modId xmlns:p14="http://schemas.microsoft.com/office/powerpoint/2010/main" val="827648388"/>
              </p:ext>
            </p:extLst>
          </p:nvPr>
        </p:nvGraphicFramePr>
        <p:xfrm>
          <a:off x="872242" y="2673381"/>
          <a:ext cx="6096000" cy="370850"/>
        </p:xfrm>
        <a:graphic>
          <a:graphicData uri="http://schemas.openxmlformats.org/drawingml/2006/table">
            <a:tbl>
              <a:tblPr firstRow="1" bandRow="1">
                <a:noFil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50">
                <a:tc>
                  <a:txBody>
                    <a:bodyPr/>
                    <a:lstStyle/>
                    <a:p>
                      <a:pPr marL="0" marR="0" lvl="0" indent="0" algn="ctr" rtl="0">
                        <a:spcBef>
                          <a:spcPts val="0"/>
                        </a:spcBef>
                        <a:spcAft>
                          <a:spcPts val="0"/>
                        </a:spcAft>
                        <a:buNone/>
                      </a:pPr>
                      <a:r>
                        <a:rPr lang="en-GB" sz="1800" b="1" u="none" strike="noStrike" cap="none" dirty="0">
                          <a:solidFill>
                            <a:schemeClr val="bg1"/>
                          </a:solidFill>
                        </a:rPr>
                        <a:t>0</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1</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1</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0</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0</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1</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1</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0</a:t>
                      </a:r>
                      <a:endParaRPr sz="1800" b="1" u="none" strike="noStrike" cap="none" dirty="0">
                        <a:solidFill>
                          <a:schemeClr val="bg1"/>
                        </a:solidFill>
                      </a:endParaRPr>
                    </a:p>
                  </a:txBody>
                  <a:tcPr marL="91450" marR="91450" marT="45725" marB="45725">
                    <a:solidFill>
                      <a:schemeClr val="accent1">
                        <a:lumMod val="75000"/>
                      </a:schemeClr>
                    </a:solidFill>
                  </a:tcPr>
                </a:tc>
                <a:extLst>
                  <a:ext uri="{0D108BD9-81ED-4DB2-BD59-A6C34878D82A}">
                    <a16:rowId xmlns:a16="http://schemas.microsoft.com/office/drawing/2014/main" val="10000"/>
                  </a:ext>
                </a:extLst>
              </a:tr>
            </a:tbl>
          </a:graphicData>
        </a:graphic>
      </p:graphicFrame>
      <p:graphicFrame>
        <p:nvGraphicFramePr>
          <p:cNvPr id="93" name="Google Shape;93;p16"/>
          <p:cNvGraphicFramePr/>
          <p:nvPr>
            <p:extLst>
              <p:ext uri="{D42A27DB-BD31-4B8C-83A1-F6EECF244321}">
                <p14:modId xmlns:p14="http://schemas.microsoft.com/office/powerpoint/2010/main" val="1232462520"/>
              </p:ext>
            </p:extLst>
          </p:nvPr>
        </p:nvGraphicFramePr>
        <p:xfrm>
          <a:off x="872242" y="3957527"/>
          <a:ext cx="6096000" cy="370850"/>
        </p:xfrm>
        <a:graphic>
          <a:graphicData uri="http://schemas.openxmlformats.org/drawingml/2006/table">
            <a:tbl>
              <a:tblPr firstRow="1" bandRow="1">
                <a:noFil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50">
                <a:tc>
                  <a:txBody>
                    <a:bodyPr/>
                    <a:lstStyle/>
                    <a:p>
                      <a:pPr marL="0" marR="0" lvl="0" indent="0" algn="ctr" rtl="0">
                        <a:spcBef>
                          <a:spcPts val="0"/>
                        </a:spcBef>
                        <a:spcAft>
                          <a:spcPts val="0"/>
                        </a:spcAft>
                        <a:buNone/>
                      </a:pPr>
                      <a:r>
                        <a:rPr lang="en-GB" sz="1800" b="1" u="none" strike="noStrike" cap="none" dirty="0">
                          <a:solidFill>
                            <a:schemeClr val="bg1"/>
                          </a:solidFill>
                        </a:rPr>
                        <a:t>128</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64</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32</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16</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8</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4</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2</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1</a:t>
                      </a:r>
                      <a:endParaRPr sz="1800" b="1" u="none" strike="noStrike" cap="none" dirty="0">
                        <a:solidFill>
                          <a:schemeClr val="bg1"/>
                        </a:solidFill>
                      </a:endParaRPr>
                    </a:p>
                  </a:txBody>
                  <a:tcPr marL="91450" marR="91450" marT="45725" marB="45725">
                    <a:solidFill>
                      <a:schemeClr val="accent1">
                        <a:lumMod val="75000"/>
                      </a:schemeClr>
                    </a:solidFill>
                  </a:tcPr>
                </a:tc>
                <a:extLst>
                  <a:ext uri="{0D108BD9-81ED-4DB2-BD59-A6C34878D82A}">
                    <a16:rowId xmlns:a16="http://schemas.microsoft.com/office/drawing/2014/main" val="10000"/>
                  </a:ext>
                </a:extLst>
              </a:tr>
            </a:tbl>
          </a:graphicData>
        </a:graphic>
      </p:graphicFrame>
      <p:graphicFrame>
        <p:nvGraphicFramePr>
          <p:cNvPr id="94" name="Google Shape;94;p16"/>
          <p:cNvGraphicFramePr/>
          <p:nvPr>
            <p:extLst>
              <p:ext uri="{D42A27DB-BD31-4B8C-83A1-F6EECF244321}">
                <p14:modId xmlns:p14="http://schemas.microsoft.com/office/powerpoint/2010/main" val="1451124465"/>
              </p:ext>
            </p:extLst>
          </p:nvPr>
        </p:nvGraphicFramePr>
        <p:xfrm>
          <a:off x="872242" y="5241673"/>
          <a:ext cx="6096000" cy="365770"/>
        </p:xfrm>
        <a:graphic>
          <a:graphicData uri="http://schemas.openxmlformats.org/drawingml/2006/table">
            <a:tbl>
              <a:tblPr firstRow="1" bandRow="1">
                <a:noFil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03767">
                <a:tc>
                  <a:txBody>
                    <a:bodyPr/>
                    <a:lstStyle/>
                    <a:p>
                      <a:pPr marL="0" marR="0" lvl="0" indent="0" algn="ctr" rtl="0">
                        <a:spcBef>
                          <a:spcPts val="0"/>
                        </a:spcBef>
                        <a:spcAft>
                          <a:spcPts val="0"/>
                        </a:spcAft>
                        <a:buNone/>
                      </a:pP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64</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32</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4</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r>
                        <a:rPr lang="en-GB" sz="1800" b="1" u="none" strike="noStrike" cap="none" dirty="0">
                          <a:solidFill>
                            <a:schemeClr val="bg1"/>
                          </a:solidFill>
                        </a:rPr>
                        <a:t>2</a:t>
                      </a:r>
                      <a:endParaRPr sz="1800" b="1" u="none" strike="noStrike" cap="none" dirty="0">
                        <a:solidFill>
                          <a:schemeClr val="bg1"/>
                        </a:solidFill>
                      </a:endParaRPr>
                    </a:p>
                  </a:txBody>
                  <a:tcPr marL="91450" marR="91450" marT="45725" marB="45725">
                    <a:solidFill>
                      <a:schemeClr val="accent1">
                        <a:lumMod val="75000"/>
                      </a:schemeClr>
                    </a:solidFill>
                  </a:tcPr>
                </a:tc>
                <a:tc>
                  <a:txBody>
                    <a:bodyPr/>
                    <a:lstStyle/>
                    <a:p>
                      <a:pPr marL="0" marR="0" lvl="0" indent="0" algn="ctr" rtl="0">
                        <a:spcBef>
                          <a:spcPts val="0"/>
                        </a:spcBef>
                        <a:spcAft>
                          <a:spcPts val="0"/>
                        </a:spcAft>
                        <a:buNone/>
                      </a:pPr>
                      <a:endParaRPr sz="1800" b="1" u="none" strike="noStrike" cap="none" dirty="0">
                        <a:solidFill>
                          <a:schemeClr val="bg1"/>
                        </a:solidFill>
                      </a:endParaRPr>
                    </a:p>
                  </a:txBody>
                  <a:tcPr marL="91450" marR="91450" marT="45725" marB="45725">
                    <a:solidFill>
                      <a:schemeClr val="accent1">
                        <a:lumMod val="75000"/>
                      </a:schemeClr>
                    </a:solidFill>
                  </a:tcPr>
                </a:tc>
                <a:extLst>
                  <a:ext uri="{0D108BD9-81ED-4DB2-BD59-A6C34878D82A}">
                    <a16:rowId xmlns:a16="http://schemas.microsoft.com/office/drawing/2014/main" val="10000"/>
                  </a:ext>
                </a:extLst>
              </a:tr>
            </a:tbl>
          </a:graphicData>
        </a:graphic>
      </p:graphicFrame>
      <p:cxnSp>
        <p:nvCxnSpPr>
          <p:cNvPr id="95" name="Google Shape;95;p16"/>
          <p:cNvCxnSpPr/>
          <p:nvPr/>
        </p:nvCxnSpPr>
        <p:spPr>
          <a:xfrm>
            <a:off x="872242" y="1647400"/>
            <a:ext cx="360000" cy="0"/>
          </a:xfrm>
          <a:prstGeom prst="straightConnector1">
            <a:avLst/>
          </a:prstGeom>
          <a:noFill/>
          <a:ln w="19050" cap="flat" cmpd="sng">
            <a:solidFill>
              <a:schemeClr val="accent4"/>
            </a:solidFill>
            <a:prstDash val="solid"/>
            <a:round/>
            <a:headEnd type="none" w="sm" len="sm"/>
            <a:tailEnd type="none" w="sm" len="sm"/>
          </a:ln>
        </p:spPr>
      </p:cxnSp>
    </p:spTree>
    <p:extLst>
      <p:ext uri="{BB962C8B-B14F-4D97-AF65-F5344CB8AC3E}">
        <p14:creationId xmlns:p14="http://schemas.microsoft.com/office/powerpoint/2010/main" val="31837884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777875"/>
          </a:xfrm>
          <a:solidFill>
            <a:schemeClr val="accent1">
              <a:lumMod val="60000"/>
              <a:lumOff val="40000"/>
            </a:schemeClr>
          </a:solidFill>
        </p:spPr>
        <p:txBody>
          <a:bodyPr/>
          <a:lstStyle/>
          <a:p>
            <a:pPr algn="ctr" eaLnBrk="1" hangingPunct="1"/>
            <a:r>
              <a:rPr lang="en-GB" altLang="en-US" b="1" dirty="0" smtClean="0">
                <a:latin typeface="Arial" charset="0"/>
                <a:cs typeface="Arial" charset="0"/>
              </a:rPr>
              <a:t>IP Classes</a:t>
            </a:r>
          </a:p>
        </p:txBody>
      </p:sp>
      <p:sp>
        <p:nvSpPr>
          <p:cNvPr id="24579" name="Text Placeholder 2"/>
          <p:cNvSpPr txBox="1">
            <a:spLocks/>
          </p:cNvSpPr>
          <p:nvPr/>
        </p:nvSpPr>
        <p:spPr bwMode="auto">
          <a:xfrm>
            <a:off x="94593" y="870426"/>
            <a:ext cx="8965324" cy="529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Aft>
                <a:spcPts val="1200"/>
              </a:spcAft>
            </a:pPr>
            <a:r>
              <a:rPr lang="en-GB" altLang="en-US" dirty="0">
                <a:solidFill>
                  <a:srgbClr val="000000"/>
                </a:solidFill>
              </a:rPr>
              <a:t>IP addresses also have different classes which identify the class of Network that the user is on.  </a:t>
            </a:r>
            <a:endParaRPr lang="en-GB" altLang="en-US" dirty="0" smtClean="0">
              <a:solidFill>
                <a:srgbClr val="000000"/>
              </a:solidFill>
            </a:endParaRPr>
          </a:p>
          <a:p>
            <a:pPr eaLnBrk="1" hangingPunct="1">
              <a:spcAft>
                <a:spcPts val="1200"/>
              </a:spcAft>
            </a:pPr>
            <a:r>
              <a:rPr lang="en-GB" altLang="en-US" dirty="0" smtClean="0">
                <a:solidFill>
                  <a:srgbClr val="000000"/>
                </a:solidFill>
              </a:rPr>
              <a:t>This </a:t>
            </a:r>
            <a:r>
              <a:rPr lang="en-GB" altLang="en-US" dirty="0">
                <a:solidFill>
                  <a:srgbClr val="000000"/>
                </a:solidFill>
              </a:rPr>
              <a:t>indicates the number of total possible users and the purpose of the network</a:t>
            </a:r>
            <a:endParaRPr lang="en-US" altLang="en-US" dirty="0">
              <a:solidFill>
                <a:srgbClr val="000000"/>
              </a:solidFill>
            </a:endParaRPr>
          </a:p>
        </p:txBody>
      </p:sp>
      <p:pic>
        <p:nvPicPr>
          <p:cNvPr id="245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5475" y="4292600"/>
            <a:ext cx="25590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03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arn(inVertical)">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arn(inVertical)">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barn(inVertical)">
                                      <p:cBhvr>
                                        <p:cTn id="1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27384"/>
            <a:ext cx="9046028" cy="828010"/>
          </a:xfrm>
          <a:solidFill>
            <a:schemeClr val="accent1">
              <a:lumMod val="40000"/>
              <a:lumOff val="60000"/>
            </a:schemeClr>
          </a:solidFill>
          <a:ln>
            <a:noFill/>
          </a:ln>
        </p:spPr>
        <p:txBody>
          <a:bodyPr anchor="ctr">
            <a:normAutofit/>
          </a:bodyPr>
          <a:lstStyle/>
          <a:p>
            <a:pPr algn="ctr" eaLnBrk="1" hangingPunct="1"/>
            <a:r>
              <a:rPr lang="en-US" sz="4400" b="0" dirty="0" smtClean="0">
                <a:solidFill>
                  <a:schemeClr val="bg2"/>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STARTER</a:t>
            </a:r>
          </a:p>
        </p:txBody>
      </p:sp>
      <p:sp>
        <p:nvSpPr>
          <p:cNvPr id="11" name="Content Placeholder 2"/>
          <p:cNvSpPr txBox="1">
            <a:spLocks/>
          </p:cNvSpPr>
          <p:nvPr/>
        </p:nvSpPr>
        <p:spPr bwMode="auto">
          <a:xfrm>
            <a:off x="0" y="893677"/>
            <a:ext cx="9046028" cy="6008914"/>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charset="0"/>
              <a:buBlip>
                <a:blip r:embed="rId2"/>
              </a:buBlip>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Blip>
                <a:blip r:embed="rId2"/>
              </a:buBlip>
              <a:defRPr sz="24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Blip>
                <a:blip r:embed="rId2"/>
              </a:buBlip>
              <a:defRPr sz="20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a:lstStyle>
          <a:p>
            <a:pPr marL="0" indent="0">
              <a:spcBef>
                <a:spcPts val="0"/>
              </a:spcBef>
              <a:buFont typeface="Arial" charset="0"/>
              <a:buNone/>
            </a:pPr>
            <a:r>
              <a:rPr lang="en-GB" sz="2900" kern="0" dirty="0" smtClean="0">
                <a:ea typeface="Adobe Gothic Std B" panose="020B0800000000000000" pitchFamily="34" charset="-128"/>
              </a:rPr>
              <a:t>Open Student Portal </a:t>
            </a:r>
          </a:p>
          <a:p>
            <a:pPr marL="0" indent="0">
              <a:spcBef>
                <a:spcPts val="0"/>
              </a:spcBef>
              <a:buNone/>
            </a:pPr>
            <a:endParaRPr lang="en-GB" sz="2900" kern="0" dirty="0" smtClean="0">
              <a:solidFill>
                <a:srgbClr val="F96F07"/>
              </a:solidFill>
              <a:ea typeface="Adobe Gothic Std B" panose="020B0800000000000000" pitchFamily="34" charset="-128"/>
            </a:endParaRPr>
          </a:p>
          <a:p>
            <a:pPr marL="0" indent="0">
              <a:spcBef>
                <a:spcPts val="0"/>
              </a:spcBef>
              <a:buNone/>
            </a:pPr>
            <a:r>
              <a:rPr lang="en-GB" sz="2900" kern="0" dirty="0" smtClean="0">
                <a:ea typeface="Adobe Gothic Std B" panose="020B0800000000000000" pitchFamily="34" charset="-128"/>
              </a:rPr>
              <a:t>Click on </a:t>
            </a:r>
            <a:r>
              <a:rPr lang="en-GB" sz="2900" b="1" kern="0" dirty="0" err="1" smtClean="0">
                <a:solidFill>
                  <a:srgbClr val="C00000"/>
                </a:solidFill>
                <a:ea typeface="Adobe Gothic Std B" panose="020B0800000000000000" pitchFamily="34" charset="-128"/>
              </a:rPr>
              <a:t>Fafl</a:t>
            </a:r>
            <a:endParaRPr lang="en-GB" sz="2900" b="1" kern="0" dirty="0" smtClean="0">
              <a:solidFill>
                <a:srgbClr val="C00000"/>
              </a:solidFill>
              <a:ea typeface="Adobe Gothic Std B" panose="020B0800000000000000" pitchFamily="34" charset="-128"/>
            </a:endParaRPr>
          </a:p>
          <a:p>
            <a:pPr>
              <a:spcBef>
                <a:spcPts val="0"/>
              </a:spcBef>
              <a:buFont typeface="Wingdings" panose="05000000000000000000" pitchFamily="2" charset="2"/>
              <a:buChar char="Ø"/>
            </a:pPr>
            <a:endParaRPr lang="en-GB" sz="2900" kern="0" dirty="0" smtClean="0">
              <a:solidFill>
                <a:srgbClr val="002060"/>
              </a:solidFill>
              <a:ea typeface="Adobe Gothic Std B" panose="020B0800000000000000" pitchFamily="34" charset="-128"/>
            </a:endParaRPr>
          </a:p>
          <a:p>
            <a:pPr marL="0" indent="0">
              <a:spcBef>
                <a:spcPts val="0"/>
              </a:spcBef>
              <a:buNone/>
            </a:pPr>
            <a:r>
              <a:rPr lang="en-GB" sz="2900" kern="0" dirty="0" smtClean="0">
                <a:ea typeface="Adobe Gothic Std B" panose="020B0800000000000000" pitchFamily="34" charset="-128"/>
              </a:rPr>
              <a:t>Click on  </a:t>
            </a:r>
            <a:r>
              <a:rPr lang="en-GB" sz="2900" b="1" kern="0" dirty="0" smtClean="0">
                <a:solidFill>
                  <a:srgbClr val="C00000"/>
                </a:solidFill>
                <a:ea typeface="Adobe Gothic Std B" panose="020B0800000000000000" pitchFamily="34" charset="-128"/>
              </a:rPr>
              <a:t>Year 11</a:t>
            </a:r>
          </a:p>
          <a:p>
            <a:pPr marL="0" indent="0">
              <a:spcBef>
                <a:spcPts val="0"/>
              </a:spcBef>
              <a:buNone/>
            </a:pPr>
            <a:endParaRPr lang="en-GB" sz="2900" b="1" kern="0" dirty="0" smtClean="0">
              <a:solidFill>
                <a:srgbClr val="C00000"/>
              </a:solidFill>
              <a:ea typeface="Adobe Gothic Std B" panose="020B0800000000000000" pitchFamily="34" charset="-128"/>
            </a:endParaRPr>
          </a:p>
          <a:p>
            <a:pPr marL="0" indent="0">
              <a:spcBef>
                <a:spcPts val="0"/>
              </a:spcBef>
              <a:buNone/>
            </a:pPr>
            <a:endParaRPr lang="en-GB" sz="2900" kern="0" dirty="0" smtClean="0">
              <a:ea typeface="Adobe Gothic Std B" panose="020B0800000000000000" pitchFamily="34" charset="-128"/>
            </a:endParaRPr>
          </a:p>
          <a:p>
            <a:pPr marL="0" indent="0">
              <a:spcBef>
                <a:spcPts val="0"/>
              </a:spcBef>
              <a:buNone/>
            </a:pPr>
            <a:r>
              <a:rPr lang="en-GB" sz="2600" b="1" dirty="0" smtClean="0"/>
              <a:t>Read the feedback from your Teacher;</a:t>
            </a:r>
          </a:p>
          <a:p>
            <a:pPr marL="815060" lvl="1" indent="-509412" defTabSz="1018824">
              <a:spcAft>
                <a:spcPts val="1200"/>
              </a:spcAft>
              <a:buClr>
                <a:schemeClr val="accent2"/>
              </a:buClr>
              <a:buSzPct val="70000"/>
              <a:buFont typeface="+mj-lt"/>
              <a:buAutoNum type="arabicPeriod"/>
              <a:defRPr/>
            </a:pPr>
            <a:r>
              <a:rPr lang="en-GB" sz="2600" kern="0" dirty="0" smtClean="0">
                <a:ea typeface="Adobe Gothic Std B" panose="020B0800000000000000" pitchFamily="34" charset="-128"/>
              </a:rPr>
              <a:t>Click on </a:t>
            </a:r>
            <a:r>
              <a:rPr lang="en-GB" sz="2600" b="1" kern="0" dirty="0" smtClean="0">
                <a:solidFill>
                  <a:srgbClr val="C00000"/>
                </a:solidFill>
                <a:ea typeface="Adobe Gothic Std B" panose="020B0800000000000000" pitchFamily="34" charset="-128"/>
              </a:rPr>
              <a:t>Add Note</a:t>
            </a:r>
          </a:p>
          <a:p>
            <a:pPr marL="815060" lvl="1" indent="-509412" defTabSz="1018824">
              <a:spcAft>
                <a:spcPts val="1200"/>
              </a:spcAft>
              <a:buClr>
                <a:schemeClr val="accent2"/>
              </a:buClr>
              <a:buSzPct val="70000"/>
              <a:buFont typeface="+mj-lt"/>
              <a:buAutoNum type="arabicPeriod"/>
              <a:defRPr/>
            </a:pPr>
            <a:r>
              <a:rPr lang="en-GB" sz="2600" b="1" dirty="0" smtClean="0">
                <a:solidFill>
                  <a:srgbClr val="C00000"/>
                </a:solidFill>
              </a:rPr>
              <a:t>Response to the feedback </a:t>
            </a:r>
          </a:p>
          <a:p>
            <a:pPr marL="815060" lvl="1" indent="-509412" defTabSz="1018824">
              <a:spcAft>
                <a:spcPts val="1200"/>
              </a:spcAft>
              <a:buClr>
                <a:schemeClr val="accent2"/>
              </a:buClr>
              <a:buSzPct val="70000"/>
              <a:buFont typeface="+mj-lt"/>
              <a:buAutoNum type="arabicPeriod"/>
              <a:defRPr/>
            </a:pPr>
            <a:r>
              <a:rPr lang="en-GB" sz="2600" b="1" dirty="0" smtClean="0">
                <a:solidFill>
                  <a:srgbClr val="C00000"/>
                </a:solidFill>
              </a:rPr>
              <a:t>Answer the questions on the Target section</a:t>
            </a:r>
            <a:endParaRPr lang="en-GB" sz="2600" b="1" dirty="0" smtClean="0">
              <a:solidFill>
                <a:schemeClr val="tx1">
                  <a:lumMod val="95000"/>
                  <a:lumOff val="5000"/>
                </a:schemeClr>
              </a:solidFill>
            </a:endParaRPr>
          </a:p>
          <a:p>
            <a:pPr marL="1215110" lvl="2" indent="-509412" defTabSz="1018824">
              <a:spcAft>
                <a:spcPts val="1200"/>
              </a:spcAft>
              <a:buClr>
                <a:schemeClr val="accent2"/>
              </a:buClr>
              <a:buSzPct val="70000"/>
              <a:buFont typeface="+mj-lt"/>
              <a:buAutoNum type="arabicPeriod"/>
              <a:defRPr/>
            </a:pPr>
            <a:r>
              <a:rPr lang="en-GB" sz="2600" b="1" dirty="0" smtClean="0">
                <a:solidFill>
                  <a:srgbClr val="C00000"/>
                </a:solidFill>
              </a:rPr>
              <a:t>All question must be answered in exam condition</a:t>
            </a:r>
          </a:p>
          <a:p>
            <a:pPr marL="1215110" lvl="2" indent="-509412" defTabSz="1018824">
              <a:spcAft>
                <a:spcPts val="1200"/>
              </a:spcAft>
              <a:buClr>
                <a:schemeClr val="accent2"/>
              </a:buClr>
              <a:buSzPct val="70000"/>
              <a:buFont typeface="+mj-lt"/>
              <a:buAutoNum type="arabicPeriod"/>
              <a:defRPr/>
            </a:pPr>
            <a:r>
              <a:rPr lang="en-GB" sz="2600" b="1" dirty="0" smtClean="0">
                <a:solidFill>
                  <a:srgbClr val="C00000"/>
                </a:solidFill>
              </a:rPr>
              <a:t>Answer all question as detail as you can.</a:t>
            </a:r>
          </a:p>
          <a:p>
            <a:pPr marL="0" indent="0">
              <a:spcBef>
                <a:spcPts val="0"/>
              </a:spcBef>
              <a:buNone/>
            </a:pPr>
            <a:endParaRPr lang="en-GB" sz="2000" kern="0" dirty="0" smtClean="0">
              <a:solidFill>
                <a:srgbClr val="F96F07"/>
              </a:solidFill>
              <a:latin typeface="Adobe Gothic Std B" panose="020B0800000000000000" pitchFamily="34" charset="-128"/>
              <a:ea typeface="Adobe Gothic Std B" panose="020B0800000000000000" pitchFamily="34" charset="-128"/>
            </a:endParaRPr>
          </a:p>
          <a:p>
            <a:pPr marL="0" indent="0">
              <a:spcBef>
                <a:spcPts val="0"/>
              </a:spcBef>
              <a:buNone/>
            </a:pPr>
            <a:endParaRPr lang="en-GB" sz="2000" kern="0" dirty="0" smtClean="0">
              <a:solidFill>
                <a:srgbClr val="F96F07"/>
              </a:solidFill>
              <a:latin typeface="Adobe Gothic Std B" panose="020B0800000000000000" pitchFamily="34" charset="-128"/>
              <a:ea typeface="Adobe Gothic Std B" panose="020B0800000000000000" pitchFamily="34" charset="-128"/>
            </a:endParaRPr>
          </a:p>
        </p:txBody>
      </p:sp>
      <p:pic>
        <p:nvPicPr>
          <p:cNvPr id="2" name="Picture 1"/>
          <p:cNvPicPr>
            <a:picLocks noChangeAspect="1"/>
          </p:cNvPicPr>
          <p:nvPr/>
        </p:nvPicPr>
        <p:blipFill>
          <a:blip r:embed="rId3"/>
          <a:stretch>
            <a:fillRect/>
          </a:stretch>
        </p:blipFill>
        <p:spPr>
          <a:xfrm>
            <a:off x="2195736" y="1628800"/>
            <a:ext cx="476250" cy="504825"/>
          </a:xfrm>
          <a:prstGeom prst="rect">
            <a:avLst/>
          </a:prstGeom>
        </p:spPr>
      </p:pic>
    </p:spTree>
    <p:extLst>
      <p:ext uri="{BB962C8B-B14F-4D97-AF65-F5344CB8AC3E}">
        <p14:creationId xmlns:p14="http://schemas.microsoft.com/office/powerpoint/2010/main" val="22398808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777875"/>
          </a:xfrm>
          <a:solidFill>
            <a:schemeClr val="accent1">
              <a:lumMod val="60000"/>
              <a:lumOff val="4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Packet Switching</a:t>
            </a:r>
          </a:p>
        </p:txBody>
      </p:sp>
      <p:sp>
        <p:nvSpPr>
          <p:cNvPr id="19459" name="Content Placeholder 2"/>
          <p:cNvSpPr>
            <a:spLocks noGrp="1"/>
          </p:cNvSpPr>
          <p:nvPr>
            <p:ph idx="1"/>
          </p:nvPr>
        </p:nvSpPr>
        <p:spPr>
          <a:xfrm>
            <a:off x="0" y="840935"/>
            <a:ext cx="9144000" cy="4959350"/>
          </a:xfrm>
        </p:spPr>
        <p:txBody>
          <a:bodyPr/>
          <a:lstStyle/>
          <a:p>
            <a:pPr eaLnBrk="1" hangingPunct="1">
              <a:spcAft>
                <a:spcPts val="1200"/>
              </a:spcAft>
            </a:pPr>
            <a:r>
              <a:rPr lang="en-GB" altLang="en-US" sz="2800" b="0" dirty="0" smtClean="0">
                <a:solidFill>
                  <a:srgbClr val="000000"/>
                </a:solidFill>
                <a:latin typeface="Arial" charset="0"/>
                <a:cs typeface="Arial" charset="0"/>
              </a:rPr>
              <a:t>Imagine that you have a large LEGO model to post through a letter box but, it does not fit. </a:t>
            </a:r>
          </a:p>
          <a:p>
            <a:pPr eaLnBrk="1" hangingPunct="1">
              <a:spcAft>
                <a:spcPts val="1200"/>
              </a:spcAft>
            </a:pPr>
            <a:r>
              <a:rPr lang="en-GB" altLang="en-US" sz="2800" b="0" dirty="0" smtClean="0">
                <a:solidFill>
                  <a:srgbClr val="000000"/>
                </a:solidFill>
                <a:latin typeface="Arial" charset="0"/>
                <a:cs typeface="Arial" charset="0"/>
              </a:rPr>
              <a:t>What could you do?</a:t>
            </a:r>
          </a:p>
          <a:p>
            <a:pPr eaLnBrk="1" hangingPunct="1">
              <a:spcAft>
                <a:spcPts val="1200"/>
              </a:spcAft>
            </a:pPr>
            <a:r>
              <a:rPr lang="en-GB" altLang="en-US" sz="2800" b="0" dirty="0" smtClean="0">
                <a:solidFill>
                  <a:srgbClr val="000000"/>
                </a:solidFill>
                <a:latin typeface="Arial" charset="0"/>
                <a:cs typeface="Arial" charset="0"/>
              </a:rPr>
              <a:t>What if you could take the model apart and then post it through the letter box and then reassembly it?</a:t>
            </a:r>
          </a:p>
          <a:p>
            <a:pPr eaLnBrk="1" hangingPunct="1">
              <a:spcAft>
                <a:spcPts val="1200"/>
              </a:spcAft>
            </a:pPr>
            <a:r>
              <a:rPr lang="en-GB" altLang="en-US" sz="2800" b="0" dirty="0" smtClean="0">
                <a:solidFill>
                  <a:srgbClr val="000000"/>
                </a:solidFill>
                <a:latin typeface="Arial" charset="0"/>
                <a:cs typeface="Arial" charset="0"/>
              </a:rPr>
              <a:t>This is packet switching</a:t>
            </a:r>
          </a:p>
          <a:p>
            <a:pPr eaLnBrk="1" hangingPunct="1"/>
            <a:endParaRPr lang="en-GB" altLang="en-US" b="0" dirty="0" smtClean="0">
              <a:latin typeface="Arial" charset="0"/>
              <a:cs typeface="Arial" charset="0"/>
            </a:endParaRPr>
          </a:p>
        </p:txBody>
      </p:sp>
    </p:spTree>
    <p:extLst>
      <p:ext uri="{BB962C8B-B14F-4D97-AF65-F5344CB8AC3E}">
        <p14:creationId xmlns:p14="http://schemas.microsoft.com/office/powerpoint/2010/main" val="66228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arn(inVertic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arn(inVertical)">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arn(inVertical)">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arn(inVertical)">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704320"/>
          </a:xfrm>
          <a:solidFill>
            <a:schemeClr val="accent1">
              <a:lumMod val="60000"/>
              <a:lumOff val="4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Packet Switching</a:t>
            </a:r>
          </a:p>
        </p:txBody>
      </p:sp>
      <p:sp>
        <p:nvSpPr>
          <p:cNvPr id="20483" name="Content Placeholder 2"/>
          <p:cNvSpPr>
            <a:spLocks noGrp="1"/>
          </p:cNvSpPr>
          <p:nvPr>
            <p:ph idx="1"/>
          </p:nvPr>
        </p:nvSpPr>
        <p:spPr>
          <a:xfrm>
            <a:off x="35559" y="750987"/>
            <a:ext cx="9003337" cy="4619799"/>
          </a:xfrm>
        </p:spPr>
        <p:txBody>
          <a:bodyPr/>
          <a:lstStyle/>
          <a:p>
            <a:pPr eaLnBrk="1" hangingPunct="1">
              <a:spcAft>
                <a:spcPts val="1200"/>
              </a:spcAft>
            </a:pPr>
            <a:r>
              <a:rPr lang="en-GB" altLang="en-US" sz="2600" b="0" dirty="0" smtClean="0">
                <a:solidFill>
                  <a:srgbClr val="000000"/>
                </a:solidFill>
                <a:latin typeface="Arial" charset="0"/>
                <a:cs typeface="Arial" charset="0"/>
              </a:rPr>
              <a:t>Now image you want to email a photo, first it is broken down into small packets of data</a:t>
            </a:r>
          </a:p>
          <a:p>
            <a:pPr eaLnBrk="1" hangingPunct="1">
              <a:spcAft>
                <a:spcPts val="1200"/>
              </a:spcAft>
            </a:pPr>
            <a:r>
              <a:rPr lang="en-GB" altLang="en-US" sz="2600" b="0" dirty="0" smtClean="0">
                <a:solidFill>
                  <a:srgbClr val="000000"/>
                </a:solidFill>
                <a:latin typeface="Arial" charset="0"/>
                <a:cs typeface="Arial" charset="0"/>
              </a:rPr>
              <a:t>Each packet is then given a header which contains the IP address of the network and device that it is being sent to.</a:t>
            </a:r>
          </a:p>
          <a:p>
            <a:pPr eaLnBrk="1" hangingPunct="1">
              <a:spcAft>
                <a:spcPts val="1200"/>
              </a:spcAft>
            </a:pPr>
            <a:r>
              <a:rPr lang="en-GB" altLang="en-US" sz="2600" b="0" dirty="0" smtClean="0">
                <a:solidFill>
                  <a:srgbClr val="000000"/>
                </a:solidFill>
                <a:latin typeface="Arial" charset="0"/>
                <a:cs typeface="Arial" charset="0"/>
              </a:rPr>
              <a:t>It also contains the IP address of the network that it was sent from</a:t>
            </a:r>
            <a:endParaRPr lang="en-US" altLang="en-US" sz="2600" b="0" dirty="0" smtClean="0">
              <a:solidFill>
                <a:srgbClr val="000000"/>
              </a:solidFill>
              <a:latin typeface="Arial" charset="0"/>
              <a:cs typeface="Arial" charset="0"/>
            </a:endParaRPr>
          </a:p>
          <a:p>
            <a:pPr eaLnBrk="1" hangingPunct="1"/>
            <a:endParaRPr lang="en-GB" altLang="en-US" sz="2600" b="0" dirty="0" smtClean="0">
              <a:latin typeface="Arial" charset="0"/>
              <a:cs typeface="Arial" charset="0"/>
            </a:endParaRPr>
          </a:p>
        </p:txBody>
      </p:sp>
      <p:grpSp>
        <p:nvGrpSpPr>
          <p:cNvPr id="4" name="Group 3"/>
          <p:cNvGrpSpPr/>
          <p:nvPr/>
        </p:nvGrpSpPr>
        <p:grpSpPr>
          <a:xfrm>
            <a:off x="479098" y="4675033"/>
            <a:ext cx="7247467" cy="1657381"/>
            <a:chOff x="685800" y="4812268"/>
            <a:chExt cx="7620000" cy="1960988"/>
          </a:xfrm>
        </p:grpSpPr>
        <p:sp>
          <p:nvSpPr>
            <p:cNvPr id="5" name="Rectangle 4"/>
            <p:cNvSpPr/>
            <p:nvPr/>
          </p:nvSpPr>
          <p:spPr>
            <a:xfrm>
              <a:off x="3886200" y="4812268"/>
              <a:ext cx="4419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Data!</a:t>
              </a:r>
              <a:endParaRPr lang="en-GB" sz="1800" dirty="0"/>
            </a:p>
          </p:txBody>
        </p:sp>
        <p:sp>
          <p:nvSpPr>
            <p:cNvPr id="6" name="Rectangle 5"/>
            <p:cNvSpPr/>
            <p:nvPr/>
          </p:nvSpPr>
          <p:spPr>
            <a:xfrm>
              <a:off x="685800" y="4812268"/>
              <a:ext cx="1600200" cy="1066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Destination IP</a:t>
              </a:r>
            </a:p>
            <a:p>
              <a:pPr algn="ctr"/>
              <a:r>
                <a:rPr lang="en-GB" sz="1800" dirty="0" smtClean="0"/>
                <a:t>192.168.0.25</a:t>
              </a:r>
              <a:endParaRPr lang="en-GB" sz="1800" dirty="0"/>
            </a:p>
          </p:txBody>
        </p:sp>
        <p:sp>
          <p:nvSpPr>
            <p:cNvPr id="7" name="Rectangle 6"/>
            <p:cNvSpPr/>
            <p:nvPr/>
          </p:nvSpPr>
          <p:spPr>
            <a:xfrm>
              <a:off x="2286000" y="4812268"/>
              <a:ext cx="1600200" cy="1066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Source IP</a:t>
              </a:r>
            </a:p>
            <a:p>
              <a:pPr algn="ctr"/>
              <a:r>
                <a:rPr lang="en-GB" sz="1800" dirty="0" smtClean="0"/>
                <a:t>192.168.0.21</a:t>
              </a:r>
              <a:endParaRPr lang="en-GB" sz="1800" dirty="0"/>
            </a:p>
          </p:txBody>
        </p:sp>
        <p:cxnSp>
          <p:nvCxnSpPr>
            <p:cNvPr id="8" name="Straight Connector 7"/>
            <p:cNvCxnSpPr/>
            <p:nvPr/>
          </p:nvCxnSpPr>
          <p:spPr>
            <a:xfrm>
              <a:off x="685800" y="6183868"/>
              <a:ext cx="3200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3771900" y="606956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571500" y="606956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2171700" y="6298168"/>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28800" y="6336268"/>
              <a:ext cx="2286000" cy="436988"/>
            </a:xfrm>
            <a:prstGeom prst="rect">
              <a:avLst/>
            </a:prstGeom>
            <a:noFill/>
          </p:spPr>
          <p:txBody>
            <a:bodyPr wrap="square" rtlCol="0">
              <a:spAutoFit/>
            </a:bodyPr>
            <a:lstStyle/>
            <a:p>
              <a:r>
                <a:rPr lang="en-GB" sz="1800" b="1" dirty="0" smtClean="0">
                  <a:solidFill>
                    <a:srgbClr val="FF0000"/>
                  </a:solidFill>
                  <a:effectLst>
                    <a:outerShdw blurRad="38100" dist="38100" dir="2700000" algn="tl">
                      <a:srgbClr val="000000">
                        <a:alpha val="43137"/>
                      </a:srgbClr>
                    </a:outerShdw>
                  </a:effectLst>
                </a:rPr>
                <a:t>Header</a:t>
              </a:r>
              <a:endParaRPr lang="en-GB" sz="1800" b="1"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96841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arn(inVertic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arn(inVertical)">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barn(inVertical)">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4968"/>
          </a:xfrm>
          <a:solidFill>
            <a:schemeClr val="accent1">
              <a:lumMod val="60000"/>
              <a:lumOff val="40000"/>
            </a:schemeClr>
          </a:solidFill>
          <a:ln w="3175">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GB" sz="3600" b="1" dirty="0" smtClean="0">
                <a:solidFill>
                  <a:srgbClr val="FF0000"/>
                </a:solidFill>
                <a:effectLst>
                  <a:outerShdw blurRad="38100" dist="38100" dir="2700000" algn="tl">
                    <a:srgbClr val="000000">
                      <a:alpha val="43137"/>
                    </a:srgbClr>
                  </a:outerShdw>
                </a:effectLst>
              </a:rPr>
              <a:t>Networking - LANs</a:t>
            </a:r>
            <a:endParaRPr lang="en-GB" sz="3600" b="1" dirty="0">
              <a:solidFill>
                <a:srgbClr val="FF0000"/>
              </a:solidFill>
              <a:effectLst>
                <a:outerShdw blurRad="38100" dist="38100" dir="2700000" algn="tl">
                  <a:srgbClr val="000000">
                    <a:alpha val="43137"/>
                  </a:srgbClr>
                </a:outerShdw>
              </a:effectLst>
            </a:endParaRPr>
          </a:p>
        </p:txBody>
      </p:sp>
      <p:sp>
        <p:nvSpPr>
          <p:cNvPr id="13" name="Content Placeholder 2"/>
          <p:cNvSpPr>
            <a:spLocks noGrp="1"/>
          </p:cNvSpPr>
          <p:nvPr>
            <p:ph idx="1"/>
          </p:nvPr>
        </p:nvSpPr>
        <p:spPr>
          <a:xfrm>
            <a:off x="73572" y="909408"/>
            <a:ext cx="9070427" cy="5607008"/>
          </a:xfrm>
          <a:noFill/>
          <a:ln w="3175">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2400" b="1" dirty="0" smtClean="0">
                <a:solidFill>
                  <a:schemeClr val="tx1"/>
                </a:solidFill>
                <a:cs typeface="Arial Rounded MT Bold"/>
              </a:rPr>
              <a:t>What is a LAN?</a:t>
            </a:r>
            <a:endParaRPr lang="en-US" sz="2400" b="1" dirty="0" smtClean="0">
              <a:solidFill>
                <a:schemeClr val="tx1"/>
              </a:solidFill>
              <a:cs typeface="Arial Rounded MT Bold"/>
            </a:endParaRPr>
          </a:p>
          <a:p>
            <a:pPr>
              <a:tabLst>
                <a:tab pos="723900" algn="l"/>
                <a:tab pos="1447800" algn="l"/>
                <a:tab pos="2171700" algn="l"/>
                <a:tab pos="2895600" algn="l"/>
                <a:tab pos="3619500" algn="l"/>
                <a:tab pos="4343400" algn="l"/>
                <a:tab pos="5067300" algn="l"/>
                <a:tab pos="5791200" algn="l"/>
                <a:tab pos="6515100" algn="l"/>
                <a:tab pos="7239000" algn="l"/>
              </a:tabLst>
            </a:pPr>
            <a:r>
              <a:rPr lang="en-GB" sz="2400" b="0" dirty="0">
                <a:solidFill>
                  <a:srgbClr val="000000"/>
                </a:solidFill>
              </a:rPr>
              <a:t>A LAN is a Local Area Network</a:t>
            </a:r>
            <a:r>
              <a:rPr lang="en-GB" sz="2400" b="0" dirty="0" smtClean="0">
                <a:solidFill>
                  <a:srgbClr val="000000"/>
                </a:solidFill>
              </a:rPr>
              <a:t>.</a:t>
            </a:r>
            <a:endParaRPr lang="en-GB" sz="2400" b="0"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Lst>
            </a:pPr>
            <a:r>
              <a:rPr lang="en-GB" sz="2400" b="0" dirty="0" smtClean="0">
                <a:solidFill>
                  <a:srgbClr val="000000"/>
                </a:solidFill>
              </a:rPr>
              <a:t>It is a connection of computers and devices in a </a:t>
            </a:r>
            <a:r>
              <a:rPr lang="en-GB" sz="2400" u="sng" dirty="0" smtClean="0">
                <a:solidFill>
                  <a:srgbClr val="000000"/>
                </a:solidFill>
              </a:rPr>
              <a:t>small geographical area.</a:t>
            </a:r>
            <a:endParaRPr lang="en-GB" sz="2400" u="sng"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Lst>
            </a:pPr>
            <a:r>
              <a:rPr lang="en-GB" sz="2400" b="0" dirty="0">
                <a:solidFill>
                  <a:srgbClr val="000000"/>
                </a:solidFill>
              </a:rPr>
              <a:t>Each device </a:t>
            </a:r>
            <a:r>
              <a:rPr lang="en-GB" sz="2400" b="0" dirty="0" smtClean="0">
                <a:solidFill>
                  <a:srgbClr val="000000"/>
                </a:solidFill>
              </a:rPr>
              <a:t>on a network is known as </a:t>
            </a:r>
            <a:r>
              <a:rPr lang="en-GB" sz="2400" b="0" dirty="0">
                <a:solidFill>
                  <a:srgbClr val="000000"/>
                </a:solidFill>
              </a:rPr>
              <a:t>a node (e.g. computer, printer, etc.)</a:t>
            </a:r>
          </a:p>
          <a:p>
            <a:pPr>
              <a:tabLst>
                <a:tab pos="723900" algn="l"/>
                <a:tab pos="1447800" algn="l"/>
                <a:tab pos="2171700" algn="l"/>
                <a:tab pos="2895600" algn="l"/>
                <a:tab pos="3619500" algn="l"/>
                <a:tab pos="4343400" algn="l"/>
                <a:tab pos="5067300" algn="l"/>
                <a:tab pos="5791200" algn="l"/>
                <a:tab pos="6515100" algn="l"/>
                <a:tab pos="7239000" algn="l"/>
              </a:tabLst>
            </a:pPr>
            <a:endParaRPr lang="en-GB" sz="2400" b="0"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Lst>
            </a:pPr>
            <a:r>
              <a:rPr lang="en-GB" sz="2400" dirty="0">
                <a:solidFill>
                  <a:srgbClr val="000000"/>
                </a:solidFill>
              </a:rPr>
              <a:t>A LAN </a:t>
            </a:r>
            <a:r>
              <a:rPr lang="en-GB" sz="2400" dirty="0" smtClean="0">
                <a:solidFill>
                  <a:srgbClr val="000000"/>
                </a:solidFill>
              </a:rPr>
              <a:t>is confined to one site or small geographical area.</a:t>
            </a:r>
            <a:endParaRPr lang="en-GB" sz="2400" dirty="0">
              <a:solidFill>
                <a:srgbClr val="000000"/>
              </a:solidFill>
            </a:endParaRPr>
          </a:p>
          <a:p>
            <a:pPr lvl="1">
              <a:tabLst>
                <a:tab pos="723900" algn="l"/>
                <a:tab pos="1447800" algn="l"/>
                <a:tab pos="2171700" algn="l"/>
                <a:tab pos="2895600" algn="l"/>
                <a:tab pos="3619500" algn="l"/>
                <a:tab pos="4343400" algn="l"/>
                <a:tab pos="5067300" algn="l"/>
                <a:tab pos="5791200" algn="l"/>
                <a:tab pos="6515100" algn="l"/>
                <a:tab pos="7239000" algn="l"/>
              </a:tabLst>
            </a:pPr>
            <a:r>
              <a:rPr lang="en-GB" sz="2400" dirty="0" smtClean="0">
                <a:solidFill>
                  <a:srgbClr val="000000"/>
                </a:solidFill>
              </a:rPr>
              <a:t>It’s therefore relatively </a:t>
            </a:r>
            <a:r>
              <a:rPr lang="en-GB" sz="2400" dirty="0">
                <a:solidFill>
                  <a:srgbClr val="000000"/>
                </a:solidFill>
              </a:rPr>
              <a:t>small</a:t>
            </a:r>
          </a:p>
          <a:p>
            <a:pPr lvl="1">
              <a:tabLst>
                <a:tab pos="723900" algn="l"/>
                <a:tab pos="1447800" algn="l"/>
                <a:tab pos="2171700" algn="l"/>
                <a:tab pos="2895600" algn="l"/>
                <a:tab pos="3619500" algn="l"/>
                <a:tab pos="4343400" algn="l"/>
                <a:tab pos="5067300" algn="l"/>
                <a:tab pos="5791200" algn="l"/>
                <a:tab pos="6515100" algn="l"/>
                <a:tab pos="7239000" algn="l"/>
              </a:tabLst>
            </a:pPr>
            <a:r>
              <a:rPr lang="en-GB" sz="2400" dirty="0">
                <a:solidFill>
                  <a:srgbClr val="000000"/>
                </a:solidFill>
              </a:rPr>
              <a:t>All network infrastructure </a:t>
            </a:r>
            <a:r>
              <a:rPr lang="en-GB" sz="2400" dirty="0" smtClean="0">
                <a:solidFill>
                  <a:srgbClr val="000000"/>
                </a:solidFill>
              </a:rPr>
              <a:t>is the property of the organisation</a:t>
            </a:r>
            <a:endParaRPr lang="en-GB" sz="2400" dirty="0">
              <a:solidFill>
                <a:srgbClr val="000000"/>
              </a:solidFill>
            </a:endParaRPr>
          </a:p>
        </p:txBody>
      </p:sp>
    </p:spTree>
    <p:extLst>
      <p:ext uri="{BB962C8B-B14F-4D97-AF65-F5344CB8AC3E}">
        <p14:creationId xmlns:p14="http://schemas.microsoft.com/office/powerpoint/2010/main" val="355396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 calcmode="lin" valueType="num">
                                      <p:cBhvr additive="base">
                                        <p:cTn id="3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anim calcmode="lin" valueType="num">
                                      <p:cBhvr additive="base">
                                        <p:cTn id="3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 calcmode="lin" valueType="num">
                                      <p:cBhvr additive="base">
                                        <p:cTn id="39"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blog.gadgetlite.com/wp-content/uploads/2009/01/fsc-zero-watt-pc-compu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5029200"/>
            <a:ext cx="1454728" cy="1066800"/>
          </a:xfrm>
          <a:prstGeom prst="rect">
            <a:avLst/>
          </a:prstGeom>
          <a:noFill/>
        </p:spPr>
      </p:pic>
      <p:sp>
        <p:nvSpPr>
          <p:cNvPr id="17" name="TextBox 16"/>
          <p:cNvSpPr txBox="1"/>
          <p:nvPr/>
        </p:nvSpPr>
        <p:spPr>
          <a:xfrm>
            <a:off x="533400" y="6172200"/>
            <a:ext cx="2057400" cy="369332"/>
          </a:xfrm>
          <a:prstGeom prst="rect">
            <a:avLst/>
          </a:prstGeom>
          <a:noFill/>
        </p:spPr>
        <p:txBody>
          <a:bodyPr wrap="square" rtlCol="0">
            <a:spAutoFit/>
          </a:bodyPr>
          <a:lstStyle/>
          <a:p>
            <a:r>
              <a:rPr lang="en-GB" sz="1800" b="1" dirty="0" smtClean="0"/>
              <a:t>IP</a:t>
            </a:r>
            <a:r>
              <a:rPr lang="en-GB" sz="1800" dirty="0" smtClean="0"/>
              <a:t> – 192.168.5.28</a:t>
            </a:r>
            <a:endParaRPr lang="en-GB" sz="1800" dirty="0"/>
          </a:p>
        </p:txBody>
      </p:sp>
      <p:pic>
        <p:nvPicPr>
          <p:cNvPr id="18" name="Picture 2" descr="http://blog.gadgetlite.com/wp-content/uploads/2009/01/fsc-zero-watt-pc-compu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34200" y="4953000"/>
            <a:ext cx="1454728" cy="1066800"/>
          </a:xfrm>
          <a:prstGeom prst="rect">
            <a:avLst/>
          </a:prstGeom>
          <a:noFill/>
        </p:spPr>
      </p:pic>
      <p:sp>
        <p:nvSpPr>
          <p:cNvPr id="19" name="TextBox 18"/>
          <p:cNvSpPr txBox="1"/>
          <p:nvPr/>
        </p:nvSpPr>
        <p:spPr>
          <a:xfrm>
            <a:off x="6705600" y="6096000"/>
            <a:ext cx="2057400" cy="369332"/>
          </a:xfrm>
          <a:prstGeom prst="rect">
            <a:avLst/>
          </a:prstGeom>
          <a:noFill/>
        </p:spPr>
        <p:txBody>
          <a:bodyPr wrap="square" rtlCol="0">
            <a:spAutoFit/>
          </a:bodyPr>
          <a:lstStyle/>
          <a:p>
            <a:r>
              <a:rPr lang="en-GB" sz="1800" b="1" dirty="0" smtClean="0"/>
              <a:t>IP</a:t>
            </a:r>
            <a:r>
              <a:rPr lang="en-GB" sz="1800" dirty="0" smtClean="0"/>
              <a:t> – 192.168.5.64</a:t>
            </a:r>
            <a:endParaRPr lang="en-GB" sz="1800" dirty="0"/>
          </a:p>
        </p:txBody>
      </p:sp>
      <p:sp>
        <p:nvSpPr>
          <p:cNvPr id="20" name="Rectangle 19"/>
          <p:cNvSpPr/>
          <p:nvPr/>
        </p:nvSpPr>
        <p:spPr>
          <a:xfrm>
            <a:off x="1600200" y="1295400"/>
            <a:ext cx="6172200" cy="1066800"/>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Large music file</a:t>
            </a:r>
            <a:endParaRPr lang="en-GB" sz="1800" dirty="0"/>
          </a:p>
        </p:txBody>
      </p:sp>
      <p:sp>
        <p:nvSpPr>
          <p:cNvPr id="22" name="TextBox 21"/>
          <p:cNvSpPr txBox="1"/>
          <p:nvPr/>
        </p:nvSpPr>
        <p:spPr>
          <a:xfrm>
            <a:off x="914400" y="2667000"/>
            <a:ext cx="7543800"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t>A large file needs to be sent from computer A to B. Each one has it’s own IP address. </a:t>
            </a:r>
          </a:p>
        </p:txBody>
      </p:sp>
      <p:sp>
        <p:nvSpPr>
          <p:cNvPr id="23" name="Rectangle 22"/>
          <p:cNvSpPr/>
          <p:nvPr/>
        </p:nvSpPr>
        <p:spPr>
          <a:xfrm>
            <a:off x="1143000" y="3962400"/>
            <a:ext cx="617477"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7490042" y="3962400"/>
            <a:ext cx="572593"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Title 1"/>
          <p:cNvSpPr>
            <a:spLocks noGrp="1"/>
          </p:cNvSpPr>
          <p:nvPr>
            <p:ph type="title"/>
          </p:nvPr>
        </p:nvSpPr>
        <p:spPr>
          <a:xfrm>
            <a:off x="0" y="0"/>
            <a:ext cx="9144000" cy="920750"/>
          </a:xfrm>
          <a:solidFill>
            <a:schemeClr val="accent1">
              <a:lumMod val="60000"/>
              <a:lumOff val="40000"/>
            </a:schemeClr>
          </a:solidFill>
        </p:spPr>
        <p:txBody>
          <a:bodyPr/>
          <a:lstStyle/>
          <a:p>
            <a:pPr algn="ctr" eaLnBrk="1" hangingPunct="1"/>
            <a:r>
              <a:rPr lang="en-GB" altLang="en-US" b="1" dirty="0" smtClean="0">
                <a:latin typeface="Arial" charset="0"/>
                <a:cs typeface="Arial" charset="0"/>
              </a:rPr>
              <a:t>How Packet Switching Works</a:t>
            </a:r>
          </a:p>
        </p:txBody>
      </p:sp>
    </p:spTree>
    <p:extLst>
      <p:ext uri="{BB962C8B-B14F-4D97-AF65-F5344CB8AC3E}">
        <p14:creationId xmlns:p14="http://schemas.microsoft.com/office/powerpoint/2010/main" val="291897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nodeType="withEffect">
                                  <p:stCondLst>
                                    <p:cond delay="0"/>
                                  </p:stCondLst>
                                  <p:childTnLst>
                                    <p:set>
                                      <p:cBhvr>
                                        <p:cTn id="19" dur="1" fill="hold">
                                          <p:stCondLst>
                                            <p:cond delay="0"/>
                                          </p:stCondLst>
                                        </p:cTn>
                                        <p:tgtEl>
                                          <p:spTgt spid="33794"/>
                                        </p:tgtEl>
                                        <p:attrNameLst>
                                          <p:attrName>style.visibility</p:attrName>
                                        </p:attrNameLst>
                                      </p:cBhvr>
                                      <p:to>
                                        <p:strVal val="visible"/>
                                      </p:to>
                                    </p:set>
                                    <p:animEffect transition="in" filter="barn(inVertical)">
                                      <p:cBhvr>
                                        <p:cTn id="20" dur="500"/>
                                        <p:tgtEl>
                                          <p:spTgt spid="3379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2" grpId="0"/>
      <p:bldP spid="23" grpId="0"/>
      <p:bldP spid="2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blog.gadgetlite.com/wp-content/uploads/2009/01/fsc-zero-watt-pc-compu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5029200"/>
            <a:ext cx="1454728" cy="1066800"/>
          </a:xfrm>
          <a:prstGeom prst="rect">
            <a:avLst/>
          </a:prstGeom>
          <a:noFill/>
        </p:spPr>
      </p:pic>
      <p:sp>
        <p:nvSpPr>
          <p:cNvPr id="17" name="TextBox 16"/>
          <p:cNvSpPr txBox="1"/>
          <p:nvPr/>
        </p:nvSpPr>
        <p:spPr>
          <a:xfrm>
            <a:off x="533399" y="6172200"/>
            <a:ext cx="2345267" cy="400110"/>
          </a:xfrm>
          <a:prstGeom prst="rect">
            <a:avLst/>
          </a:prstGeom>
          <a:noFill/>
        </p:spPr>
        <p:txBody>
          <a:bodyPr wrap="square" rtlCol="0">
            <a:spAutoFit/>
          </a:bodyPr>
          <a:lstStyle/>
          <a:p>
            <a:r>
              <a:rPr lang="en-GB" sz="2000" b="1" dirty="0" smtClean="0"/>
              <a:t>IP</a:t>
            </a:r>
            <a:r>
              <a:rPr lang="en-GB" sz="2000" dirty="0" smtClean="0"/>
              <a:t> – 192.168.5.28</a:t>
            </a:r>
            <a:endParaRPr lang="en-GB" sz="2000" dirty="0"/>
          </a:p>
        </p:txBody>
      </p:sp>
      <p:pic>
        <p:nvPicPr>
          <p:cNvPr id="18" name="Picture 2" descr="http://blog.gadgetlite.com/wp-content/uploads/2009/01/fsc-zero-watt-pc-compu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34200" y="4953000"/>
            <a:ext cx="1454728" cy="1066800"/>
          </a:xfrm>
          <a:prstGeom prst="rect">
            <a:avLst/>
          </a:prstGeom>
          <a:noFill/>
        </p:spPr>
      </p:pic>
      <p:sp>
        <p:nvSpPr>
          <p:cNvPr id="19" name="TextBox 18"/>
          <p:cNvSpPr txBox="1"/>
          <p:nvPr/>
        </p:nvSpPr>
        <p:spPr>
          <a:xfrm>
            <a:off x="6502401" y="6096000"/>
            <a:ext cx="2260600" cy="400110"/>
          </a:xfrm>
          <a:prstGeom prst="rect">
            <a:avLst/>
          </a:prstGeom>
          <a:noFill/>
        </p:spPr>
        <p:txBody>
          <a:bodyPr wrap="square" rtlCol="0">
            <a:spAutoFit/>
          </a:bodyPr>
          <a:lstStyle/>
          <a:p>
            <a:r>
              <a:rPr lang="en-GB" sz="2000" b="1" dirty="0" smtClean="0"/>
              <a:t>IP</a:t>
            </a:r>
            <a:r>
              <a:rPr lang="en-GB" sz="2000" dirty="0" smtClean="0"/>
              <a:t> – 192.168.5.64</a:t>
            </a:r>
            <a:endParaRPr lang="en-GB" sz="2000" dirty="0"/>
          </a:p>
        </p:txBody>
      </p:sp>
      <p:sp>
        <p:nvSpPr>
          <p:cNvPr id="20" name="Rectangle 19"/>
          <p:cNvSpPr/>
          <p:nvPr/>
        </p:nvSpPr>
        <p:spPr>
          <a:xfrm>
            <a:off x="1600200" y="1185329"/>
            <a:ext cx="6400800" cy="1066800"/>
          </a:xfrm>
          <a:prstGeom prst="rect">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Large music file</a:t>
            </a:r>
            <a:endParaRPr lang="en-GB" sz="1800" dirty="0"/>
          </a:p>
        </p:txBody>
      </p:sp>
      <p:sp>
        <p:nvSpPr>
          <p:cNvPr id="22" name="TextBox 21"/>
          <p:cNvSpPr txBox="1"/>
          <p:nvPr/>
        </p:nvSpPr>
        <p:spPr>
          <a:xfrm>
            <a:off x="457199" y="3412060"/>
            <a:ext cx="8415867"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smtClean="0"/>
              <a:t>The file needs to be split up into small chunks. Chunk 6 will not be full of data. </a:t>
            </a:r>
          </a:p>
        </p:txBody>
      </p:sp>
      <p:sp>
        <p:nvSpPr>
          <p:cNvPr id="23" name="Rectangle 22"/>
          <p:cNvSpPr/>
          <p:nvPr/>
        </p:nvSpPr>
        <p:spPr>
          <a:xfrm>
            <a:off x="1143000" y="3962400"/>
            <a:ext cx="617477"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7490042" y="3962400"/>
            <a:ext cx="572593"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Rectangle 10"/>
          <p:cNvSpPr/>
          <p:nvPr/>
        </p:nvSpPr>
        <p:spPr>
          <a:xfrm>
            <a:off x="1600200" y="2252129"/>
            <a:ext cx="1066800" cy="1066800"/>
          </a:xfrm>
          <a:prstGeom prst="rect">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Chunk 1</a:t>
            </a:r>
            <a:endParaRPr lang="en-GB" sz="1800" dirty="0"/>
          </a:p>
        </p:txBody>
      </p:sp>
      <p:sp>
        <p:nvSpPr>
          <p:cNvPr id="12" name="Rectangle 11"/>
          <p:cNvSpPr/>
          <p:nvPr/>
        </p:nvSpPr>
        <p:spPr>
          <a:xfrm>
            <a:off x="2667000" y="2252129"/>
            <a:ext cx="1066800" cy="1066800"/>
          </a:xfrm>
          <a:prstGeom prst="rect">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Chunk 2</a:t>
            </a:r>
            <a:endParaRPr lang="en-GB" sz="1800" dirty="0"/>
          </a:p>
        </p:txBody>
      </p:sp>
      <p:sp>
        <p:nvSpPr>
          <p:cNvPr id="13" name="Rectangle 12"/>
          <p:cNvSpPr/>
          <p:nvPr/>
        </p:nvSpPr>
        <p:spPr>
          <a:xfrm>
            <a:off x="3733800" y="2252129"/>
            <a:ext cx="1066800" cy="1066800"/>
          </a:xfrm>
          <a:prstGeom prst="rect">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Chunk 3</a:t>
            </a:r>
            <a:endParaRPr lang="en-GB" sz="1800" dirty="0"/>
          </a:p>
        </p:txBody>
      </p:sp>
      <p:sp>
        <p:nvSpPr>
          <p:cNvPr id="14" name="Rectangle 13"/>
          <p:cNvSpPr/>
          <p:nvPr/>
        </p:nvSpPr>
        <p:spPr>
          <a:xfrm>
            <a:off x="4800600" y="2252129"/>
            <a:ext cx="1066800" cy="1066800"/>
          </a:xfrm>
          <a:prstGeom prst="rect">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Chunk 4</a:t>
            </a:r>
            <a:endParaRPr lang="en-GB" sz="1800" dirty="0"/>
          </a:p>
        </p:txBody>
      </p:sp>
      <p:sp>
        <p:nvSpPr>
          <p:cNvPr id="15" name="Rectangle 14"/>
          <p:cNvSpPr/>
          <p:nvPr/>
        </p:nvSpPr>
        <p:spPr>
          <a:xfrm>
            <a:off x="5867400" y="2252129"/>
            <a:ext cx="1066800" cy="1066800"/>
          </a:xfrm>
          <a:prstGeom prst="rect">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Chunk 5</a:t>
            </a:r>
            <a:endParaRPr lang="en-GB" sz="1800" dirty="0"/>
          </a:p>
        </p:txBody>
      </p:sp>
      <p:sp>
        <p:nvSpPr>
          <p:cNvPr id="16" name="Rectangle 15"/>
          <p:cNvSpPr/>
          <p:nvPr/>
        </p:nvSpPr>
        <p:spPr>
          <a:xfrm>
            <a:off x="6934200" y="2252129"/>
            <a:ext cx="1066800" cy="1066800"/>
          </a:xfrm>
          <a:prstGeom prst="rect">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smtClean="0"/>
              <a:t>Chunk 6</a:t>
            </a:r>
            <a:endParaRPr lang="en-GB" sz="1800" dirty="0"/>
          </a:p>
        </p:txBody>
      </p:sp>
      <p:sp>
        <p:nvSpPr>
          <p:cNvPr id="21" name="Title 1"/>
          <p:cNvSpPr>
            <a:spLocks noGrp="1"/>
          </p:cNvSpPr>
          <p:nvPr>
            <p:ph type="title"/>
          </p:nvPr>
        </p:nvSpPr>
        <p:spPr>
          <a:xfrm>
            <a:off x="0" y="0"/>
            <a:ext cx="9144000" cy="920750"/>
          </a:xfrm>
          <a:solidFill>
            <a:schemeClr val="accent1">
              <a:lumMod val="60000"/>
              <a:lumOff val="4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How Packet Switching Works</a:t>
            </a:r>
          </a:p>
        </p:txBody>
      </p:sp>
    </p:spTree>
    <p:extLst>
      <p:ext uri="{BB962C8B-B14F-4D97-AF65-F5344CB8AC3E}">
        <p14:creationId xmlns:p14="http://schemas.microsoft.com/office/powerpoint/2010/main" val="258607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3" presetClass="exit" presetSubtype="10" fill="hold" grpId="0" nodeType="afterEffect">
                                  <p:stCondLst>
                                    <p:cond delay="0"/>
                                  </p:stCondLst>
                                  <p:childTnLst>
                                    <p:animEffect transition="out" filter="blinds(horizontal)">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P spid="12" grpId="0" animBg="1"/>
      <p:bldP spid="13" grpId="0" animBg="1"/>
      <p:bldP spid="14" grpId="0" animBg="1"/>
      <p:bldP spid="15" grpId="0" animBg="1"/>
      <p:bldP spid="1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blog.gadgetlite.com/wp-content/uploads/2009/01/fsc-zero-watt-pc-compu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5029200"/>
            <a:ext cx="1454728" cy="1066800"/>
          </a:xfrm>
          <a:prstGeom prst="rect">
            <a:avLst/>
          </a:prstGeom>
          <a:noFill/>
        </p:spPr>
      </p:pic>
      <p:sp>
        <p:nvSpPr>
          <p:cNvPr id="17" name="TextBox 16"/>
          <p:cNvSpPr txBox="1"/>
          <p:nvPr/>
        </p:nvSpPr>
        <p:spPr>
          <a:xfrm>
            <a:off x="533400" y="6172200"/>
            <a:ext cx="2057400" cy="369332"/>
          </a:xfrm>
          <a:prstGeom prst="rect">
            <a:avLst/>
          </a:prstGeom>
          <a:noFill/>
        </p:spPr>
        <p:txBody>
          <a:bodyPr wrap="square" rtlCol="0">
            <a:spAutoFit/>
          </a:bodyPr>
          <a:lstStyle/>
          <a:p>
            <a:r>
              <a:rPr lang="en-GB" b="1" dirty="0" smtClean="0"/>
              <a:t>IP</a:t>
            </a:r>
            <a:r>
              <a:rPr lang="en-GB" dirty="0" smtClean="0"/>
              <a:t> – 192.168.5.28</a:t>
            </a:r>
            <a:endParaRPr lang="en-GB" dirty="0"/>
          </a:p>
        </p:txBody>
      </p:sp>
      <p:pic>
        <p:nvPicPr>
          <p:cNvPr id="18" name="Picture 2" descr="http://blog.gadgetlite.com/wp-content/uploads/2009/01/fsc-zero-watt-pc-compu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34200" y="4953000"/>
            <a:ext cx="1454728" cy="1066800"/>
          </a:xfrm>
          <a:prstGeom prst="rect">
            <a:avLst/>
          </a:prstGeom>
          <a:noFill/>
        </p:spPr>
      </p:pic>
      <p:sp>
        <p:nvSpPr>
          <p:cNvPr id="19" name="TextBox 18"/>
          <p:cNvSpPr txBox="1"/>
          <p:nvPr/>
        </p:nvSpPr>
        <p:spPr>
          <a:xfrm>
            <a:off x="6705600" y="6096000"/>
            <a:ext cx="2057400" cy="369332"/>
          </a:xfrm>
          <a:prstGeom prst="rect">
            <a:avLst/>
          </a:prstGeom>
          <a:noFill/>
        </p:spPr>
        <p:txBody>
          <a:bodyPr wrap="square" rtlCol="0">
            <a:spAutoFit/>
          </a:bodyPr>
          <a:lstStyle/>
          <a:p>
            <a:r>
              <a:rPr lang="en-GB" b="1" dirty="0" smtClean="0"/>
              <a:t>IP</a:t>
            </a:r>
            <a:r>
              <a:rPr lang="en-GB" dirty="0" smtClean="0"/>
              <a:t> – 192.168.5.64</a:t>
            </a:r>
            <a:endParaRPr lang="en-GB" dirty="0"/>
          </a:p>
        </p:txBody>
      </p:sp>
      <p:sp>
        <p:nvSpPr>
          <p:cNvPr id="22" name="TextBox 21"/>
          <p:cNvSpPr txBox="1"/>
          <p:nvPr/>
        </p:nvSpPr>
        <p:spPr>
          <a:xfrm>
            <a:off x="685800" y="1253067"/>
            <a:ext cx="7620000"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smtClean="0"/>
              <a:t>The first chunk is prepared by adding the source and destination IP address on.  </a:t>
            </a:r>
          </a:p>
        </p:txBody>
      </p:sp>
      <p:sp>
        <p:nvSpPr>
          <p:cNvPr id="23" name="Rectangle 22"/>
          <p:cNvSpPr/>
          <p:nvPr/>
        </p:nvSpPr>
        <p:spPr>
          <a:xfrm>
            <a:off x="1219200" y="4038600"/>
            <a:ext cx="617477"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7490042" y="3962400"/>
            <a:ext cx="572593"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Rectangle 10"/>
          <p:cNvSpPr/>
          <p:nvPr/>
        </p:nvSpPr>
        <p:spPr>
          <a:xfrm>
            <a:off x="4572000" y="2514600"/>
            <a:ext cx="2286000" cy="1066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Chunk 1</a:t>
            </a:r>
            <a:endParaRPr lang="en-GB" sz="1800" b="1" dirty="0"/>
          </a:p>
        </p:txBody>
      </p:sp>
      <p:sp>
        <p:nvSpPr>
          <p:cNvPr id="21" name="Rectangle 20"/>
          <p:cNvSpPr/>
          <p:nvPr/>
        </p:nvSpPr>
        <p:spPr>
          <a:xfrm>
            <a:off x="2895600" y="2514600"/>
            <a:ext cx="1676400" cy="1066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Destination 192.168.5.64</a:t>
            </a:r>
            <a:endParaRPr lang="en-GB" sz="1800" b="1" dirty="0"/>
          </a:p>
        </p:txBody>
      </p:sp>
      <p:sp>
        <p:nvSpPr>
          <p:cNvPr id="24" name="Rectangle 23"/>
          <p:cNvSpPr/>
          <p:nvPr/>
        </p:nvSpPr>
        <p:spPr>
          <a:xfrm>
            <a:off x="1219200" y="2514600"/>
            <a:ext cx="1676400" cy="10668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smtClean="0"/>
              <a:t>Source</a:t>
            </a:r>
          </a:p>
          <a:p>
            <a:pPr algn="ctr"/>
            <a:r>
              <a:rPr lang="en-GB" sz="1800" b="1" dirty="0" smtClean="0"/>
              <a:t>192.168.5.28</a:t>
            </a:r>
            <a:endParaRPr lang="en-GB" sz="1800" b="1" dirty="0"/>
          </a:p>
        </p:txBody>
      </p:sp>
      <p:sp>
        <p:nvSpPr>
          <p:cNvPr id="14" name="Title 1"/>
          <p:cNvSpPr>
            <a:spLocks noGrp="1"/>
          </p:cNvSpPr>
          <p:nvPr>
            <p:ph type="title"/>
          </p:nvPr>
        </p:nvSpPr>
        <p:spPr>
          <a:xfrm>
            <a:off x="0" y="-13298"/>
            <a:ext cx="9144000" cy="920750"/>
          </a:xfrm>
          <a:solidFill>
            <a:schemeClr val="accent1">
              <a:lumMod val="60000"/>
              <a:lumOff val="4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How Packet Switching Works</a:t>
            </a:r>
          </a:p>
        </p:txBody>
      </p:sp>
    </p:spTree>
    <p:extLst>
      <p:ext uri="{BB962C8B-B14F-4D97-AF65-F5344CB8AC3E}">
        <p14:creationId xmlns:p14="http://schemas.microsoft.com/office/powerpoint/2010/main" val="100023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blog.gadgetlite.com/wp-content/uploads/2009/01/fsc-zero-watt-pc-compu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5029200"/>
            <a:ext cx="1454728" cy="1066800"/>
          </a:xfrm>
          <a:prstGeom prst="rect">
            <a:avLst/>
          </a:prstGeom>
          <a:noFill/>
        </p:spPr>
      </p:pic>
      <p:sp>
        <p:nvSpPr>
          <p:cNvPr id="17" name="TextBox 16"/>
          <p:cNvSpPr txBox="1"/>
          <p:nvPr/>
        </p:nvSpPr>
        <p:spPr>
          <a:xfrm>
            <a:off x="533400" y="6172200"/>
            <a:ext cx="2286000" cy="400110"/>
          </a:xfrm>
          <a:prstGeom prst="rect">
            <a:avLst/>
          </a:prstGeom>
          <a:noFill/>
        </p:spPr>
        <p:txBody>
          <a:bodyPr wrap="square" rtlCol="0">
            <a:spAutoFit/>
          </a:bodyPr>
          <a:lstStyle/>
          <a:p>
            <a:r>
              <a:rPr lang="en-GB" sz="2000" b="1" dirty="0" smtClean="0"/>
              <a:t>IP</a:t>
            </a:r>
            <a:r>
              <a:rPr lang="en-GB" sz="2000" dirty="0" smtClean="0"/>
              <a:t> – 192.168.5.28</a:t>
            </a:r>
            <a:endParaRPr lang="en-GB" sz="2000" dirty="0"/>
          </a:p>
        </p:txBody>
      </p:sp>
      <p:pic>
        <p:nvPicPr>
          <p:cNvPr id="18" name="Picture 2" descr="http://blog.gadgetlite.com/wp-content/uploads/2009/01/fsc-zero-watt-pc-compu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34200" y="4953000"/>
            <a:ext cx="1454728" cy="1066800"/>
          </a:xfrm>
          <a:prstGeom prst="rect">
            <a:avLst/>
          </a:prstGeom>
          <a:noFill/>
        </p:spPr>
      </p:pic>
      <p:sp>
        <p:nvSpPr>
          <p:cNvPr id="19" name="TextBox 18"/>
          <p:cNvSpPr txBox="1"/>
          <p:nvPr/>
        </p:nvSpPr>
        <p:spPr>
          <a:xfrm>
            <a:off x="6383867" y="6096000"/>
            <a:ext cx="2379133" cy="400110"/>
          </a:xfrm>
          <a:prstGeom prst="rect">
            <a:avLst/>
          </a:prstGeom>
          <a:noFill/>
        </p:spPr>
        <p:txBody>
          <a:bodyPr wrap="square" rtlCol="0">
            <a:spAutoFit/>
          </a:bodyPr>
          <a:lstStyle/>
          <a:p>
            <a:r>
              <a:rPr lang="en-GB" sz="2000" b="1" dirty="0" smtClean="0"/>
              <a:t>IP</a:t>
            </a:r>
            <a:r>
              <a:rPr lang="en-GB" sz="2000" dirty="0" smtClean="0"/>
              <a:t> – 192.168.5.64</a:t>
            </a:r>
            <a:endParaRPr lang="en-GB" sz="2000" dirty="0"/>
          </a:p>
        </p:txBody>
      </p:sp>
      <p:sp>
        <p:nvSpPr>
          <p:cNvPr id="22" name="TextBox 21"/>
          <p:cNvSpPr txBox="1"/>
          <p:nvPr/>
        </p:nvSpPr>
        <p:spPr>
          <a:xfrm>
            <a:off x="668020" y="1752600"/>
            <a:ext cx="7713980"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t>The packet is then sent from computer A to computer B</a:t>
            </a:r>
          </a:p>
        </p:txBody>
      </p:sp>
      <p:sp>
        <p:nvSpPr>
          <p:cNvPr id="23" name="Rectangle 22"/>
          <p:cNvSpPr/>
          <p:nvPr/>
        </p:nvSpPr>
        <p:spPr>
          <a:xfrm>
            <a:off x="1219200" y="4038600"/>
            <a:ext cx="617477"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7490042" y="3962400"/>
            <a:ext cx="572593"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nvGrpSpPr>
          <p:cNvPr id="13" name="Group 12"/>
          <p:cNvGrpSpPr/>
          <p:nvPr/>
        </p:nvGrpSpPr>
        <p:grpSpPr>
          <a:xfrm>
            <a:off x="304800" y="5410200"/>
            <a:ext cx="2438400" cy="457200"/>
            <a:chOff x="1219200" y="2514600"/>
            <a:chExt cx="2438400" cy="457200"/>
          </a:xfrm>
        </p:grpSpPr>
        <p:sp>
          <p:nvSpPr>
            <p:cNvPr id="11" name="Rectangle 10"/>
            <p:cNvSpPr/>
            <p:nvPr/>
          </p:nvSpPr>
          <p:spPr>
            <a:xfrm>
              <a:off x="2667000" y="2514600"/>
              <a:ext cx="990600" cy="457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Chunk 1</a:t>
              </a:r>
              <a:endParaRPr lang="en-GB" b="1" dirty="0"/>
            </a:p>
          </p:txBody>
        </p:sp>
        <p:sp>
          <p:nvSpPr>
            <p:cNvPr id="21" name="Rectangle 20"/>
            <p:cNvSpPr/>
            <p:nvPr/>
          </p:nvSpPr>
          <p:spPr>
            <a:xfrm>
              <a:off x="1940560" y="2514600"/>
              <a:ext cx="72644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D</a:t>
              </a:r>
              <a:endParaRPr lang="en-GB" b="1" dirty="0"/>
            </a:p>
          </p:txBody>
        </p:sp>
        <p:sp>
          <p:nvSpPr>
            <p:cNvPr id="24" name="Rectangle 23"/>
            <p:cNvSpPr/>
            <p:nvPr/>
          </p:nvSpPr>
          <p:spPr>
            <a:xfrm>
              <a:off x="1219200" y="2514600"/>
              <a:ext cx="72644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S</a:t>
              </a:r>
              <a:endParaRPr lang="en-GB" b="1" dirty="0"/>
            </a:p>
          </p:txBody>
        </p:sp>
      </p:grpSp>
      <p:sp>
        <p:nvSpPr>
          <p:cNvPr id="15" name="Title 1"/>
          <p:cNvSpPr>
            <a:spLocks noGrp="1"/>
          </p:cNvSpPr>
          <p:nvPr>
            <p:ph type="title"/>
          </p:nvPr>
        </p:nvSpPr>
        <p:spPr>
          <a:xfrm>
            <a:off x="0" y="4465"/>
            <a:ext cx="9144000" cy="920750"/>
          </a:xfrm>
          <a:solidFill>
            <a:schemeClr val="accent1">
              <a:lumMod val="60000"/>
              <a:lumOff val="40000"/>
            </a:schemeClr>
          </a:solidFill>
        </p:spPr>
        <p:txBody>
          <a:bodyPr/>
          <a:lstStyle/>
          <a:p>
            <a:pPr algn="ctr" eaLnBrk="1" hangingPunct="1"/>
            <a:r>
              <a:rPr lang="en-GB" altLang="en-US" b="1" dirty="0" smtClean="0">
                <a:latin typeface="Arial" charset="0"/>
                <a:cs typeface="Arial" charset="0"/>
              </a:rPr>
              <a:t>How Packet Switching Works</a:t>
            </a:r>
          </a:p>
        </p:txBody>
      </p:sp>
    </p:spTree>
    <p:extLst>
      <p:ext uri="{BB962C8B-B14F-4D97-AF65-F5344CB8AC3E}">
        <p14:creationId xmlns:p14="http://schemas.microsoft.com/office/powerpoint/2010/main" val="197383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2.22222E-6 L 0.69166 -2.22222E-6 " pathEditMode="relative" rAng="0" ptsTypes="AA">
                                      <p:cBhvr>
                                        <p:cTn id="6" dur="2000" fill="hold"/>
                                        <p:tgtEl>
                                          <p:spTgt spid="13"/>
                                        </p:tgtEl>
                                        <p:attrNameLst>
                                          <p:attrName>ppt_x</p:attrName>
                                          <p:attrName>ppt_y</p:attrName>
                                        </p:attrNameLst>
                                      </p:cBhvr>
                                      <p:rCtr x="34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blog.gadgetlite.com/wp-content/uploads/2009/01/fsc-zero-watt-pc-compu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2000" y="5029200"/>
            <a:ext cx="1454728" cy="1066800"/>
          </a:xfrm>
          <a:prstGeom prst="rect">
            <a:avLst/>
          </a:prstGeom>
          <a:noFill/>
        </p:spPr>
      </p:pic>
      <p:sp>
        <p:nvSpPr>
          <p:cNvPr id="17" name="TextBox 16"/>
          <p:cNvSpPr txBox="1"/>
          <p:nvPr/>
        </p:nvSpPr>
        <p:spPr>
          <a:xfrm>
            <a:off x="533400" y="6172200"/>
            <a:ext cx="2209800" cy="400110"/>
          </a:xfrm>
          <a:prstGeom prst="rect">
            <a:avLst/>
          </a:prstGeom>
          <a:noFill/>
        </p:spPr>
        <p:txBody>
          <a:bodyPr wrap="square" rtlCol="0">
            <a:spAutoFit/>
          </a:bodyPr>
          <a:lstStyle/>
          <a:p>
            <a:r>
              <a:rPr lang="en-GB" sz="2000" b="1" dirty="0" smtClean="0"/>
              <a:t>IP</a:t>
            </a:r>
            <a:r>
              <a:rPr lang="en-GB" sz="2000" dirty="0" smtClean="0"/>
              <a:t> – 192.168.5.28</a:t>
            </a:r>
            <a:endParaRPr lang="en-GB" sz="2000" dirty="0"/>
          </a:p>
        </p:txBody>
      </p:sp>
      <p:pic>
        <p:nvPicPr>
          <p:cNvPr id="18" name="Picture 2" descr="http://blog.gadgetlite.com/wp-content/uploads/2009/01/fsc-zero-watt-pc-comput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34200" y="4953000"/>
            <a:ext cx="1454728" cy="1066800"/>
          </a:xfrm>
          <a:prstGeom prst="rect">
            <a:avLst/>
          </a:prstGeom>
          <a:noFill/>
        </p:spPr>
      </p:pic>
      <p:sp>
        <p:nvSpPr>
          <p:cNvPr id="19" name="TextBox 18"/>
          <p:cNvSpPr txBox="1"/>
          <p:nvPr/>
        </p:nvSpPr>
        <p:spPr>
          <a:xfrm>
            <a:off x="6392333" y="6096000"/>
            <a:ext cx="2370667" cy="400110"/>
          </a:xfrm>
          <a:prstGeom prst="rect">
            <a:avLst/>
          </a:prstGeom>
          <a:noFill/>
        </p:spPr>
        <p:txBody>
          <a:bodyPr wrap="square" rtlCol="0">
            <a:spAutoFit/>
          </a:bodyPr>
          <a:lstStyle/>
          <a:p>
            <a:r>
              <a:rPr lang="en-GB" sz="2000" b="1" dirty="0" smtClean="0"/>
              <a:t>IP</a:t>
            </a:r>
            <a:r>
              <a:rPr lang="en-GB" sz="2000" dirty="0" smtClean="0"/>
              <a:t> – 192.168.5.64</a:t>
            </a:r>
            <a:endParaRPr lang="en-GB" sz="2000" dirty="0"/>
          </a:p>
        </p:txBody>
      </p:sp>
      <p:sp>
        <p:nvSpPr>
          <p:cNvPr id="22" name="TextBox 21"/>
          <p:cNvSpPr txBox="1"/>
          <p:nvPr/>
        </p:nvSpPr>
        <p:spPr>
          <a:xfrm>
            <a:off x="845128" y="1683730"/>
            <a:ext cx="7543800" cy="9541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dirty="0" smtClean="0"/>
              <a:t>The second chunk is then sent and so on until the whole file has been sent. </a:t>
            </a:r>
          </a:p>
        </p:txBody>
      </p:sp>
      <p:sp>
        <p:nvSpPr>
          <p:cNvPr id="23" name="Rectangle 22"/>
          <p:cNvSpPr/>
          <p:nvPr/>
        </p:nvSpPr>
        <p:spPr>
          <a:xfrm>
            <a:off x="1219200" y="4038600"/>
            <a:ext cx="617477"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Rectangle 24"/>
          <p:cNvSpPr/>
          <p:nvPr/>
        </p:nvSpPr>
        <p:spPr>
          <a:xfrm>
            <a:off x="7490042" y="3962400"/>
            <a:ext cx="572593"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nvGrpSpPr>
          <p:cNvPr id="3" name="Group 12"/>
          <p:cNvGrpSpPr/>
          <p:nvPr/>
        </p:nvGrpSpPr>
        <p:grpSpPr>
          <a:xfrm>
            <a:off x="304800" y="5410200"/>
            <a:ext cx="2438400" cy="457200"/>
            <a:chOff x="1219200" y="2514600"/>
            <a:chExt cx="2438400" cy="457200"/>
          </a:xfrm>
        </p:grpSpPr>
        <p:sp>
          <p:nvSpPr>
            <p:cNvPr id="11" name="Rectangle 10"/>
            <p:cNvSpPr/>
            <p:nvPr/>
          </p:nvSpPr>
          <p:spPr>
            <a:xfrm>
              <a:off x="2667000" y="2514600"/>
              <a:ext cx="990600" cy="457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Chunk 2</a:t>
              </a:r>
              <a:endParaRPr lang="en-GB" b="1" dirty="0"/>
            </a:p>
          </p:txBody>
        </p:sp>
        <p:sp>
          <p:nvSpPr>
            <p:cNvPr id="21" name="Rectangle 20"/>
            <p:cNvSpPr/>
            <p:nvPr/>
          </p:nvSpPr>
          <p:spPr>
            <a:xfrm>
              <a:off x="1940560" y="2514600"/>
              <a:ext cx="72644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D</a:t>
              </a:r>
              <a:endParaRPr lang="en-GB" b="1" dirty="0"/>
            </a:p>
          </p:txBody>
        </p:sp>
        <p:sp>
          <p:nvSpPr>
            <p:cNvPr id="24" name="Rectangle 23"/>
            <p:cNvSpPr/>
            <p:nvPr/>
          </p:nvSpPr>
          <p:spPr>
            <a:xfrm>
              <a:off x="1219200" y="2514600"/>
              <a:ext cx="726440" cy="4572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S</a:t>
              </a:r>
              <a:endParaRPr lang="en-GB" b="1" dirty="0"/>
            </a:p>
          </p:txBody>
        </p:sp>
      </p:grpSp>
      <p:sp>
        <p:nvSpPr>
          <p:cNvPr id="16" name="Title 1"/>
          <p:cNvSpPr>
            <a:spLocks noGrp="1"/>
          </p:cNvSpPr>
          <p:nvPr>
            <p:ph type="title"/>
          </p:nvPr>
        </p:nvSpPr>
        <p:spPr>
          <a:xfrm>
            <a:off x="0" y="-13298"/>
            <a:ext cx="9144000" cy="920750"/>
          </a:xfrm>
          <a:solidFill>
            <a:schemeClr val="accent1">
              <a:lumMod val="60000"/>
              <a:lumOff val="4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How Packet Switching Works</a:t>
            </a:r>
          </a:p>
        </p:txBody>
      </p:sp>
    </p:spTree>
    <p:extLst>
      <p:ext uri="{BB962C8B-B14F-4D97-AF65-F5344CB8AC3E}">
        <p14:creationId xmlns:p14="http://schemas.microsoft.com/office/powerpoint/2010/main" val="279654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2.22222E-6 L 0.69166 -2.22222E-6 " pathEditMode="relative" rAng="0" ptsTypes="AA">
                                      <p:cBhvr>
                                        <p:cTn id="6" dur="2000" fill="hold"/>
                                        <p:tgtEl>
                                          <p:spTgt spid="3"/>
                                        </p:tgtEl>
                                        <p:attrNameLst>
                                          <p:attrName>ppt_x</p:attrName>
                                          <p:attrName>ppt_y</p:attrName>
                                        </p:attrNameLst>
                                      </p:cBhvr>
                                      <p:rCtr x="34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777875"/>
          </a:xfrm>
          <a:solidFill>
            <a:schemeClr val="accent1">
              <a:lumMod val="60000"/>
              <a:lumOff val="40000"/>
            </a:schemeClr>
          </a:solidFill>
          <a:ln>
            <a:noFill/>
          </a:ln>
        </p:spPr>
        <p:txBody>
          <a:bodyPr/>
          <a:lstStyle/>
          <a:p>
            <a:pPr eaLnBrk="1" hangingPunct="1"/>
            <a:r>
              <a:rPr lang="en-GB" altLang="en-US" b="1" dirty="0" smtClean="0">
                <a:effectLst>
                  <a:outerShdw blurRad="38100" dist="38100" dir="2700000" algn="tl">
                    <a:srgbClr val="000000">
                      <a:alpha val="43137"/>
                    </a:srgbClr>
                  </a:outerShdw>
                </a:effectLst>
                <a:latin typeface="Arial" charset="0"/>
                <a:cs typeface="Arial" charset="0"/>
              </a:rPr>
              <a:t>Packet Switching</a:t>
            </a:r>
          </a:p>
        </p:txBody>
      </p:sp>
      <p:sp>
        <p:nvSpPr>
          <p:cNvPr id="21507" name="Content Placeholder 2"/>
          <p:cNvSpPr>
            <a:spLocks noGrp="1"/>
          </p:cNvSpPr>
          <p:nvPr>
            <p:ph idx="1"/>
          </p:nvPr>
        </p:nvSpPr>
        <p:spPr>
          <a:xfrm>
            <a:off x="0" y="777875"/>
            <a:ext cx="9007366" cy="5140854"/>
          </a:xfrm>
        </p:spPr>
        <p:txBody>
          <a:bodyPr/>
          <a:lstStyle/>
          <a:p>
            <a:pPr eaLnBrk="1" hangingPunct="1">
              <a:spcAft>
                <a:spcPts val="1200"/>
              </a:spcAft>
            </a:pPr>
            <a:r>
              <a:rPr lang="en-GB" altLang="en-US" sz="2800" b="0" dirty="0" smtClean="0">
                <a:solidFill>
                  <a:srgbClr val="000000"/>
                </a:solidFill>
                <a:latin typeface="Arial" charset="0"/>
                <a:cs typeface="Arial" charset="0"/>
              </a:rPr>
              <a:t>The header also contains the packet number as well as the total number of packets, for example packet 4 of 60, packet 45 of 60.</a:t>
            </a:r>
          </a:p>
          <a:p>
            <a:pPr eaLnBrk="1" hangingPunct="1">
              <a:spcAft>
                <a:spcPts val="1200"/>
              </a:spcAft>
            </a:pPr>
            <a:r>
              <a:rPr lang="en-GB" altLang="en-US" sz="2800" b="0" dirty="0" smtClean="0">
                <a:solidFill>
                  <a:srgbClr val="000000"/>
                </a:solidFill>
                <a:latin typeface="Arial" charset="0"/>
                <a:cs typeface="Arial" charset="0"/>
              </a:rPr>
              <a:t>When the packets arrive at the destination this information is used to reassemble the data.</a:t>
            </a:r>
          </a:p>
          <a:p>
            <a:pPr eaLnBrk="1" hangingPunct="1">
              <a:spcAft>
                <a:spcPts val="1200"/>
              </a:spcAft>
            </a:pPr>
            <a:r>
              <a:rPr lang="en-GB" altLang="en-US" sz="2800" b="0" dirty="0" smtClean="0">
                <a:solidFill>
                  <a:srgbClr val="000000"/>
                </a:solidFill>
                <a:latin typeface="Arial" charset="0"/>
                <a:cs typeface="Arial" charset="0"/>
              </a:rPr>
              <a:t>Packets can be lost so sometimes the computer request the packet to be sent again, if a packet never arrives then it is deleted by the router.</a:t>
            </a:r>
            <a:endParaRPr lang="en-US" altLang="en-US" sz="2800" b="0" dirty="0" smtClean="0">
              <a:solidFill>
                <a:srgbClr val="000000"/>
              </a:solidFill>
              <a:latin typeface="Arial" charset="0"/>
              <a:cs typeface="Arial" charset="0"/>
            </a:endParaRPr>
          </a:p>
          <a:p>
            <a:pPr eaLnBrk="1" hangingPunct="1"/>
            <a:endParaRPr lang="en-GB" altLang="en-US" b="0" dirty="0" smtClean="0">
              <a:latin typeface="Arial" charset="0"/>
              <a:cs typeface="Arial" charset="0"/>
            </a:endParaRPr>
          </a:p>
        </p:txBody>
      </p:sp>
    </p:spTree>
    <p:extLst>
      <p:ext uri="{BB962C8B-B14F-4D97-AF65-F5344CB8AC3E}">
        <p14:creationId xmlns:p14="http://schemas.microsoft.com/office/powerpoint/2010/main" val="142886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arn(inVertic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arn(inVertical)">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barn(inVertical)">
                                      <p:cBhvr>
                                        <p:cTn id="17"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 y="0"/>
            <a:ext cx="9144000" cy="777875"/>
          </a:xfrm>
          <a:solidFill>
            <a:schemeClr val="accent1">
              <a:lumMod val="60000"/>
              <a:lumOff val="40000"/>
            </a:schemeClr>
          </a:solidFill>
          <a:ln>
            <a:noFill/>
          </a:ln>
        </p:spPr>
        <p:txBody>
          <a:bodyPr/>
          <a:lstStyle/>
          <a:p>
            <a:pPr algn="ctr" eaLnBrk="1" hangingPunct="1"/>
            <a:r>
              <a:rPr lang="en-GB" altLang="en-US" b="1" dirty="0" smtClean="0">
                <a:latin typeface="Arial" charset="0"/>
                <a:cs typeface="Arial" charset="0"/>
              </a:rPr>
              <a:t>An Example Packet</a:t>
            </a:r>
          </a:p>
        </p:txBody>
      </p:sp>
      <p:pic>
        <p:nvPicPr>
          <p:cNvPr id="5" name="Picture 4" descr="Packet bit diagram" title="Packet bit diagram"/>
          <p:cNvPicPr>
            <a:picLocks noChangeAspect="1" noChangeArrowheads="1"/>
          </p:cNvPicPr>
          <p:nvPr/>
        </p:nvPicPr>
        <p:blipFill>
          <a:blip r:embed="rId2"/>
          <a:srcRect/>
          <a:stretch>
            <a:fillRect/>
          </a:stretch>
        </p:blipFill>
        <p:spPr bwMode="auto">
          <a:xfrm>
            <a:off x="2124075" y="1341438"/>
            <a:ext cx="4905375" cy="3800475"/>
          </a:xfrm>
          <a:prstGeom prst="rect">
            <a:avLst/>
          </a:prstGeom>
          <a:noFill/>
          <a:extLst>
            <a:ext uri="{909E8E84-426E-40DD-AFC4-6F175D3DCCD1}">
              <a14:hiddenFill xmlns:a14="http://schemas.microsoft.com/office/drawing/2010/main">
                <a:solidFill>
                  <a:srgbClr val="FFFFFF"/>
                </a:solidFill>
              </a14:hiddenFill>
            </a:ext>
          </a:extLst>
        </p:spPr>
      </p:pic>
      <p:sp>
        <p:nvSpPr>
          <p:cNvPr id="22532" name="Text Placeholder 2"/>
          <p:cNvSpPr txBox="1">
            <a:spLocks/>
          </p:cNvSpPr>
          <p:nvPr/>
        </p:nvSpPr>
        <p:spPr bwMode="auto">
          <a:xfrm>
            <a:off x="485775" y="5229225"/>
            <a:ext cx="82804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US" altLang="en-US" sz="2400">
                <a:hlinkClick r:id="rId3"/>
              </a:rPr>
              <a:t>http://optimus5.com/index.php?page=search/images&amp;search=tcp+ip+packet&amp;type=images&amp;startpage=4</a:t>
            </a:r>
            <a:endParaRPr lang="en-US" altLang="en-US" sz="2400"/>
          </a:p>
          <a:p>
            <a:pPr eaLnBrk="1" hangingPunct="1">
              <a:spcBef>
                <a:spcPct val="0"/>
              </a:spcBef>
              <a:buFontTx/>
              <a:buNone/>
            </a:pPr>
            <a:endParaRPr lang="en-US" altLang="en-US" sz="1800">
              <a:latin typeface="Calibri" pitchFamily="34" charset="0"/>
            </a:endParaRPr>
          </a:p>
        </p:txBody>
      </p:sp>
    </p:spTree>
    <p:extLst>
      <p:ext uri="{BB962C8B-B14F-4D97-AF65-F5344CB8AC3E}">
        <p14:creationId xmlns:p14="http://schemas.microsoft.com/office/powerpoint/2010/main" val="6877835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578069"/>
          </a:xfrm>
          <a:prstGeom prst="rect">
            <a:avLst/>
          </a:prstGeom>
          <a:solidFill>
            <a:schemeClr val="accent1">
              <a:lumMod val="60000"/>
              <a:lumOff val="40000"/>
            </a:schemeClr>
          </a:solidFill>
          <a:ln w="3175">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Activity</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0" y="578068"/>
            <a:ext cx="9059917" cy="2480441"/>
          </a:xfrm>
          <a:noFill/>
          <a:ln>
            <a:solidFill>
              <a:schemeClr val="accent3"/>
            </a:solidFill>
          </a:ln>
        </p:spPr>
        <p:style>
          <a:lnRef idx="2">
            <a:schemeClr val="accent3"/>
          </a:lnRef>
          <a:fillRef idx="1">
            <a:schemeClr val="lt1"/>
          </a:fillRef>
          <a:effectRef idx="0">
            <a:schemeClr val="accent3"/>
          </a:effectRef>
          <a:fontRef idx="minor">
            <a:schemeClr val="dk1"/>
          </a:fontRef>
        </p:style>
        <p:txBody>
          <a:bodyPr>
            <a:normAutofit/>
          </a:bodyPr>
          <a:lstStyle/>
          <a:p>
            <a:pPr>
              <a:lnSpc>
                <a:spcPct val="100000"/>
              </a:lnSpc>
              <a:spcAft>
                <a:spcPts val="600"/>
              </a:spcAft>
            </a:pPr>
            <a:r>
              <a:rPr lang="en-GB" b="0" dirty="0">
                <a:solidFill>
                  <a:schemeClr val="tx1"/>
                </a:solidFill>
              </a:rPr>
              <a:t>Bill needs to send a document across a network to Ben. </a:t>
            </a:r>
            <a:endParaRPr lang="en-GB" b="0" dirty="0" smtClean="0">
              <a:solidFill>
                <a:schemeClr val="tx1"/>
              </a:solidFill>
            </a:endParaRPr>
          </a:p>
          <a:p>
            <a:pPr>
              <a:lnSpc>
                <a:spcPct val="100000"/>
              </a:lnSpc>
              <a:spcAft>
                <a:spcPts val="600"/>
              </a:spcAft>
            </a:pPr>
            <a:r>
              <a:rPr lang="en-GB" b="0" dirty="0" smtClean="0">
                <a:solidFill>
                  <a:schemeClr val="tx1"/>
                </a:solidFill>
              </a:rPr>
              <a:t>Write </a:t>
            </a:r>
            <a:r>
              <a:rPr lang="en-GB" b="0" dirty="0">
                <a:solidFill>
                  <a:schemeClr val="tx1"/>
                </a:solidFill>
              </a:rPr>
              <a:t>an algorithm to show how packets are used to send the document, starting from when Bill clicks send (sending), and finishing when Ben reads the document (receiving).</a:t>
            </a:r>
          </a:p>
          <a:p>
            <a:pPr marL="342900">
              <a:lnSpc>
                <a:spcPct val="100000"/>
              </a:lnSpc>
              <a:spcAft>
                <a:spcPts val="600"/>
              </a:spcAft>
            </a:pPr>
            <a:endParaRPr lang="en-GB" sz="2400" b="0" dirty="0">
              <a:solidFill>
                <a:schemeClr val="tx1"/>
              </a:solidFill>
              <a:cs typeface="Arial Rounded MT Bold"/>
            </a:endParaRPr>
          </a:p>
        </p:txBody>
      </p:sp>
    </p:spTree>
    <p:extLst>
      <p:ext uri="{BB962C8B-B14F-4D97-AF65-F5344CB8AC3E}">
        <p14:creationId xmlns:p14="http://schemas.microsoft.com/office/powerpoint/2010/main" val="21691991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578069"/>
          </a:xfrm>
          <a:prstGeom prst="rect">
            <a:avLst/>
          </a:prstGeom>
          <a:solidFill>
            <a:schemeClr val="accent1">
              <a:lumMod val="60000"/>
              <a:lumOff val="40000"/>
            </a:schemeClr>
          </a:solidFill>
          <a:ln w="3175">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Answer</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2" name="Rectangle 1"/>
          <p:cNvSpPr/>
          <p:nvPr/>
        </p:nvSpPr>
        <p:spPr>
          <a:xfrm>
            <a:off x="0" y="567562"/>
            <a:ext cx="9144000" cy="6247864"/>
          </a:xfrm>
          <a:prstGeom prst="rect">
            <a:avLst/>
          </a:prstGeom>
        </p:spPr>
        <p:txBody>
          <a:bodyPr wrap="square">
            <a:spAutoFit/>
          </a:bodyPr>
          <a:lstStyle/>
          <a:p>
            <a:pPr marL="19050" marR="19050"/>
            <a:r>
              <a:rPr lang="en-GB" sz="1600" b="1" dirty="0" smtClean="0">
                <a:latin typeface="+mn-lt"/>
                <a:ea typeface="Times New Roman" panose="02020603050405020304" pitchFamily="18" charset="0"/>
                <a:cs typeface="Courier New" panose="02070309020205020404" pitchFamily="49" charset="0"/>
              </a:rPr>
              <a:t>Sending</a:t>
            </a:r>
          </a:p>
          <a:p>
            <a:pPr marL="304800" marR="19050" indent="-285750">
              <a:buFont typeface="Arial" panose="020B0604020202020204" pitchFamily="34" charset="0"/>
              <a:buChar char="•"/>
            </a:pP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Bill Click on Send</a:t>
            </a:r>
          </a:p>
          <a:p>
            <a:pPr marL="304800" marR="19050" indent="-285750">
              <a:buFont typeface="Arial" panose="020B0604020202020204" pitchFamily="34" charset="0"/>
              <a:buChar char="•"/>
            </a:pP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Bill's </a:t>
            </a:r>
            <a:r>
              <a:rPr lang="en-GB" sz="1600" b="1" dirty="0">
                <a:latin typeface="Courier New" panose="02070309020205020404" pitchFamily="49" charset="0"/>
                <a:ea typeface="Times New Roman" panose="02020603050405020304" pitchFamily="18" charset="0"/>
                <a:cs typeface="Courier New" panose="02070309020205020404" pitchFamily="49" charset="0"/>
              </a:rPr>
              <a:t>computer splits data into equal sizes </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packets</a:t>
            </a:r>
          </a:p>
          <a:p>
            <a:pPr marL="304800" marR="19050" indent="-285750">
              <a:buFont typeface="Arial" panose="020B0604020202020204" pitchFamily="34" charset="0"/>
              <a:buChar char="•"/>
            </a:pP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Each packet is given a header</a:t>
            </a:r>
          </a:p>
          <a:p>
            <a:pPr marL="304800" marR="19050" indent="-285750">
              <a:buFont typeface="Arial" panose="020B0604020202020204" pitchFamily="34" charset="0"/>
              <a:buChar char="•"/>
            </a:pP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Each header include (Packet </a:t>
            </a:r>
            <a:r>
              <a:rPr lang="en-GB" sz="1600" b="1" dirty="0">
                <a:latin typeface="Courier New" panose="02070309020205020404" pitchFamily="49" charset="0"/>
                <a:ea typeface="Times New Roman" panose="02020603050405020304" pitchFamily="18" charset="0"/>
                <a:cs typeface="Courier New" panose="02070309020205020404" pitchFamily="49" charset="0"/>
              </a:rPr>
              <a:t>N</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umber, Sources and Destination IP address and error checking data)</a:t>
            </a:r>
          </a:p>
          <a:p>
            <a:pPr marL="304800" marR="19050" indent="-285750">
              <a:buFont typeface="Arial" panose="020B0604020202020204" pitchFamily="34" charset="0"/>
              <a:buChar char="•"/>
            </a:pP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The </a:t>
            </a:r>
            <a:r>
              <a:rPr lang="en-GB" sz="1600" b="1" dirty="0">
                <a:latin typeface="Courier New" panose="02070309020205020404" pitchFamily="49" charset="0"/>
                <a:ea typeface="Times New Roman" panose="02020603050405020304" pitchFamily="18" charset="0"/>
                <a:cs typeface="Courier New" panose="02070309020205020404" pitchFamily="49" charset="0"/>
              </a:rPr>
              <a:t>packets are sent across the </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network</a:t>
            </a:r>
            <a:endParaRPr lang="en-GB" sz="1600" b="1" dirty="0">
              <a:latin typeface="Courier New" panose="02070309020205020404" pitchFamily="49" charset="0"/>
              <a:ea typeface="Times New Roman" panose="02020603050405020304" pitchFamily="18" charset="0"/>
              <a:cs typeface="Courier New" panose="02070309020205020404" pitchFamily="49" charset="0"/>
            </a:endParaRPr>
          </a:p>
          <a:p>
            <a:pPr marL="9525" marR="9525"/>
            <a:r>
              <a:rPr lang="en-GB" sz="1600" b="1" dirty="0">
                <a:latin typeface="Courier New" panose="02070309020205020404" pitchFamily="49" charset="0"/>
                <a:ea typeface="Times New Roman" panose="02020603050405020304" pitchFamily="18" charset="0"/>
                <a:cs typeface="Courier New" panose="02070309020205020404" pitchFamily="49" charset="0"/>
              </a:rPr>
              <a:t/>
            </a:r>
            <a:br>
              <a:rPr lang="en-GB" sz="1600" b="1" dirty="0">
                <a:latin typeface="Courier New" panose="02070309020205020404" pitchFamily="49" charset="0"/>
                <a:ea typeface="Times New Roman" panose="02020603050405020304" pitchFamily="18" charset="0"/>
                <a:cs typeface="Courier New" panose="02070309020205020404" pitchFamily="49" charset="0"/>
              </a:rPr>
            </a:br>
            <a:r>
              <a:rPr lang="en-GB" sz="1600" b="1" dirty="0" smtClean="0">
                <a:latin typeface="+mn-lt"/>
                <a:ea typeface="Times New Roman" panose="02020603050405020304" pitchFamily="18" charset="0"/>
                <a:cs typeface="Courier New" panose="02070309020205020404" pitchFamily="49" charset="0"/>
              </a:rPr>
              <a:t>Receiving</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a:t>
            </a:r>
          </a:p>
          <a:p>
            <a:pPr marL="295275" marR="9525" indent="-285750">
              <a:buFont typeface="Arial" panose="020B0604020202020204" pitchFamily="34" charset="0"/>
              <a:buChar char="•"/>
            </a:pP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Ben's </a:t>
            </a:r>
            <a:r>
              <a:rPr lang="en-GB" sz="1600" b="1" dirty="0">
                <a:latin typeface="Courier New" panose="02070309020205020404" pitchFamily="49" charset="0"/>
                <a:ea typeface="Times New Roman" panose="02020603050405020304" pitchFamily="18" charset="0"/>
                <a:cs typeface="Courier New" panose="02070309020205020404" pitchFamily="49" charset="0"/>
              </a:rPr>
              <a:t>computer checks if all packets have been received</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a:t>
            </a:r>
            <a:endParaRPr lang="en-GB" sz="1600" b="1" dirty="0">
              <a:latin typeface="Courier New" panose="02070309020205020404" pitchFamily="49" charset="0"/>
              <a:ea typeface="Times New Roman" panose="02020603050405020304" pitchFamily="18" charset="0"/>
              <a:cs typeface="Courier New" panose="02070309020205020404" pitchFamily="49" charset="0"/>
            </a:endParaRPr>
          </a:p>
          <a:p>
            <a:pPr marL="285750" marR="9525" lvl="0" indent="-285750">
              <a:buSzPts val="1000"/>
              <a:buFont typeface="Arial" panose="020B0604020202020204" pitchFamily="34" charset="0"/>
              <a:buChar char="•"/>
              <a:tabLst>
                <a:tab pos="457200" algn="l"/>
              </a:tabLst>
            </a:pPr>
            <a:r>
              <a:rPr lang="en-GB" sz="1600" b="1" dirty="0">
                <a:latin typeface="Courier New" panose="02070309020205020404" pitchFamily="49" charset="0"/>
                <a:ea typeface="Times New Roman" panose="02020603050405020304" pitchFamily="18" charset="0"/>
                <a:cs typeface="Courier New" panose="02070309020205020404" pitchFamily="49" charset="0"/>
              </a:rPr>
              <a:t>If </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No</a:t>
            </a:r>
            <a:endParaRPr lang="en-GB" sz="1600" b="1" dirty="0">
              <a:latin typeface="Courier New" panose="02070309020205020404" pitchFamily="49" charset="0"/>
              <a:ea typeface="Times New Roman" panose="02020603050405020304" pitchFamily="18" charset="0"/>
              <a:cs typeface="Courier New" panose="02070309020205020404" pitchFamily="49" charset="0"/>
            </a:endParaRPr>
          </a:p>
          <a:p>
            <a:pPr marR="9525" lvl="2">
              <a:buSzPts val="1000"/>
              <a:tabLst>
                <a:tab pos="457200" algn="l"/>
              </a:tabLst>
            </a:pP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	Check </a:t>
            </a:r>
            <a:r>
              <a:rPr lang="en-GB" sz="1600" b="1" dirty="0">
                <a:latin typeface="Courier New" panose="02070309020205020404" pitchFamily="49" charset="0"/>
                <a:ea typeface="Times New Roman" panose="02020603050405020304" pitchFamily="18" charset="0"/>
                <a:cs typeface="Courier New" panose="02070309020205020404" pitchFamily="49" charset="0"/>
              </a:rPr>
              <a:t>again </a:t>
            </a:r>
            <a:endParaRPr lang="en-GB" sz="1600" b="1" dirty="0" smtClean="0">
              <a:latin typeface="Courier New" panose="02070309020205020404" pitchFamily="49" charset="0"/>
              <a:ea typeface="Times New Roman" panose="02020603050405020304" pitchFamily="18" charset="0"/>
              <a:cs typeface="Courier New" panose="02070309020205020404" pitchFamily="49" charset="0"/>
            </a:endParaRPr>
          </a:p>
          <a:p>
            <a:pPr marR="9525" lvl="2">
              <a:buSzPts val="1000"/>
              <a:tabLst>
                <a:tab pos="457200" algn="l"/>
              </a:tabLst>
            </a:pPr>
            <a:r>
              <a:rPr lang="en-GB" sz="1600" b="1" dirty="0">
                <a:latin typeface="Courier New" panose="02070309020205020404" pitchFamily="49" charset="0"/>
                <a:ea typeface="Times New Roman" panose="02020603050405020304" pitchFamily="18" charset="0"/>
                <a:cs typeface="Courier New" panose="02070309020205020404" pitchFamily="49" charset="0"/>
              </a:rPr>
              <a:t>	</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Increment </a:t>
            </a:r>
            <a:r>
              <a:rPr lang="en-GB" sz="1600" b="1" dirty="0">
                <a:latin typeface="Courier New" panose="02070309020205020404" pitchFamily="49" charset="0"/>
                <a:ea typeface="Times New Roman" panose="02020603050405020304" pitchFamily="18" charset="0"/>
                <a:cs typeface="Courier New" panose="02070309020205020404" pitchFamily="49" charset="0"/>
              </a:rPr>
              <a:t>timer </a:t>
            </a:r>
            <a:endParaRPr lang="en-GB" sz="1600" b="1" dirty="0" smtClean="0">
              <a:latin typeface="Courier New" panose="02070309020205020404" pitchFamily="49" charset="0"/>
              <a:ea typeface="Times New Roman" panose="02020603050405020304" pitchFamily="18" charset="0"/>
              <a:cs typeface="Courier New" panose="02070309020205020404" pitchFamily="49" charset="0"/>
            </a:endParaRPr>
          </a:p>
          <a:p>
            <a:pPr marR="9525" lvl="2">
              <a:buSzPts val="1000"/>
              <a:tabLst>
                <a:tab pos="457200" algn="l"/>
              </a:tabLst>
            </a:pPr>
            <a:r>
              <a:rPr lang="en-GB" sz="1600" b="1" dirty="0">
                <a:latin typeface="Courier New" panose="02070309020205020404" pitchFamily="49" charset="0"/>
                <a:ea typeface="Times New Roman" panose="02020603050405020304" pitchFamily="18" charset="0"/>
                <a:cs typeface="Courier New" panose="02070309020205020404" pitchFamily="49" charset="0"/>
              </a:rPr>
              <a:t>	</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If </a:t>
            </a:r>
            <a:r>
              <a:rPr lang="en-GB" sz="1600" b="1" dirty="0">
                <a:latin typeface="Courier New" panose="02070309020205020404" pitchFamily="49" charset="0"/>
                <a:ea typeface="Times New Roman" panose="02020603050405020304" pitchFamily="18" charset="0"/>
                <a:cs typeface="Courier New" panose="02070309020205020404" pitchFamily="49" charset="0"/>
              </a:rPr>
              <a:t>timer &gt; max </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wait</a:t>
            </a:r>
          </a:p>
          <a:p>
            <a:pPr marR="9525" lvl="2">
              <a:buSzPts val="1000"/>
              <a:tabLst>
                <a:tab pos="457200" algn="l"/>
              </a:tabLst>
            </a:pPr>
            <a:r>
              <a:rPr lang="en-GB" sz="1600" b="1" dirty="0">
                <a:latin typeface="Courier New" panose="02070309020205020404" pitchFamily="49" charset="0"/>
                <a:ea typeface="Times New Roman" panose="02020603050405020304" pitchFamily="18" charset="0"/>
                <a:cs typeface="Courier New" panose="02070309020205020404" pitchFamily="49" charset="0"/>
              </a:rPr>
              <a:t>	</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	Send </a:t>
            </a:r>
            <a:r>
              <a:rPr lang="en-GB" sz="1600" b="1" dirty="0">
                <a:latin typeface="Courier New" panose="02070309020205020404" pitchFamily="49" charset="0"/>
                <a:ea typeface="Times New Roman" panose="02020603050405020304" pitchFamily="18" charset="0"/>
                <a:cs typeface="Courier New" panose="02070309020205020404" pitchFamily="49" charset="0"/>
              </a:rPr>
              <a:t>timeout to Bill's </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computer</a:t>
            </a:r>
          </a:p>
          <a:p>
            <a:pPr marR="9525" lvl="2">
              <a:buSzPts val="1000"/>
              <a:tabLst>
                <a:tab pos="457200" algn="l"/>
              </a:tabLst>
            </a:pPr>
            <a:r>
              <a:rPr lang="en-GB" sz="1600" b="1" dirty="0">
                <a:latin typeface="Courier New" panose="02070309020205020404" pitchFamily="49" charset="0"/>
                <a:ea typeface="Times New Roman" panose="02020603050405020304" pitchFamily="18" charset="0"/>
                <a:cs typeface="Courier New" panose="02070309020205020404" pitchFamily="49" charset="0"/>
              </a:rPr>
              <a:t>	</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END IF</a:t>
            </a:r>
          </a:p>
          <a:p>
            <a:pPr marL="285750" marR="9525" lvl="2" indent="-285750">
              <a:buSzPts val="1000"/>
              <a:buFont typeface="Arial" panose="020B0604020202020204" pitchFamily="34" charset="0"/>
              <a:buChar char="•"/>
              <a:tabLst>
                <a:tab pos="457200" algn="l"/>
              </a:tabLst>
            </a:pP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End IF</a:t>
            </a:r>
            <a:endParaRPr lang="en-GB" sz="1600" b="1" dirty="0">
              <a:latin typeface="Courier New" panose="02070309020205020404" pitchFamily="49" charset="0"/>
              <a:ea typeface="Times New Roman" panose="02020603050405020304" pitchFamily="18" charset="0"/>
              <a:cs typeface="Courier New" panose="02070309020205020404" pitchFamily="49" charset="0"/>
            </a:endParaRPr>
          </a:p>
          <a:p>
            <a:pPr marL="9525" marR="9525"/>
            <a:r>
              <a:rPr lang="en-GB" sz="1600" b="1" dirty="0">
                <a:latin typeface="Courier New" panose="02070309020205020404" pitchFamily="49" charset="0"/>
                <a:ea typeface="Times New Roman" panose="02020603050405020304" pitchFamily="18" charset="0"/>
                <a:cs typeface="Courier New" panose="02070309020205020404" pitchFamily="49" charset="0"/>
              </a:rPr>
              <a:t> </a:t>
            </a:r>
          </a:p>
          <a:p>
            <a:pPr marR="9525" lvl="0">
              <a:buSzPts val="1000"/>
              <a:tabLst>
                <a:tab pos="457200" algn="l"/>
              </a:tabLst>
            </a:pP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ELSE If Yes</a:t>
            </a:r>
          </a:p>
          <a:p>
            <a:pPr marR="9525">
              <a:buSzPts val="1000"/>
              <a:tabLst>
                <a:tab pos="457200" algn="l"/>
              </a:tabLst>
            </a:pPr>
            <a:r>
              <a:rPr lang="en-GB" sz="1600" b="1" dirty="0">
                <a:latin typeface="Courier New" panose="02070309020205020404" pitchFamily="49" charset="0"/>
                <a:ea typeface="Times New Roman" panose="02020603050405020304" pitchFamily="18" charset="0"/>
                <a:cs typeface="Courier New" panose="02070309020205020404" pitchFamily="49" charset="0"/>
              </a:rPr>
              <a:t>	Each packet is checked for errors</a:t>
            </a:r>
          </a:p>
          <a:p>
            <a:pPr marR="9525" lvl="0">
              <a:buSzPts val="1000"/>
              <a:tabLst>
                <a:tab pos="457200" algn="l"/>
              </a:tabLst>
            </a:pP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	Reorder </a:t>
            </a:r>
            <a:r>
              <a:rPr lang="en-GB" sz="1600" b="1" dirty="0">
                <a:latin typeface="Courier New" panose="02070309020205020404" pitchFamily="49" charset="0"/>
                <a:ea typeface="Times New Roman" panose="02020603050405020304" pitchFamily="18" charset="0"/>
                <a:cs typeface="Courier New" panose="02070309020205020404" pitchFamily="49" charset="0"/>
              </a:rPr>
              <a:t>packets based on their number </a:t>
            </a:r>
            <a:endParaRPr lang="en-GB" sz="1600" b="1" dirty="0" smtClean="0">
              <a:latin typeface="Courier New" panose="02070309020205020404" pitchFamily="49" charset="0"/>
              <a:ea typeface="Times New Roman" panose="02020603050405020304" pitchFamily="18" charset="0"/>
              <a:cs typeface="Courier New" panose="02070309020205020404" pitchFamily="49" charset="0"/>
            </a:endParaRPr>
          </a:p>
          <a:p>
            <a:pPr marR="9525" lvl="0">
              <a:buSzPts val="1000"/>
              <a:tabLst>
                <a:tab pos="457200" algn="l"/>
              </a:tabLst>
            </a:pPr>
            <a:r>
              <a:rPr lang="en-GB" sz="1600" b="1" dirty="0">
                <a:latin typeface="Courier New" panose="02070309020205020404" pitchFamily="49" charset="0"/>
                <a:ea typeface="Times New Roman" panose="02020603050405020304" pitchFamily="18" charset="0"/>
                <a:cs typeface="Courier New" panose="02070309020205020404" pitchFamily="49" charset="0"/>
              </a:rPr>
              <a:t>	</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Display </a:t>
            </a:r>
            <a:r>
              <a:rPr lang="en-GB" sz="1600" b="1" dirty="0">
                <a:latin typeface="Courier New" panose="02070309020205020404" pitchFamily="49" charset="0"/>
                <a:ea typeface="Times New Roman" panose="02020603050405020304" pitchFamily="18" charset="0"/>
                <a:cs typeface="Courier New" panose="02070309020205020404" pitchFamily="49" charset="0"/>
              </a:rPr>
              <a:t>the </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document</a:t>
            </a:r>
          </a:p>
          <a:p>
            <a:pPr marR="9525" lvl="0">
              <a:buSzPts val="1000"/>
              <a:tabLst>
                <a:tab pos="457200" algn="l"/>
              </a:tabLst>
            </a:pPr>
            <a:r>
              <a:rPr lang="en-GB" sz="1600" b="1" dirty="0">
                <a:latin typeface="Courier New" panose="02070309020205020404" pitchFamily="49" charset="0"/>
                <a:ea typeface="Times New Roman" panose="02020603050405020304" pitchFamily="18" charset="0"/>
                <a:cs typeface="Courier New" panose="02070309020205020404" pitchFamily="49" charset="0"/>
              </a:rPr>
              <a:t>	</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Send </a:t>
            </a:r>
            <a:r>
              <a:rPr lang="en-GB" sz="1600" b="1" dirty="0">
                <a:latin typeface="Courier New" panose="02070309020205020404" pitchFamily="49" charset="0"/>
                <a:ea typeface="Times New Roman" panose="02020603050405020304" pitchFamily="18" charset="0"/>
                <a:cs typeface="Courier New" panose="02070309020205020404" pitchFamily="49" charset="0"/>
              </a:rPr>
              <a:t>receipt </a:t>
            </a: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confirmation</a:t>
            </a:r>
          </a:p>
          <a:p>
            <a:pPr marR="9525" lvl="0">
              <a:buSzPts val="1000"/>
              <a:tabLst>
                <a:tab pos="457200" algn="l"/>
              </a:tabLst>
            </a:pPr>
            <a:r>
              <a:rPr lang="en-GB" sz="1600" b="1" dirty="0" smtClean="0">
                <a:latin typeface="Courier New" panose="02070309020205020404" pitchFamily="49" charset="0"/>
                <a:ea typeface="Times New Roman" panose="02020603050405020304" pitchFamily="18" charset="0"/>
                <a:cs typeface="Courier New" panose="02070309020205020404" pitchFamily="49" charset="0"/>
              </a:rPr>
              <a:t>End IF</a:t>
            </a:r>
            <a:r>
              <a:rPr lang="en-GB" sz="1600" b="1" dirty="0">
                <a:latin typeface="Courier New" panose="02070309020205020404" pitchFamily="49" charset="0"/>
                <a:ea typeface="Times New Roman" panose="02020603050405020304" pitchFamily="18" charset="0"/>
                <a:cs typeface="Courier New" panose="02070309020205020404" pitchFamily="49" charset="0"/>
              </a:rPr>
              <a:t/>
            </a:r>
            <a:br>
              <a:rPr lang="en-GB" sz="1600" b="1" dirty="0">
                <a:latin typeface="Courier New" panose="02070309020205020404" pitchFamily="49" charset="0"/>
                <a:ea typeface="Times New Roman" panose="02020603050405020304" pitchFamily="18" charset="0"/>
                <a:cs typeface="Courier New" panose="02070309020205020404" pitchFamily="49" charset="0"/>
              </a:rPr>
            </a:br>
            <a:endParaRPr lang="en-GB"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1983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barn(inVertical)">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barn(inVertical)">
                                      <p:cBhvr>
                                        <p:cTn id="67" dur="500"/>
                                        <p:tgtEl>
                                          <p:spTgt spid="2">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
                                            <p:txEl>
                                              <p:pRg st="13" end="13"/>
                                            </p:txEl>
                                          </p:spTgt>
                                        </p:tgtEl>
                                        <p:attrNameLst>
                                          <p:attrName>style.visibility</p:attrName>
                                        </p:attrNameLst>
                                      </p:cBhvr>
                                      <p:to>
                                        <p:strVal val="visible"/>
                                      </p:to>
                                    </p:set>
                                    <p:animEffect transition="in" filter="barn(inVertical)">
                                      <p:cBhvr>
                                        <p:cTn id="72" dur="500"/>
                                        <p:tgtEl>
                                          <p:spTgt spid="2">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2">
                                            <p:txEl>
                                              <p:pRg st="14" end="14"/>
                                            </p:txEl>
                                          </p:spTgt>
                                        </p:tgtEl>
                                        <p:attrNameLst>
                                          <p:attrName>style.visibility</p:attrName>
                                        </p:attrNameLst>
                                      </p:cBhvr>
                                      <p:to>
                                        <p:strVal val="visible"/>
                                      </p:to>
                                    </p:set>
                                    <p:animEffect transition="in" filter="barn(inVertical)">
                                      <p:cBhvr>
                                        <p:cTn id="77" dur="500"/>
                                        <p:tgtEl>
                                          <p:spTgt spid="2">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2">
                                            <p:txEl>
                                              <p:pRg st="16" end="16"/>
                                            </p:txEl>
                                          </p:spTgt>
                                        </p:tgtEl>
                                        <p:attrNameLst>
                                          <p:attrName>style.visibility</p:attrName>
                                        </p:attrNameLst>
                                      </p:cBhvr>
                                      <p:to>
                                        <p:strVal val="visible"/>
                                      </p:to>
                                    </p:set>
                                    <p:animEffect transition="in" filter="barn(inVertical)">
                                      <p:cBhvr>
                                        <p:cTn id="82" dur="500"/>
                                        <p:tgtEl>
                                          <p:spTgt spid="2">
                                            <p:txEl>
                                              <p:pRg st="16" end="1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2">
                                            <p:txEl>
                                              <p:pRg st="17" end="17"/>
                                            </p:txEl>
                                          </p:spTgt>
                                        </p:tgtEl>
                                        <p:attrNameLst>
                                          <p:attrName>style.visibility</p:attrName>
                                        </p:attrNameLst>
                                      </p:cBhvr>
                                      <p:to>
                                        <p:strVal val="visible"/>
                                      </p:to>
                                    </p:set>
                                    <p:animEffect transition="in" filter="barn(inVertical)">
                                      <p:cBhvr>
                                        <p:cTn id="87" dur="500"/>
                                        <p:tgtEl>
                                          <p:spTgt spid="2">
                                            <p:txEl>
                                              <p:pRg st="17" end="17"/>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
                                            <p:txEl>
                                              <p:pRg st="18" end="18"/>
                                            </p:txEl>
                                          </p:spTgt>
                                        </p:tgtEl>
                                        <p:attrNameLst>
                                          <p:attrName>style.visibility</p:attrName>
                                        </p:attrNameLst>
                                      </p:cBhvr>
                                      <p:to>
                                        <p:strVal val="visible"/>
                                      </p:to>
                                    </p:set>
                                    <p:animEffect transition="in" filter="barn(inVertical)">
                                      <p:cBhvr>
                                        <p:cTn id="92" dur="500"/>
                                        <p:tgtEl>
                                          <p:spTgt spid="2">
                                            <p:txEl>
                                              <p:pRg st="18" end="1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2">
                                            <p:txEl>
                                              <p:pRg st="19" end="19"/>
                                            </p:txEl>
                                          </p:spTgt>
                                        </p:tgtEl>
                                        <p:attrNameLst>
                                          <p:attrName>style.visibility</p:attrName>
                                        </p:attrNameLst>
                                      </p:cBhvr>
                                      <p:to>
                                        <p:strVal val="visible"/>
                                      </p:to>
                                    </p:set>
                                    <p:animEffect transition="in" filter="barn(inVertical)">
                                      <p:cBhvr>
                                        <p:cTn id="97" dur="500"/>
                                        <p:tgtEl>
                                          <p:spTgt spid="2">
                                            <p:txEl>
                                              <p:pRg st="19" end="1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2">
                                            <p:txEl>
                                              <p:pRg st="20" end="20"/>
                                            </p:txEl>
                                          </p:spTgt>
                                        </p:tgtEl>
                                        <p:attrNameLst>
                                          <p:attrName>style.visibility</p:attrName>
                                        </p:attrNameLst>
                                      </p:cBhvr>
                                      <p:to>
                                        <p:strVal val="visible"/>
                                      </p:to>
                                    </p:set>
                                    <p:animEffect transition="in" filter="barn(inVertical)">
                                      <p:cBhvr>
                                        <p:cTn id="102" dur="500"/>
                                        <p:tgtEl>
                                          <p:spTgt spid="2">
                                            <p:txEl>
                                              <p:pRg st="20" end="2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2">
                                            <p:txEl>
                                              <p:pRg st="21" end="21"/>
                                            </p:txEl>
                                          </p:spTgt>
                                        </p:tgtEl>
                                        <p:attrNameLst>
                                          <p:attrName>style.visibility</p:attrName>
                                        </p:attrNameLst>
                                      </p:cBhvr>
                                      <p:to>
                                        <p:strVal val="visible"/>
                                      </p:to>
                                    </p:set>
                                    <p:animEffect transition="in" filter="barn(inVertical)">
                                      <p:cBhvr>
                                        <p:cTn id="107" dur="500"/>
                                        <p:tgtEl>
                                          <p:spTgt spid="2">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513902"/>
          </a:xfrm>
          <a:prstGeom prst="rect">
            <a:avLst/>
          </a:prstGeom>
          <a:solidFill>
            <a:schemeClr val="accent1">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chemeClr val="bg2"/>
                </a:solidFill>
                <a:uLnTx/>
                <a:uFillTx/>
                <a:latin typeface="+mn-lt"/>
                <a:ea typeface="+mn-ea"/>
                <a:cs typeface="+mn-cs"/>
              </a:rPr>
              <a:t>MAC Address</a:t>
            </a:r>
            <a:endParaRPr kumimoji="0" lang="en-GB" sz="3600" b="1" i="0" u="none" strike="noStrike" kern="1200" cap="none" spc="0" normalizeH="0" baseline="0" noProof="0" dirty="0">
              <a:ln>
                <a:noFill/>
              </a:ln>
              <a:solidFill>
                <a:schemeClr val="bg2"/>
              </a:solidFill>
              <a:uLnTx/>
              <a:uFillTx/>
              <a:latin typeface="+mn-lt"/>
              <a:ea typeface="+mn-ea"/>
              <a:cs typeface="+mn-cs"/>
            </a:endParaRPr>
          </a:p>
        </p:txBody>
      </p:sp>
      <p:sp>
        <p:nvSpPr>
          <p:cNvPr id="9" name="Content Placeholder 2"/>
          <p:cNvSpPr>
            <a:spLocks noGrp="1"/>
          </p:cNvSpPr>
          <p:nvPr>
            <p:ph idx="1"/>
          </p:nvPr>
        </p:nvSpPr>
        <p:spPr>
          <a:xfrm>
            <a:off x="115613" y="745129"/>
            <a:ext cx="8818179" cy="5828601"/>
          </a:xfrm>
          <a:noFill/>
          <a:ln>
            <a:solidFill>
              <a:schemeClr val="accent3"/>
            </a:solidFill>
          </a:ln>
        </p:spPr>
        <p:style>
          <a:lnRef idx="2">
            <a:schemeClr val="accent3"/>
          </a:lnRef>
          <a:fillRef idx="1">
            <a:schemeClr val="lt1"/>
          </a:fillRef>
          <a:effectRef idx="0">
            <a:schemeClr val="accent3"/>
          </a:effectRef>
          <a:fontRef idx="minor">
            <a:schemeClr val="dk1"/>
          </a:fontRef>
        </p:style>
        <p:txBody>
          <a:bodyPr>
            <a:noAutofit/>
          </a:bodyPr>
          <a:lstStyle/>
          <a:p>
            <a:pPr marL="285750" indent="-285750">
              <a:lnSpc>
                <a:spcPct val="120000"/>
              </a:lnSpc>
              <a:spcBef>
                <a:spcPts val="0"/>
              </a:spcBef>
              <a:spcAft>
                <a:spcPts val="400"/>
              </a:spcAft>
              <a:buFont typeface="Arial" panose="020B0604020202020204" pitchFamily="34" charset="0"/>
              <a:buChar char="•"/>
            </a:pPr>
            <a:r>
              <a:rPr lang="en-GB" sz="1800" b="0" dirty="0" smtClean="0">
                <a:solidFill>
                  <a:schemeClr val="tx1"/>
                </a:solidFill>
              </a:rPr>
              <a:t>A </a:t>
            </a:r>
            <a:r>
              <a:rPr lang="en-GB" sz="1800" dirty="0">
                <a:solidFill>
                  <a:schemeClr val="tx1"/>
                </a:solidFill>
                <a:effectLst>
                  <a:outerShdw blurRad="38100" dist="38100" dir="2700000" algn="tl">
                    <a:srgbClr val="000000">
                      <a:alpha val="43137"/>
                    </a:srgbClr>
                  </a:outerShdw>
                </a:effectLst>
              </a:rPr>
              <a:t>MAC address </a:t>
            </a:r>
            <a:r>
              <a:rPr lang="en-GB" sz="1800" b="0" dirty="0">
                <a:solidFill>
                  <a:schemeClr val="tx1"/>
                </a:solidFill>
              </a:rPr>
              <a:t>is a </a:t>
            </a:r>
            <a:r>
              <a:rPr lang="en-GB" sz="1800" dirty="0">
                <a:solidFill>
                  <a:schemeClr val="tx1"/>
                </a:solidFill>
                <a:effectLst>
                  <a:outerShdw blurRad="38100" dist="38100" dir="2700000" algn="tl">
                    <a:srgbClr val="000000">
                      <a:alpha val="43137"/>
                    </a:srgbClr>
                  </a:outerShdw>
                </a:effectLst>
              </a:rPr>
              <a:t>hardware address </a:t>
            </a:r>
            <a:r>
              <a:rPr lang="en-GB" sz="1800" b="0" dirty="0">
                <a:solidFill>
                  <a:schemeClr val="tx1"/>
                </a:solidFill>
              </a:rPr>
              <a:t>and can not be changed. </a:t>
            </a:r>
          </a:p>
          <a:p>
            <a:pPr marL="285750" indent="-285750">
              <a:lnSpc>
                <a:spcPct val="120000"/>
              </a:lnSpc>
              <a:spcBef>
                <a:spcPts val="0"/>
              </a:spcBef>
              <a:spcAft>
                <a:spcPts val="400"/>
              </a:spcAft>
              <a:buFont typeface="Arial" panose="020B0604020202020204" pitchFamily="34" charset="0"/>
              <a:buChar char="•"/>
            </a:pPr>
            <a:r>
              <a:rPr lang="en-GB" sz="1800" b="0" dirty="0">
                <a:solidFill>
                  <a:schemeClr val="tx1"/>
                </a:solidFill>
              </a:rPr>
              <a:t>It is set up when the network device is created. It is made up of 6 sets of 2 hex values. </a:t>
            </a:r>
          </a:p>
          <a:p>
            <a:pPr lvl="1">
              <a:lnSpc>
                <a:spcPct val="120000"/>
              </a:lnSpc>
              <a:spcBef>
                <a:spcPts val="0"/>
              </a:spcBef>
              <a:spcAft>
                <a:spcPts val="400"/>
              </a:spcAft>
              <a:buFont typeface="Arial" panose="020B0604020202020204" pitchFamily="34" charset="0"/>
              <a:buChar char="•"/>
            </a:pPr>
            <a:r>
              <a:rPr lang="en-GB" sz="1800" dirty="0">
                <a:solidFill>
                  <a:schemeClr val="tx1"/>
                </a:solidFill>
              </a:rPr>
              <a:t>Example: </a:t>
            </a:r>
            <a:r>
              <a:rPr lang="en-GB" sz="1800" dirty="0" smtClean="0">
                <a:solidFill>
                  <a:schemeClr val="tx1"/>
                </a:solidFill>
                <a:effectLst>
                  <a:outerShdw blurRad="38100" dist="38100" dir="2700000" algn="tl">
                    <a:srgbClr val="000000">
                      <a:alpha val="43137"/>
                    </a:srgbClr>
                  </a:outerShdw>
                </a:effectLst>
              </a:rPr>
              <a:t>8a-91-BF-1C-8A-FC</a:t>
            </a:r>
            <a:endParaRPr lang="en-GB" sz="1800" dirty="0">
              <a:solidFill>
                <a:schemeClr val="tx1"/>
              </a:solidFill>
            </a:endParaRPr>
          </a:p>
          <a:p>
            <a:pPr marL="285750" indent="-285750">
              <a:lnSpc>
                <a:spcPct val="120000"/>
              </a:lnSpc>
              <a:spcBef>
                <a:spcPts val="0"/>
              </a:spcBef>
              <a:spcAft>
                <a:spcPts val="400"/>
              </a:spcAft>
              <a:buFont typeface="Arial" panose="020B0604020202020204" pitchFamily="34" charset="0"/>
              <a:buChar char="•"/>
            </a:pPr>
            <a:r>
              <a:rPr lang="en-GB" sz="1800" b="0" dirty="0">
                <a:solidFill>
                  <a:schemeClr val="tx1"/>
                </a:solidFill>
              </a:rPr>
              <a:t>MAC addresses are used by network devices, such as a </a:t>
            </a:r>
            <a:r>
              <a:rPr lang="en-GB" sz="1800" dirty="0">
                <a:solidFill>
                  <a:schemeClr val="tx1"/>
                </a:solidFill>
              </a:rPr>
              <a:t>switch</a:t>
            </a:r>
            <a:r>
              <a:rPr lang="en-GB" sz="1800" b="0" dirty="0">
                <a:solidFill>
                  <a:schemeClr val="tx1"/>
                </a:solidFill>
              </a:rPr>
              <a:t>, to </a:t>
            </a:r>
            <a:r>
              <a:rPr lang="en-GB" sz="1800" b="0" dirty="0" smtClean="0">
                <a:solidFill>
                  <a:schemeClr val="tx1"/>
                </a:solidFill>
              </a:rPr>
              <a:t>direct data </a:t>
            </a:r>
            <a:r>
              <a:rPr lang="en-GB" sz="1800" b="0" dirty="0">
                <a:solidFill>
                  <a:schemeClr val="tx1"/>
                </a:solidFill>
              </a:rPr>
              <a:t>packets correctly. </a:t>
            </a:r>
          </a:p>
          <a:p>
            <a:pPr marL="285750" indent="-285750">
              <a:lnSpc>
                <a:spcPct val="120000"/>
              </a:lnSpc>
              <a:spcBef>
                <a:spcPts val="0"/>
              </a:spcBef>
              <a:spcAft>
                <a:spcPts val="400"/>
              </a:spcAft>
              <a:buFont typeface="Arial" panose="020B0604020202020204" pitchFamily="34" charset="0"/>
              <a:buChar char="•"/>
            </a:pPr>
            <a:r>
              <a:rPr lang="en-GB" sz="1800" b="0" dirty="0">
                <a:solidFill>
                  <a:schemeClr val="tx1"/>
                </a:solidFill>
              </a:rPr>
              <a:t>MAC addresses are not changeable which means that it is a more accurate way of identifying a PC. </a:t>
            </a:r>
          </a:p>
          <a:p>
            <a:pPr marL="285750" indent="-285750">
              <a:lnSpc>
                <a:spcPct val="120000"/>
              </a:lnSpc>
              <a:spcBef>
                <a:spcPts val="0"/>
              </a:spcBef>
              <a:spcAft>
                <a:spcPts val="400"/>
              </a:spcAft>
              <a:buFont typeface="Arial" panose="020B0604020202020204" pitchFamily="34" charset="0"/>
              <a:buChar char="•"/>
            </a:pPr>
            <a:r>
              <a:rPr lang="en-GB" sz="1800" b="0" dirty="0">
                <a:solidFill>
                  <a:schemeClr val="tx1"/>
                </a:solidFill>
              </a:rPr>
              <a:t>It is very common for security mechanism in networks to use MAC addresses rather than IP addresses</a:t>
            </a:r>
            <a:r>
              <a:rPr lang="en-GB" sz="1800" b="0" dirty="0" smtClean="0">
                <a:solidFill>
                  <a:schemeClr val="tx1"/>
                </a:solidFill>
              </a:rPr>
              <a:t>.</a:t>
            </a:r>
            <a:endParaRPr lang="en-GB" sz="1800" b="0" dirty="0">
              <a:solidFill>
                <a:schemeClr val="tx1"/>
              </a:solidFill>
            </a:endParaRPr>
          </a:p>
          <a:p>
            <a:pPr marL="285750" indent="-285750">
              <a:lnSpc>
                <a:spcPct val="120000"/>
              </a:lnSpc>
              <a:spcBef>
                <a:spcPts val="0"/>
              </a:spcBef>
              <a:spcAft>
                <a:spcPts val="400"/>
              </a:spcAft>
              <a:buFont typeface="Arial" panose="020B0604020202020204" pitchFamily="34" charset="0"/>
              <a:buChar char="•"/>
            </a:pPr>
            <a:r>
              <a:rPr lang="en-GB" sz="1800" b="0" dirty="0">
                <a:solidFill>
                  <a:schemeClr val="tx1"/>
                </a:solidFill>
              </a:rPr>
              <a:t>For example our wireless network has a list of allowed MAC addresses. </a:t>
            </a:r>
          </a:p>
          <a:p>
            <a:pPr marL="285750" indent="-285750">
              <a:lnSpc>
                <a:spcPct val="120000"/>
              </a:lnSpc>
              <a:spcBef>
                <a:spcPts val="0"/>
              </a:spcBef>
              <a:spcAft>
                <a:spcPts val="400"/>
              </a:spcAft>
              <a:buFont typeface="Arial" panose="020B0604020202020204" pitchFamily="34" charset="0"/>
              <a:buChar char="•"/>
            </a:pPr>
            <a:r>
              <a:rPr lang="en-GB" sz="1800" b="0" dirty="0">
                <a:solidFill>
                  <a:schemeClr val="tx1"/>
                </a:solidFill>
              </a:rPr>
              <a:t>All other devices are blocked. </a:t>
            </a:r>
          </a:p>
          <a:p>
            <a:pPr marL="285750" indent="-285750">
              <a:lnSpc>
                <a:spcPct val="120000"/>
              </a:lnSpc>
              <a:spcBef>
                <a:spcPts val="0"/>
              </a:spcBef>
              <a:spcAft>
                <a:spcPts val="400"/>
              </a:spcAft>
              <a:buFont typeface="Arial" panose="020B0604020202020204" pitchFamily="34" charset="0"/>
              <a:buChar char="•"/>
            </a:pPr>
            <a:r>
              <a:rPr lang="en-GB" sz="1800" b="0" dirty="0">
                <a:solidFill>
                  <a:schemeClr val="tx1"/>
                </a:solidFill>
              </a:rPr>
              <a:t>So even if you got the password you would still not be able to access the network on your own laptop!</a:t>
            </a:r>
          </a:p>
          <a:p>
            <a:pPr marL="0" indent="0">
              <a:lnSpc>
                <a:spcPct val="120000"/>
              </a:lnSpc>
              <a:spcBef>
                <a:spcPts val="0"/>
              </a:spcBef>
              <a:spcAft>
                <a:spcPts val="400"/>
              </a:spcAft>
              <a:buNone/>
            </a:pPr>
            <a:endParaRPr lang="en-GB" sz="1800" b="0" dirty="0">
              <a:solidFill>
                <a:schemeClr val="tx1"/>
              </a:solidFill>
            </a:endParaRPr>
          </a:p>
          <a:p>
            <a:pPr marL="0" indent="0">
              <a:lnSpc>
                <a:spcPct val="120000"/>
              </a:lnSpc>
              <a:spcBef>
                <a:spcPts val="0"/>
              </a:spcBef>
              <a:spcAft>
                <a:spcPts val="400"/>
              </a:spcAft>
              <a:buNone/>
            </a:pPr>
            <a:endParaRPr lang="en-GB" sz="1800" b="0" dirty="0">
              <a:solidFill>
                <a:schemeClr val="tx1"/>
              </a:solidFill>
              <a:cs typeface="Arial Rounded MT Bold"/>
            </a:endParaRPr>
          </a:p>
        </p:txBody>
      </p:sp>
    </p:spTree>
    <p:extLst>
      <p:ext uri="{BB962C8B-B14F-4D97-AF65-F5344CB8AC3E}">
        <p14:creationId xmlns:p14="http://schemas.microsoft.com/office/powerpoint/2010/main" val="68799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barn(inVertical)">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barn(inVertical)">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barn(inVertical)">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barn(inVertical)">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barn(inVertical)">
                                      <p:cBhvr>
                                        <p:cTn id="35" dur="500"/>
                                        <p:tgtEl>
                                          <p:spTgt spid="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barn(inVertical)">
                                      <p:cBhvr>
                                        <p:cTn id="40" dur="500"/>
                                        <p:tgtEl>
                                          <p:spTgt spid="9">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animEffect transition="in" filter="barn(inVertical)">
                                      <p:cBhvr>
                                        <p:cTn id="45" dur="500"/>
                                        <p:tgtEl>
                                          <p:spTgt spid="9">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9">
                                            <p:txEl>
                                              <p:pRg st="8" end="8"/>
                                            </p:txEl>
                                          </p:spTgt>
                                        </p:tgtEl>
                                        <p:attrNameLst>
                                          <p:attrName>style.visibility</p:attrName>
                                        </p:attrNameLst>
                                      </p:cBhvr>
                                      <p:to>
                                        <p:strVal val="visible"/>
                                      </p:to>
                                    </p:set>
                                    <p:animEffect transition="in" filter="barn(inVertical)">
                                      <p:cBhvr>
                                        <p:cTn id="50"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0" y="0"/>
            <a:ext cx="9144000" cy="852488"/>
          </a:xfrm>
          <a:solidFill>
            <a:schemeClr val="accent1">
              <a:lumMod val="60000"/>
              <a:lumOff val="40000"/>
            </a:schemeClr>
          </a:solidFill>
          <a:ln>
            <a:solidFill>
              <a:schemeClr val="accent1">
                <a:lumMod val="60000"/>
                <a:lumOff val="40000"/>
              </a:schemeClr>
            </a:solidFill>
          </a:ln>
        </p:spPr>
        <p:txBody>
          <a:bodyPr/>
          <a:lstStyle/>
          <a:p>
            <a:pPr algn="ctr" eaLnBrk="1" hangingPunct="1"/>
            <a:r>
              <a:rPr lang="en-US" altLang="en-US" b="1" dirty="0" smtClean="0"/>
              <a:t>Local Area Network (LAN)</a:t>
            </a:r>
          </a:p>
        </p:txBody>
      </p:sp>
      <p:sp>
        <p:nvSpPr>
          <p:cNvPr id="16387" name="Content Placeholder 2"/>
          <p:cNvSpPr>
            <a:spLocks noGrp="1"/>
          </p:cNvSpPr>
          <p:nvPr>
            <p:ph idx="4294967295"/>
          </p:nvPr>
        </p:nvSpPr>
        <p:spPr>
          <a:xfrm>
            <a:off x="0" y="852488"/>
            <a:ext cx="9070428" cy="5256584"/>
          </a:xfrm>
          <a:ln/>
        </p:spPr>
        <p:txBody>
          <a:bodyPr>
            <a:normAutofit/>
          </a:bodyPr>
          <a:lstStyle/>
          <a:p>
            <a:pPr eaLnBrk="1" hangingPunct="1">
              <a:spcBef>
                <a:spcPts val="800"/>
              </a:spcBef>
              <a:buFont typeface="Arial" pitchFamily="34"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dirty="0" smtClean="0">
                <a:solidFill>
                  <a:srgbClr val="000000"/>
                </a:solidFill>
                <a:ea typeface="ＭＳ Ｐゴシック" pitchFamily="34" charset="-128"/>
              </a:rPr>
              <a:t>Advantages of LAN</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b="0" dirty="0" smtClean="0">
                <a:solidFill>
                  <a:srgbClr val="000000"/>
                </a:solidFill>
                <a:ea typeface="ＭＳ Ｐゴシック" pitchFamily="34" charset="-128"/>
              </a:rPr>
              <a:t>It enables digital communication between people</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b="0" dirty="0" smtClean="0">
                <a:solidFill>
                  <a:srgbClr val="000000"/>
                </a:solidFill>
                <a:ea typeface="ＭＳ Ｐゴシック" pitchFamily="34" charset="-128"/>
              </a:rPr>
              <a:t>It enables the sharing of digital information</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b="0" dirty="0" smtClean="0">
                <a:solidFill>
                  <a:srgbClr val="000000"/>
                </a:solidFill>
                <a:ea typeface="ＭＳ Ｐゴシック" pitchFamily="34" charset="-128"/>
              </a:rPr>
              <a:t>It enables the sharing of peripheral devices such as printers and scanners</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b="0" dirty="0" smtClean="0">
                <a:solidFill>
                  <a:srgbClr val="000000"/>
                </a:solidFill>
                <a:ea typeface="ＭＳ Ｐゴシック" pitchFamily="34" charset="-128"/>
              </a:rPr>
              <a:t>It enables computers to be updated with the latest software from a central point</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b="0" dirty="0" smtClean="0">
                <a:solidFill>
                  <a:srgbClr val="000000"/>
                </a:solidFill>
                <a:ea typeface="ＭＳ Ｐゴシック" pitchFamily="34" charset="-128"/>
              </a:rPr>
              <a:t>It enables distributed processing – the ability for a single program to be run simultaneously at various computers.</a:t>
            </a:r>
          </a:p>
          <a:p>
            <a:pPr eaLnBrk="1" hangingPunct="1">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ltLang="en-US" sz="2400" b="0" dirty="0" smtClean="0">
                <a:solidFill>
                  <a:srgbClr val="000000"/>
                </a:solidFill>
                <a:ea typeface="ＭＳ Ｐゴシック" pitchFamily="34" charset="-128"/>
              </a:rPr>
              <a:t>It allows user to log on and any devices within the network</a:t>
            </a:r>
          </a:p>
          <a:p>
            <a:pPr lvl="1" eaLnBrk="1" hangingPunct="1">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ltLang="en-US" sz="2400" dirty="0" smtClean="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189338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additive="base">
                                        <p:cTn id="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additive="base">
                                        <p:cTn id="19"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 calcmode="lin" valueType="num">
                                      <p:cBhvr additive="base">
                                        <p:cTn id="25"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 calcmode="lin" valueType="num">
                                      <p:cBhvr additive="base">
                                        <p:cTn id="31"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 calcmode="lin" valueType="num">
                                      <p:cBhvr additive="base">
                                        <p:cTn id="37"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777875"/>
          </a:xfrm>
          <a:solidFill>
            <a:schemeClr val="accent1">
              <a:lumMod val="60000"/>
              <a:lumOff val="40000"/>
            </a:schemeClr>
          </a:solidFill>
        </p:spPr>
        <p:txBody>
          <a:bodyPr/>
          <a:lstStyle/>
          <a:p>
            <a:pPr algn="ctr" eaLnBrk="1" hangingPunct="1"/>
            <a:r>
              <a:rPr lang="en-GB" altLang="en-US" b="1" dirty="0" smtClean="0">
                <a:latin typeface="Arial" charset="0"/>
                <a:cs typeface="Arial" charset="0"/>
              </a:rPr>
              <a:t>MAC Address</a:t>
            </a:r>
          </a:p>
        </p:txBody>
      </p:sp>
      <p:sp>
        <p:nvSpPr>
          <p:cNvPr id="4" name="Text Placeholder 2"/>
          <p:cNvSpPr txBox="1">
            <a:spLocks/>
          </p:cNvSpPr>
          <p:nvPr/>
        </p:nvSpPr>
        <p:spPr>
          <a:xfrm>
            <a:off x="189186" y="1082146"/>
            <a:ext cx="8775427" cy="47529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ct val="20000"/>
              </a:spcBef>
              <a:buFont typeface="Arial" charset="0"/>
              <a:buChar char="•"/>
              <a:defRPr/>
            </a:pPr>
            <a:r>
              <a:rPr lang="en-GB" altLang="en-US" sz="2400" dirty="0">
                <a:solidFill>
                  <a:prstClr val="black"/>
                </a:solidFill>
                <a:latin typeface="Arial" charset="0"/>
                <a:cs typeface="Arial" charset="0"/>
              </a:rPr>
              <a:t>MAC addresses, or Media Access Control Addresses, uniquely identify a device on a network by identifying the network adapter that the device is using. </a:t>
            </a:r>
          </a:p>
          <a:p>
            <a:pPr marL="342900" indent="-342900">
              <a:spcBef>
                <a:spcPct val="20000"/>
              </a:spcBef>
              <a:buFont typeface="Arial" charset="0"/>
              <a:buChar char="•"/>
              <a:defRPr/>
            </a:pPr>
            <a:r>
              <a:rPr lang="en-GB" altLang="en-US" sz="2400" dirty="0">
                <a:solidFill>
                  <a:prstClr val="black"/>
                </a:solidFill>
                <a:latin typeface="Arial" charset="0"/>
                <a:cs typeface="Arial" charset="0"/>
              </a:rPr>
              <a:t>This enables you to distinguish between different devices.</a:t>
            </a:r>
          </a:p>
          <a:p>
            <a:pPr>
              <a:spcBef>
                <a:spcPct val="20000"/>
              </a:spcBef>
              <a:defRPr/>
            </a:pPr>
            <a:r>
              <a:rPr lang="en-GB" altLang="en-US" sz="2400" b="1" dirty="0">
                <a:solidFill>
                  <a:prstClr val="black"/>
                </a:solidFill>
                <a:latin typeface="Arial" charset="0"/>
                <a:cs typeface="Arial" charset="0"/>
              </a:rPr>
              <a:t>Try this!</a:t>
            </a:r>
          </a:p>
          <a:p>
            <a:pPr marL="342900" indent="-342900">
              <a:spcBef>
                <a:spcPct val="20000"/>
              </a:spcBef>
              <a:buFont typeface="Arial" charset="0"/>
              <a:buChar char="•"/>
              <a:defRPr/>
            </a:pPr>
            <a:r>
              <a:rPr lang="en-GB" altLang="en-US" sz="2400" dirty="0">
                <a:solidFill>
                  <a:prstClr val="black"/>
                </a:solidFill>
                <a:latin typeface="Arial" charset="0"/>
                <a:cs typeface="Arial" charset="0"/>
              </a:rPr>
              <a:t>On a windows computer you can locate your MAC address:</a:t>
            </a:r>
          </a:p>
          <a:p>
            <a:pPr marL="742950" lvl="1" indent="-285750">
              <a:spcBef>
                <a:spcPct val="20000"/>
              </a:spcBef>
              <a:buFont typeface="Arial" charset="0"/>
              <a:buChar char="–"/>
              <a:defRPr/>
            </a:pPr>
            <a:r>
              <a:rPr lang="en-GB" altLang="en-US" sz="2400" dirty="0">
                <a:solidFill>
                  <a:prstClr val="black"/>
                </a:solidFill>
                <a:latin typeface="Arial" charset="0"/>
                <a:cs typeface="Arial" charset="0"/>
              </a:rPr>
              <a:t>Go to the start menu </a:t>
            </a:r>
          </a:p>
          <a:p>
            <a:pPr marL="742950" lvl="1" indent="-285750">
              <a:spcBef>
                <a:spcPct val="20000"/>
              </a:spcBef>
              <a:buFont typeface="Arial" charset="0"/>
              <a:buChar char="–"/>
              <a:defRPr/>
            </a:pPr>
            <a:r>
              <a:rPr lang="en-GB" altLang="en-US" sz="2400" dirty="0">
                <a:solidFill>
                  <a:prstClr val="black"/>
                </a:solidFill>
                <a:latin typeface="Arial" charset="0"/>
                <a:cs typeface="Arial" charset="0"/>
              </a:rPr>
              <a:t>Type </a:t>
            </a:r>
            <a:r>
              <a:rPr lang="en-GB" altLang="en-US" sz="2400" dirty="0" err="1" smtClean="0">
                <a:solidFill>
                  <a:prstClr val="black"/>
                </a:solidFill>
                <a:latin typeface="Arial" charset="0"/>
                <a:cs typeface="Arial" charset="0"/>
              </a:rPr>
              <a:t>cmd</a:t>
            </a:r>
            <a:endParaRPr lang="en-GB" altLang="en-US" sz="2400" dirty="0" smtClean="0">
              <a:solidFill>
                <a:prstClr val="black"/>
              </a:solidFill>
              <a:latin typeface="Arial" charset="0"/>
              <a:cs typeface="Arial" charset="0"/>
            </a:endParaRPr>
          </a:p>
          <a:p>
            <a:pPr marL="742950" lvl="1" indent="-285750">
              <a:spcBef>
                <a:spcPct val="20000"/>
              </a:spcBef>
              <a:buFont typeface="Arial" charset="0"/>
              <a:buChar char="–"/>
              <a:defRPr/>
            </a:pPr>
            <a:r>
              <a:rPr lang="en-GB" altLang="en-US" sz="2400" dirty="0" smtClean="0">
                <a:solidFill>
                  <a:prstClr val="black"/>
                </a:solidFill>
                <a:latin typeface="Arial" charset="0"/>
                <a:cs typeface="Arial" charset="0"/>
              </a:rPr>
              <a:t>Type </a:t>
            </a:r>
            <a:r>
              <a:rPr lang="en-GB" altLang="en-US" sz="2400" dirty="0" err="1">
                <a:solidFill>
                  <a:prstClr val="black"/>
                </a:solidFill>
                <a:latin typeface="Arial" charset="0"/>
                <a:cs typeface="Arial" charset="0"/>
              </a:rPr>
              <a:t>ipconfig</a:t>
            </a:r>
            <a:r>
              <a:rPr lang="en-GB" altLang="en-US" sz="2400" dirty="0">
                <a:solidFill>
                  <a:prstClr val="black"/>
                </a:solidFill>
                <a:latin typeface="Arial" charset="0"/>
                <a:cs typeface="Arial" charset="0"/>
              </a:rPr>
              <a:t>/ </a:t>
            </a:r>
            <a:r>
              <a:rPr lang="en-GB" altLang="en-US" sz="2400" dirty="0" smtClean="0">
                <a:solidFill>
                  <a:prstClr val="black"/>
                </a:solidFill>
                <a:latin typeface="Arial" charset="0"/>
                <a:cs typeface="Arial" charset="0"/>
              </a:rPr>
              <a:t>all</a:t>
            </a:r>
          </a:p>
          <a:p>
            <a:pPr marL="742950" lvl="1" indent="-285750">
              <a:spcBef>
                <a:spcPct val="20000"/>
              </a:spcBef>
              <a:buFont typeface="Arial" charset="0"/>
              <a:buChar char="–"/>
              <a:defRPr/>
            </a:pPr>
            <a:r>
              <a:rPr lang="en-GB" altLang="en-US" sz="2400" dirty="0" smtClean="0">
                <a:solidFill>
                  <a:prstClr val="black"/>
                </a:solidFill>
                <a:latin typeface="Arial" charset="0"/>
                <a:cs typeface="Arial" charset="0"/>
              </a:rPr>
              <a:t>The </a:t>
            </a:r>
            <a:r>
              <a:rPr lang="en-GB" altLang="en-US" sz="2400" dirty="0">
                <a:solidFill>
                  <a:prstClr val="black"/>
                </a:solidFill>
                <a:latin typeface="Arial" charset="0"/>
                <a:cs typeface="Arial" charset="0"/>
              </a:rPr>
              <a:t>MAC address is listed as ‘Physical Address’</a:t>
            </a:r>
          </a:p>
        </p:txBody>
      </p:sp>
    </p:spTree>
    <p:extLst>
      <p:ext uri="{BB962C8B-B14F-4D97-AF65-F5344CB8AC3E}">
        <p14:creationId xmlns:p14="http://schemas.microsoft.com/office/powerpoint/2010/main" val="320244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777875"/>
          </a:xfrm>
          <a:solidFill>
            <a:schemeClr val="accent1">
              <a:lumMod val="60000"/>
              <a:lumOff val="40000"/>
            </a:schemeClr>
          </a:solidFill>
        </p:spPr>
        <p:txBody>
          <a:bodyPr/>
          <a:lstStyle/>
          <a:p>
            <a:pPr algn="ctr" eaLnBrk="1" hangingPunct="1"/>
            <a:r>
              <a:rPr lang="en-GB" altLang="en-US" b="1" dirty="0" smtClean="0">
                <a:effectLst>
                  <a:outerShdw blurRad="38100" dist="38100" dir="2700000" algn="tl">
                    <a:srgbClr val="000000">
                      <a:alpha val="43137"/>
                    </a:srgbClr>
                  </a:outerShdw>
                </a:effectLst>
                <a:latin typeface="Arial" charset="0"/>
                <a:cs typeface="Arial" charset="0"/>
              </a:rPr>
              <a:t>MAC Address</a:t>
            </a:r>
          </a:p>
        </p:txBody>
      </p:sp>
      <p:sp>
        <p:nvSpPr>
          <p:cNvPr id="26627" name="Text Placeholder 2"/>
          <p:cNvSpPr txBox="1">
            <a:spLocks/>
          </p:cNvSpPr>
          <p:nvPr/>
        </p:nvSpPr>
        <p:spPr bwMode="auto">
          <a:xfrm>
            <a:off x="468313" y="1162580"/>
            <a:ext cx="84963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Aft>
                <a:spcPts val="1200"/>
              </a:spcAft>
            </a:pPr>
            <a:r>
              <a:rPr lang="en-GB" altLang="en-US" sz="2800" dirty="0">
                <a:solidFill>
                  <a:srgbClr val="000000"/>
                </a:solidFill>
              </a:rPr>
              <a:t>The MAC address is embedded into the device when it is manufactured and the owner cannot change it. </a:t>
            </a:r>
            <a:endParaRPr lang="en-GB" altLang="en-US" sz="2800" dirty="0" smtClean="0">
              <a:solidFill>
                <a:srgbClr val="000000"/>
              </a:solidFill>
            </a:endParaRPr>
          </a:p>
          <a:p>
            <a:pPr eaLnBrk="1" hangingPunct="1">
              <a:spcAft>
                <a:spcPts val="1200"/>
              </a:spcAft>
            </a:pPr>
            <a:r>
              <a:rPr lang="en-GB" altLang="en-US" sz="2800" dirty="0" smtClean="0">
                <a:solidFill>
                  <a:srgbClr val="000000"/>
                </a:solidFill>
              </a:rPr>
              <a:t>A </a:t>
            </a:r>
            <a:r>
              <a:rPr lang="en-GB" altLang="en-US" sz="2800" dirty="0">
                <a:solidFill>
                  <a:srgbClr val="000000"/>
                </a:solidFill>
              </a:rPr>
              <a:t>MAC address is a unique code which is built into the Network Interface Card (</a:t>
            </a:r>
            <a:r>
              <a:rPr lang="en-GB" altLang="en-US" sz="2800" dirty="0" smtClean="0">
                <a:solidFill>
                  <a:srgbClr val="000000"/>
                </a:solidFill>
              </a:rPr>
              <a:t>NIC)</a:t>
            </a:r>
          </a:p>
          <a:p>
            <a:pPr eaLnBrk="1" hangingPunct="1">
              <a:spcAft>
                <a:spcPts val="1200"/>
              </a:spcAft>
            </a:pPr>
            <a:r>
              <a:rPr lang="en-GB" altLang="en-US" sz="2800" dirty="0" smtClean="0">
                <a:solidFill>
                  <a:srgbClr val="000000"/>
                </a:solidFill>
              </a:rPr>
              <a:t>Each </a:t>
            </a:r>
            <a:r>
              <a:rPr lang="en-GB" altLang="en-US" sz="2800" dirty="0">
                <a:solidFill>
                  <a:srgbClr val="000000"/>
                </a:solidFill>
              </a:rPr>
              <a:t>address is individual and is made up of 48 bits, usually written in hexadecimal for ease.</a:t>
            </a:r>
          </a:p>
        </p:txBody>
      </p:sp>
    </p:spTree>
    <p:extLst>
      <p:ext uri="{BB962C8B-B14F-4D97-AF65-F5344CB8AC3E}">
        <p14:creationId xmlns:p14="http://schemas.microsoft.com/office/powerpoint/2010/main" val="324141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arn(inVertical)">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arn(inVertical)">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arn(inVertical)">
                                      <p:cBhvr>
                                        <p:cTn id="17"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777875"/>
          </a:xfrm>
          <a:solidFill>
            <a:schemeClr val="accent1">
              <a:lumMod val="60000"/>
              <a:lumOff val="40000"/>
            </a:schemeClr>
          </a:solidFill>
        </p:spPr>
        <p:txBody>
          <a:bodyPr/>
          <a:lstStyle/>
          <a:p>
            <a:pPr algn="ctr" eaLnBrk="1" hangingPunct="1"/>
            <a:r>
              <a:rPr lang="en-GB" altLang="en-US" b="1" dirty="0" smtClean="0">
                <a:latin typeface="Arial" charset="0"/>
                <a:cs typeface="Arial" charset="0"/>
              </a:rPr>
              <a:t>Activity</a:t>
            </a:r>
          </a:p>
        </p:txBody>
      </p:sp>
      <p:sp>
        <p:nvSpPr>
          <p:cNvPr id="27651" name="Text Placeholder 2"/>
          <p:cNvSpPr txBox="1">
            <a:spLocks/>
          </p:cNvSpPr>
          <p:nvPr/>
        </p:nvSpPr>
        <p:spPr bwMode="auto">
          <a:xfrm>
            <a:off x="142492" y="934162"/>
            <a:ext cx="8801811" cy="571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Arial" charset="0"/>
                <a:cs typeface="Arial" charset="0"/>
              </a:defRPr>
            </a:lvl1pPr>
            <a:lvl2pPr marL="742950" indent="-285750" eaLnBrk="0" hangingPunct="0">
              <a:spcBef>
                <a:spcPct val="20000"/>
              </a:spcBef>
              <a:buFont typeface="Arial" charset="0"/>
              <a:buChar char="–"/>
              <a:defRPr sz="2800">
                <a:solidFill>
                  <a:schemeClr val="tx1"/>
                </a:solidFill>
                <a:latin typeface="Arial" charset="0"/>
                <a:cs typeface="Arial" charset="0"/>
              </a:defRPr>
            </a:lvl2pPr>
            <a:lvl3pPr marL="1143000" indent="-228600" eaLnBrk="0" hangingPunct="0">
              <a:spcBef>
                <a:spcPct val="20000"/>
              </a:spcBef>
              <a:buFont typeface="Arial" charset="0"/>
              <a:buChar char="•"/>
              <a:defRPr sz="24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Aft>
                <a:spcPts val="1200"/>
              </a:spcAft>
            </a:pPr>
            <a:r>
              <a:rPr lang="en-GB" altLang="en-US" sz="2400" b="1" dirty="0">
                <a:solidFill>
                  <a:srgbClr val="000000"/>
                </a:solidFill>
                <a:effectLst>
                  <a:outerShdw blurRad="38100" dist="38100" dir="2700000" algn="tl">
                    <a:srgbClr val="000000">
                      <a:alpha val="43137"/>
                    </a:srgbClr>
                  </a:outerShdw>
                </a:effectLst>
              </a:rPr>
              <a:t>AA-34-G4-44-23-F1</a:t>
            </a:r>
          </a:p>
          <a:p>
            <a:pPr eaLnBrk="1" hangingPunct="1">
              <a:spcAft>
                <a:spcPts val="1200"/>
              </a:spcAft>
            </a:pPr>
            <a:r>
              <a:rPr lang="en-GB" altLang="en-US" sz="2400" dirty="0">
                <a:solidFill>
                  <a:srgbClr val="000000"/>
                </a:solidFill>
              </a:rPr>
              <a:t>It uses hexadecimal as a number base</a:t>
            </a:r>
          </a:p>
          <a:p>
            <a:pPr eaLnBrk="1" hangingPunct="1"/>
            <a:r>
              <a:rPr lang="en-GB" altLang="en-US" sz="2400" dirty="0">
                <a:solidFill>
                  <a:srgbClr val="000000"/>
                </a:solidFill>
              </a:rPr>
              <a:t>Question?!</a:t>
            </a:r>
          </a:p>
          <a:p>
            <a:pPr lvl="1" eaLnBrk="1" hangingPunct="1"/>
            <a:r>
              <a:rPr lang="en-GB" altLang="en-US" sz="2400" dirty="0">
                <a:solidFill>
                  <a:srgbClr val="000000"/>
                </a:solidFill>
              </a:rPr>
              <a:t>Why would it use Hexadecimal over Binary</a:t>
            </a:r>
            <a:r>
              <a:rPr lang="en-GB" altLang="en-US" sz="2400" dirty="0" smtClean="0">
                <a:solidFill>
                  <a:srgbClr val="000000"/>
                </a:solidFill>
              </a:rPr>
              <a:t>?</a:t>
            </a:r>
          </a:p>
          <a:p>
            <a:pPr lvl="2" eaLnBrk="1" hangingPunct="1"/>
            <a:r>
              <a:rPr lang="en-GB" altLang="en-US" dirty="0" smtClean="0">
                <a:solidFill>
                  <a:srgbClr val="C00000"/>
                </a:solidFill>
              </a:rPr>
              <a:t>Hexadecimal is easy to remember </a:t>
            </a:r>
            <a:endParaRPr lang="en-GB" altLang="en-US" dirty="0">
              <a:solidFill>
                <a:srgbClr val="C00000"/>
              </a:solidFill>
            </a:endParaRPr>
          </a:p>
          <a:p>
            <a:pPr lvl="1" eaLnBrk="1" hangingPunct="1"/>
            <a:r>
              <a:rPr lang="en-GB" altLang="en-US" sz="2400" dirty="0" smtClean="0">
                <a:solidFill>
                  <a:srgbClr val="000000"/>
                </a:solidFill>
              </a:rPr>
              <a:t>Describe four differences between </a:t>
            </a:r>
            <a:r>
              <a:rPr lang="en-GB" altLang="en-US" sz="2400" b="1" dirty="0" smtClean="0">
                <a:solidFill>
                  <a:srgbClr val="000000"/>
                </a:solidFill>
              </a:rPr>
              <a:t>IP</a:t>
            </a:r>
            <a:r>
              <a:rPr lang="en-GB" altLang="en-US" sz="2400" dirty="0" smtClean="0">
                <a:solidFill>
                  <a:srgbClr val="000000"/>
                </a:solidFill>
              </a:rPr>
              <a:t> and </a:t>
            </a:r>
            <a:r>
              <a:rPr lang="en-GB" altLang="en-US" sz="2400" b="1" dirty="0" smtClean="0">
                <a:solidFill>
                  <a:srgbClr val="000000"/>
                </a:solidFill>
              </a:rPr>
              <a:t>MAC</a:t>
            </a:r>
            <a:r>
              <a:rPr lang="en-GB" altLang="en-US" sz="2400" dirty="0" smtClean="0">
                <a:solidFill>
                  <a:srgbClr val="000000"/>
                </a:solidFill>
              </a:rPr>
              <a:t> Address </a:t>
            </a:r>
          </a:p>
          <a:p>
            <a:pPr marL="1371600" lvl="2" indent="-457200" eaLnBrk="1" hangingPunct="1">
              <a:buFont typeface="+mj-lt"/>
              <a:buAutoNum type="arabicPeriod"/>
            </a:pPr>
            <a:r>
              <a:rPr lang="en-GB" altLang="en-US" dirty="0" smtClean="0">
                <a:solidFill>
                  <a:schemeClr val="bg2">
                    <a:lumMod val="75000"/>
                  </a:schemeClr>
                </a:solidFill>
              </a:rPr>
              <a:t>IP is made up of number entirely while MAC address is made up of number and text</a:t>
            </a:r>
          </a:p>
          <a:p>
            <a:pPr marL="1371600" lvl="2" indent="-457200" eaLnBrk="1" hangingPunct="1">
              <a:buFont typeface="+mj-lt"/>
              <a:buAutoNum type="arabicPeriod"/>
            </a:pPr>
            <a:r>
              <a:rPr lang="en-GB" altLang="en-US" dirty="0" smtClean="0">
                <a:solidFill>
                  <a:schemeClr val="bg2">
                    <a:lumMod val="75000"/>
                  </a:schemeClr>
                </a:solidFill>
              </a:rPr>
              <a:t>IP Address can change while MAC address does not change</a:t>
            </a:r>
          </a:p>
          <a:p>
            <a:pPr marL="1371600" lvl="2" indent="-457200" eaLnBrk="1" hangingPunct="1">
              <a:buFont typeface="+mj-lt"/>
              <a:buAutoNum type="arabicPeriod"/>
            </a:pPr>
            <a:r>
              <a:rPr lang="en-GB" altLang="en-US" dirty="0" smtClean="0">
                <a:solidFill>
                  <a:schemeClr val="bg2">
                    <a:lumMod val="75000"/>
                  </a:schemeClr>
                </a:solidFill>
              </a:rPr>
              <a:t>IP address is software based while MAC is Hardware base</a:t>
            </a:r>
          </a:p>
          <a:p>
            <a:pPr marL="1371600" lvl="2" indent="-457200" eaLnBrk="1" hangingPunct="1">
              <a:buFont typeface="+mj-lt"/>
              <a:buAutoNum type="arabicPeriod"/>
            </a:pPr>
            <a:endParaRPr lang="en-GB" altLang="en-US" dirty="0" smtClean="0">
              <a:solidFill>
                <a:srgbClr val="000000"/>
              </a:solidFill>
            </a:endParaRPr>
          </a:p>
        </p:txBody>
      </p:sp>
    </p:spTree>
    <p:extLst>
      <p:ext uri="{BB962C8B-B14F-4D97-AF65-F5344CB8AC3E}">
        <p14:creationId xmlns:p14="http://schemas.microsoft.com/office/powerpoint/2010/main" val="282811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animEffect transition="in" filter="barn(inVertical)">
                                      <p:cBhvr>
                                        <p:cTn id="7" dur="500"/>
                                        <p:tgtEl>
                                          <p:spTgt spid="2765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651">
                                            <p:txEl>
                                              <p:pRg st="6" end="6"/>
                                            </p:txEl>
                                          </p:spTgt>
                                        </p:tgtEl>
                                        <p:attrNameLst>
                                          <p:attrName>style.visibility</p:attrName>
                                        </p:attrNameLst>
                                      </p:cBhvr>
                                      <p:to>
                                        <p:strVal val="visible"/>
                                      </p:to>
                                    </p:set>
                                    <p:animEffect transition="in" filter="barn(inVertical)">
                                      <p:cBhvr>
                                        <p:cTn id="12" dur="500"/>
                                        <p:tgtEl>
                                          <p:spTgt spid="27651">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651">
                                            <p:txEl>
                                              <p:pRg st="7" end="7"/>
                                            </p:txEl>
                                          </p:spTgt>
                                        </p:tgtEl>
                                        <p:attrNameLst>
                                          <p:attrName>style.visibility</p:attrName>
                                        </p:attrNameLst>
                                      </p:cBhvr>
                                      <p:to>
                                        <p:strVal val="visible"/>
                                      </p:to>
                                    </p:set>
                                    <p:animEffect transition="in" filter="barn(inVertical)">
                                      <p:cBhvr>
                                        <p:cTn id="17" dur="500"/>
                                        <p:tgtEl>
                                          <p:spTgt spid="27651">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651">
                                            <p:txEl>
                                              <p:pRg st="8" end="8"/>
                                            </p:txEl>
                                          </p:spTgt>
                                        </p:tgtEl>
                                        <p:attrNameLst>
                                          <p:attrName>style.visibility</p:attrName>
                                        </p:attrNameLst>
                                      </p:cBhvr>
                                      <p:to>
                                        <p:strVal val="visible"/>
                                      </p:to>
                                    </p:set>
                                    <p:animEffect transition="in" filter="barn(inVertical)">
                                      <p:cBhvr>
                                        <p:cTn id="22" dur="500"/>
                                        <p:tgtEl>
                                          <p:spTgt spid="276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854968"/>
          </a:xfrm>
          <a:prstGeom prst="rect">
            <a:avLst/>
          </a:prstGeom>
          <a:solidFill>
            <a:schemeClr val="accent1">
              <a:lumMod val="60000"/>
              <a:lumOff val="40000"/>
            </a:schemeClr>
          </a:solidFill>
          <a:ln w="3175">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Networking - WANs</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99682" y="1046041"/>
            <a:ext cx="8496944" cy="5109091"/>
          </a:xfrm>
          <a:noFill/>
          <a:ln>
            <a:solidFill>
              <a:schemeClr val="accent3"/>
            </a:solid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sz="2400" dirty="0" smtClean="0">
                <a:solidFill>
                  <a:schemeClr val="tx1"/>
                </a:solidFill>
                <a:cs typeface="Arial Rounded MT Bold"/>
              </a:rPr>
              <a:t>ISP</a:t>
            </a:r>
          </a:p>
          <a:p>
            <a:pPr marL="0" indent="0">
              <a:buNone/>
            </a:pPr>
            <a:r>
              <a:rPr lang="en-GB" sz="2400" b="0" dirty="0" smtClean="0">
                <a:solidFill>
                  <a:schemeClr val="tx1"/>
                </a:solidFill>
              </a:rPr>
              <a:t>This </a:t>
            </a:r>
            <a:r>
              <a:rPr lang="en-GB" sz="2400" b="0" dirty="0">
                <a:solidFill>
                  <a:schemeClr val="tx1"/>
                </a:solidFill>
              </a:rPr>
              <a:t>means INTERNET SERVICE PROVIDER</a:t>
            </a:r>
          </a:p>
          <a:p>
            <a:pPr marL="0" indent="0">
              <a:buNone/>
            </a:pPr>
            <a:endParaRPr lang="en-GB" sz="2400" b="0" dirty="0">
              <a:solidFill>
                <a:schemeClr val="tx1"/>
              </a:solidFill>
            </a:endParaRPr>
          </a:p>
          <a:p>
            <a:pPr marL="0" indent="0">
              <a:buNone/>
            </a:pPr>
            <a:r>
              <a:rPr lang="en-GB" sz="2400" b="0" dirty="0">
                <a:solidFill>
                  <a:schemeClr val="tx1"/>
                </a:solidFill>
              </a:rPr>
              <a:t>This is simply the company who provide you with your internet connection.</a:t>
            </a:r>
          </a:p>
          <a:p>
            <a:pPr marL="0" indent="0">
              <a:buNone/>
            </a:pPr>
            <a:endParaRPr lang="en-GB" sz="2400" b="0" dirty="0">
              <a:solidFill>
                <a:schemeClr val="tx1"/>
              </a:solidFill>
            </a:endParaRPr>
          </a:p>
          <a:p>
            <a:pPr marL="0" indent="0">
              <a:buNone/>
            </a:pPr>
            <a:r>
              <a:rPr lang="en-GB" sz="2400" b="0" dirty="0">
                <a:solidFill>
                  <a:schemeClr val="tx1"/>
                </a:solidFill>
              </a:rPr>
              <a:t>Can you name any ISPs?</a:t>
            </a:r>
          </a:p>
          <a:p>
            <a:pPr marL="0" indent="0">
              <a:buNone/>
            </a:pPr>
            <a:endParaRPr lang="en-GB" sz="2400" b="0" dirty="0">
              <a:solidFill>
                <a:schemeClr val="tx1"/>
              </a:solidFill>
              <a:cs typeface="Arial Rounded MT Bold"/>
            </a:endParaRPr>
          </a:p>
        </p:txBody>
      </p:sp>
    </p:spTree>
    <p:extLst>
      <p:ext uri="{BB962C8B-B14F-4D97-AF65-F5344CB8AC3E}">
        <p14:creationId xmlns:p14="http://schemas.microsoft.com/office/powerpoint/2010/main" val="247051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additive="base">
                                        <p:cTn id="1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854968"/>
          </a:xfrm>
          <a:prstGeom prst="rect">
            <a:avLst/>
          </a:prstGeom>
          <a:solidFill>
            <a:schemeClr val="accent1">
              <a:lumMod val="60000"/>
              <a:lumOff val="40000"/>
            </a:schemeClr>
          </a:solidFill>
          <a:ln w="3175">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Networking - WANs</a:t>
            </a:r>
            <a:endParaRPr kumimoji="0" lang="en-GB"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9" name="Content Placeholder 2"/>
          <p:cNvSpPr>
            <a:spLocks noGrp="1"/>
          </p:cNvSpPr>
          <p:nvPr>
            <p:ph idx="1"/>
          </p:nvPr>
        </p:nvSpPr>
        <p:spPr>
          <a:xfrm>
            <a:off x="96636" y="1119613"/>
            <a:ext cx="8363355" cy="5109091"/>
          </a:xfrm>
          <a:noFill/>
          <a:ln>
            <a:noFill/>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GB" sz="2800" dirty="0" smtClean="0">
                <a:solidFill>
                  <a:schemeClr val="tx1"/>
                </a:solidFill>
              </a:rPr>
              <a:t>URL</a:t>
            </a:r>
          </a:p>
          <a:p>
            <a:pPr marL="0" indent="0">
              <a:buNone/>
            </a:pPr>
            <a:r>
              <a:rPr lang="en-GB" sz="2800" b="0" dirty="0" smtClean="0">
                <a:solidFill>
                  <a:schemeClr val="tx1"/>
                </a:solidFill>
              </a:rPr>
              <a:t>This </a:t>
            </a:r>
            <a:r>
              <a:rPr lang="en-GB" sz="2800" b="0" dirty="0">
                <a:solidFill>
                  <a:schemeClr val="tx1"/>
                </a:solidFill>
              </a:rPr>
              <a:t>means UNIFORM RESOURCE LOCATOR</a:t>
            </a:r>
          </a:p>
          <a:p>
            <a:pPr marL="0" indent="0">
              <a:buNone/>
            </a:pPr>
            <a:endParaRPr lang="en-GB" sz="2800" b="0" dirty="0">
              <a:solidFill>
                <a:schemeClr val="tx1"/>
              </a:solidFill>
            </a:endParaRPr>
          </a:p>
          <a:p>
            <a:pPr marL="0" indent="0">
              <a:buNone/>
            </a:pPr>
            <a:r>
              <a:rPr lang="en-GB" sz="2800" b="0" dirty="0">
                <a:solidFill>
                  <a:schemeClr val="tx1"/>
                </a:solidFill>
              </a:rPr>
              <a:t>This is simply a fancy name for a web address, such as:</a:t>
            </a:r>
          </a:p>
          <a:p>
            <a:pPr marL="0" indent="0">
              <a:buNone/>
            </a:pPr>
            <a:endParaRPr lang="en-GB" sz="2800" b="0" dirty="0">
              <a:solidFill>
                <a:schemeClr val="tx1"/>
              </a:solidFill>
            </a:endParaRPr>
          </a:p>
          <a:p>
            <a:r>
              <a:rPr lang="en-GB" sz="2800" b="0" dirty="0">
                <a:solidFill>
                  <a:schemeClr val="tx1"/>
                </a:solidFill>
                <a:hlinkClick r:id="rId2"/>
              </a:rPr>
              <a:t>http://www.bbc.co.uk</a:t>
            </a:r>
            <a:r>
              <a:rPr lang="en-GB" sz="2800" b="0" dirty="0">
                <a:solidFill>
                  <a:schemeClr val="tx1"/>
                </a:solidFill>
              </a:rPr>
              <a:t> </a:t>
            </a:r>
          </a:p>
          <a:p>
            <a:r>
              <a:rPr lang="en-GB" sz="2800" b="0" dirty="0">
                <a:solidFill>
                  <a:schemeClr val="tx1"/>
                </a:solidFill>
                <a:hlinkClick r:id="rId3"/>
              </a:rPr>
              <a:t>http://www.google.com</a:t>
            </a:r>
            <a:endParaRPr lang="en-GB" sz="2800" b="0" dirty="0">
              <a:solidFill>
                <a:schemeClr val="tx1"/>
              </a:solidFill>
            </a:endParaRPr>
          </a:p>
          <a:p>
            <a:pPr marL="0" indent="0">
              <a:buNone/>
            </a:pPr>
            <a:endParaRPr lang="en-GB" sz="2800" b="0" dirty="0">
              <a:solidFill>
                <a:schemeClr val="tx1"/>
              </a:solidFill>
            </a:endParaRPr>
          </a:p>
        </p:txBody>
      </p:sp>
    </p:spTree>
    <p:extLst>
      <p:ext uri="{BB962C8B-B14F-4D97-AF65-F5344CB8AC3E}">
        <p14:creationId xmlns:p14="http://schemas.microsoft.com/office/powerpoint/2010/main" val="261229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 calcmode="lin" valueType="num">
                                      <p:cBhvr additive="base">
                                        <p:cTn id="1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anim calcmode="lin" valueType="num">
                                      <p:cBhvr additive="base">
                                        <p:cTn id="2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0750"/>
          </a:xfrm>
          <a:solidFill>
            <a:schemeClr val="accent1">
              <a:lumMod val="60000"/>
              <a:lumOff val="40000"/>
            </a:schemeClr>
          </a:solidFill>
          <a:ln>
            <a:noFill/>
          </a:ln>
        </p:spPr>
        <p:txBody>
          <a:bodyPr>
            <a:normAutofit/>
          </a:bodyPr>
          <a:lstStyle/>
          <a:p>
            <a:pPr algn="ctr"/>
            <a:r>
              <a:rPr lang="en-GB" sz="4400" b="1" dirty="0" smtClean="0"/>
              <a:t>URL</a:t>
            </a:r>
            <a:endParaRPr lang="en-GB" sz="4400" b="1" dirty="0"/>
          </a:p>
        </p:txBody>
      </p:sp>
      <p:sp>
        <p:nvSpPr>
          <p:cNvPr id="4" name="TextBox 3"/>
          <p:cNvSpPr txBox="1"/>
          <p:nvPr/>
        </p:nvSpPr>
        <p:spPr>
          <a:xfrm>
            <a:off x="380999" y="2167498"/>
            <a:ext cx="2438400" cy="646331"/>
          </a:xfrm>
          <a:prstGeom prst="rect">
            <a:avLst/>
          </a:prstGeom>
          <a:noFill/>
        </p:spPr>
        <p:txBody>
          <a:bodyPr wrap="square" rtlCol="0">
            <a:spAutoFit/>
          </a:bodyPr>
          <a:lstStyle/>
          <a:p>
            <a:r>
              <a:rPr lang="en-GB" sz="3600" dirty="0" smtClean="0"/>
              <a:t>http://</a:t>
            </a:r>
            <a:endParaRPr lang="en-GB" sz="3600" dirty="0"/>
          </a:p>
        </p:txBody>
      </p:sp>
      <p:sp>
        <p:nvSpPr>
          <p:cNvPr id="5" name="TextBox 4"/>
          <p:cNvSpPr txBox="1"/>
          <p:nvPr/>
        </p:nvSpPr>
        <p:spPr>
          <a:xfrm>
            <a:off x="1600199" y="2167497"/>
            <a:ext cx="1981200" cy="646331"/>
          </a:xfrm>
          <a:prstGeom prst="rect">
            <a:avLst/>
          </a:prstGeom>
          <a:noFill/>
        </p:spPr>
        <p:txBody>
          <a:bodyPr wrap="square" rtlCol="0">
            <a:spAutoFit/>
          </a:bodyPr>
          <a:lstStyle/>
          <a:p>
            <a:r>
              <a:rPr lang="en-GB" sz="3600" dirty="0" smtClean="0"/>
              <a:t>www.</a:t>
            </a:r>
            <a:endParaRPr lang="en-GB" sz="3600" dirty="0"/>
          </a:p>
        </p:txBody>
      </p:sp>
      <p:sp>
        <p:nvSpPr>
          <p:cNvPr id="6" name="TextBox 5"/>
          <p:cNvSpPr txBox="1"/>
          <p:nvPr/>
        </p:nvSpPr>
        <p:spPr>
          <a:xfrm>
            <a:off x="2683933" y="2175965"/>
            <a:ext cx="1617133" cy="646331"/>
          </a:xfrm>
          <a:prstGeom prst="rect">
            <a:avLst/>
          </a:prstGeom>
          <a:noFill/>
        </p:spPr>
        <p:txBody>
          <a:bodyPr wrap="square" rtlCol="0">
            <a:spAutoFit/>
          </a:bodyPr>
          <a:lstStyle/>
          <a:p>
            <a:r>
              <a:rPr lang="en-GB" sz="3600" dirty="0" err="1" smtClean="0"/>
              <a:t>mysite</a:t>
            </a:r>
            <a:endParaRPr lang="en-GB" sz="3600" dirty="0"/>
          </a:p>
        </p:txBody>
      </p:sp>
      <p:sp>
        <p:nvSpPr>
          <p:cNvPr id="7" name="TextBox 6"/>
          <p:cNvSpPr txBox="1"/>
          <p:nvPr/>
        </p:nvSpPr>
        <p:spPr>
          <a:xfrm>
            <a:off x="3962400" y="2175965"/>
            <a:ext cx="2590800" cy="646331"/>
          </a:xfrm>
          <a:prstGeom prst="rect">
            <a:avLst/>
          </a:prstGeom>
          <a:noFill/>
        </p:spPr>
        <p:txBody>
          <a:bodyPr wrap="square" rtlCol="0">
            <a:spAutoFit/>
          </a:bodyPr>
          <a:lstStyle/>
          <a:p>
            <a:r>
              <a:rPr lang="en-GB" sz="3600" dirty="0" smtClean="0"/>
              <a:t>.com</a:t>
            </a:r>
            <a:endParaRPr lang="en-GB" sz="3600" dirty="0"/>
          </a:p>
        </p:txBody>
      </p:sp>
      <p:sp>
        <p:nvSpPr>
          <p:cNvPr id="8" name="TextBox 7"/>
          <p:cNvSpPr txBox="1"/>
          <p:nvPr/>
        </p:nvSpPr>
        <p:spPr>
          <a:xfrm>
            <a:off x="4953000" y="2175965"/>
            <a:ext cx="2590800" cy="646331"/>
          </a:xfrm>
          <a:prstGeom prst="rect">
            <a:avLst/>
          </a:prstGeom>
          <a:noFill/>
        </p:spPr>
        <p:txBody>
          <a:bodyPr wrap="square" rtlCol="0">
            <a:spAutoFit/>
          </a:bodyPr>
          <a:lstStyle/>
          <a:p>
            <a:r>
              <a:rPr lang="en-GB" sz="3600" dirty="0" smtClean="0"/>
              <a:t>/folder/</a:t>
            </a:r>
            <a:endParaRPr lang="en-GB" sz="3600" dirty="0"/>
          </a:p>
        </p:txBody>
      </p:sp>
      <p:sp>
        <p:nvSpPr>
          <p:cNvPr id="9" name="TextBox 8"/>
          <p:cNvSpPr txBox="1"/>
          <p:nvPr/>
        </p:nvSpPr>
        <p:spPr>
          <a:xfrm>
            <a:off x="6400800" y="2175965"/>
            <a:ext cx="3276600" cy="646331"/>
          </a:xfrm>
          <a:prstGeom prst="rect">
            <a:avLst/>
          </a:prstGeom>
          <a:noFill/>
        </p:spPr>
        <p:txBody>
          <a:bodyPr wrap="square" rtlCol="0">
            <a:spAutoFit/>
          </a:bodyPr>
          <a:lstStyle/>
          <a:p>
            <a:r>
              <a:rPr lang="en-GB" sz="3600" dirty="0" smtClean="0"/>
              <a:t>Index.html</a:t>
            </a:r>
            <a:endParaRPr lang="en-GB" sz="3600" dirty="0"/>
          </a:p>
        </p:txBody>
      </p:sp>
    </p:spTree>
    <p:extLst>
      <p:ext uri="{BB962C8B-B14F-4D97-AF65-F5344CB8AC3E}">
        <p14:creationId xmlns:p14="http://schemas.microsoft.com/office/powerpoint/2010/main" val="319781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7.40741E-7 L 0.375 0.51968 " pathEditMode="relative" rAng="0" ptsTypes="AA">
                                      <p:cBhvr>
                                        <p:cTn id="6" dur="2000" fill="hold"/>
                                        <p:tgtEl>
                                          <p:spTgt spid="4"/>
                                        </p:tgtEl>
                                        <p:attrNameLst>
                                          <p:attrName>ppt_x</p:attrName>
                                          <p:attrName>ppt_y</p:attrName>
                                        </p:attrNameLst>
                                      </p:cBhvr>
                                      <p:rCtr x="18800" y="26000"/>
                                    </p:animMotion>
                                  </p:childTnLst>
                                </p:cTn>
                              </p:par>
                            </p:childTnLst>
                          </p:cTn>
                        </p:par>
                        <p:par>
                          <p:cTn id="7" fill="hold">
                            <p:stCondLst>
                              <p:cond delay="2000"/>
                            </p:stCondLst>
                            <p:childTnLst>
                              <p:par>
                                <p:cTn id="8" presetID="6" presetClass="emph" presetSubtype="0" fill="hold" grpId="1" nodeType="afterEffect">
                                  <p:stCondLst>
                                    <p:cond delay="0"/>
                                  </p:stCondLst>
                                  <p:childTnLst>
                                    <p:animScale>
                                      <p:cBhvr>
                                        <p:cTn id="9"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0750"/>
          </a:xfrm>
          <a:solidFill>
            <a:schemeClr val="accent1">
              <a:lumMod val="60000"/>
              <a:lumOff val="40000"/>
            </a:schemeClr>
          </a:solidFill>
          <a:ln>
            <a:noFill/>
          </a:ln>
        </p:spPr>
        <p:txBody>
          <a:bodyPr>
            <a:normAutofit/>
          </a:bodyPr>
          <a:lstStyle/>
          <a:p>
            <a:r>
              <a:rPr lang="en-GB" sz="4400" b="1" dirty="0" smtClean="0"/>
              <a:t>Protocol</a:t>
            </a:r>
            <a:endParaRPr lang="en-GB" sz="4400" b="1" dirty="0"/>
          </a:p>
        </p:txBody>
      </p:sp>
      <p:sp>
        <p:nvSpPr>
          <p:cNvPr id="4" name="TextBox 3"/>
          <p:cNvSpPr txBox="1"/>
          <p:nvPr/>
        </p:nvSpPr>
        <p:spPr>
          <a:xfrm>
            <a:off x="321730" y="1363133"/>
            <a:ext cx="2438400" cy="646331"/>
          </a:xfrm>
          <a:prstGeom prst="rect">
            <a:avLst/>
          </a:prstGeom>
          <a:noFill/>
        </p:spPr>
        <p:txBody>
          <a:bodyPr wrap="square" rtlCol="0">
            <a:spAutoFit/>
          </a:bodyPr>
          <a:lstStyle/>
          <a:p>
            <a:r>
              <a:rPr lang="en-GB" sz="3600" b="1" dirty="0" smtClean="0">
                <a:solidFill>
                  <a:srgbClr val="FF0000"/>
                </a:solidFill>
                <a:effectLst>
                  <a:outerShdw blurRad="38100" dist="38100" dir="2700000" algn="tl">
                    <a:srgbClr val="000000">
                      <a:alpha val="43137"/>
                    </a:srgbClr>
                  </a:outerShdw>
                </a:effectLst>
              </a:rPr>
              <a:t>http://</a:t>
            </a:r>
            <a:endParaRPr lang="en-GB" sz="3600" b="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1600199" y="1363132"/>
            <a:ext cx="1981200" cy="646331"/>
          </a:xfrm>
          <a:prstGeom prst="rect">
            <a:avLst/>
          </a:prstGeom>
          <a:noFill/>
        </p:spPr>
        <p:txBody>
          <a:bodyPr wrap="square" rtlCol="0">
            <a:spAutoFit/>
          </a:bodyPr>
          <a:lstStyle/>
          <a:p>
            <a:r>
              <a:rPr lang="en-GB" sz="3600" dirty="0" smtClean="0"/>
              <a:t>www.</a:t>
            </a:r>
            <a:endParaRPr lang="en-GB" sz="3600" dirty="0"/>
          </a:p>
        </p:txBody>
      </p:sp>
      <p:sp>
        <p:nvSpPr>
          <p:cNvPr id="6" name="TextBox 5"/>
          <p:cNvSpPr txBox="1"/>
          <p:nvPr/>
        </p:nvSpPr>
        <p:spPr>
          <a:xfrm>
            <a:off x="2683933" y="1371600"/>
            <a:ext cx="1617133" cy="646331"/>
          </a:xfrm>
          <a:prstGeom prst="rect">
            <a:avLst/>
          </a:prstGeom>
          <a:noFill/>
        </p:spPr>
        <p:txBody>
          <a:bodyPr wrap="square" rtlCol="0">
            <a:spAutoFit/>
          </a:bodyPr>
          <a:lstStyle/>
          <a:p>
            <a:r>
              <a:rPr lang="en-GB" sz="3600" dirty="0" err="1" smtClean="0"/>
              <a:t>mysite</a:t>
            </a:r>
            <a:endParaRPr lang="en-GB" sz="3600" dirty="0"/>
          </a:p>
        </p:txBody>
      </p:sp>
      <p:sp>
        <p:nvSpPr>
          <p:cNvPr id="7" name="TextBox 6"/>
          <p:cNvSpPr txBox="1"/>
          <p:nvPr/>
        </p:nvSpPr>
        <p:spPr>
          <a:xfrm>
            <a:off x="3962400" y="1371600"/>
            <a:ext cx="2590800" cy="646331"/>
          </a:xfrm>
          <a:prstGeom prst="rect">
            <a:avLst/>
          </a:prstGeom>
          <a:noFill/>
        </p:spPr>
        <p:txBody>
          <a:bodyPr wrap="square" rtlCol="0">
            <a:spAutoFit/>
          </a:bodyPr>
          <a:lstStyle/>
          <a:p>
            <a:r>
              <a:rPr lang="en-GB" sz="3600" dirty="0" smtClean="0"/>
              <a:t>.com</a:t>
            </a:r>
            <a:endParaRPr lang="en-GB" sz="3600" dirty="0"/>
          </a:p>
        </p:txBody>
      </p:sp>
      <p:sp>
        <p:nvSpPr>
          <p:cNvPr id="8" name="TextBox 7"/>
          <p:cNvSpPr txBox="1"/>
          <p:nvPr/>
        </p:nvSpPr>
        <p:spPr>
          <a:xfrm>
            <a:off x="4953000" y="1371600"/>
            <a:ext cx="2590800" cy="646331"/>
          </a:xfrm>
          <a:prstGeom prst="rect">
            <a:avLst/>
          </a:prstGeom>
          <a:noFill/>
        </p:spPr>
        <p:txBody>
          <a:bodyPr wrap="square" rtlCol="0">
            <a:spAutoFit/>
          </a:bodyPr>
          <a:lstStyle/>
          <a:p>
            <a:r>
              <a:rPr lang="en-GB" sz="3600" dirty="0" smtClean="0"/>
              <a:t>/folder/</a:t>
            </a:r>
            <a:endParaRPr lang="en-GB" sz="3600" dirty="0"/>
          </a:p>
        </p:txBody>
      </p:sp>
      <p:sp>
        <p:nvSpPr>
          <p:cNvPr id="9" name="TextBox 8"/>
          <p:cNvSpPr txBox="1"/>
          <p:nvPr/>
        </p:nvSpPr>
        <p:spPr>
          <a:xfrm>
            <a:off x="6400800" y="1371600"/>
            <a:ext cx="3276600" cy="646331"/>
          </a:xfrm>
          <a:prstGeom prst="rect">
            <a:avLst/>
          </a:prstGeom>
          <a:noFill/>
        </p:spPr>
        <p:txBody>
          <a:bodyPr wrap="square" rtlCol="0">
            <a:spAutoFit/>
          </a:bodyPr>
          <a:lstStyle/>
          <a:p>
            <a:r>
              <a:rPr lang="en-GB" sz="3600" dirty="0" smtClean="0"/>
              <a:t>Index.html</a:t>
            </a:r>
            <a:endParaRPr lang="en-GB" sz="3600" dirty="0"/>
          </a:p>
        </p:txBody>
      </p:sp>
      <p:sp>
        <p:nvSpPr>
          <p:cNvPr id="10" name="TextBox 9"/>
          <p:cNvSpPr txBox="1"/>
          <p:nvPr/>
        </p:nvSpPr>
        <p:spPr>
          <a:xfrm>
            <a:off x="457200" y="2164140"/>
            <a:ext cx="8407400" cy="22467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dirty="0" smtClean="0"/>
              <a:t>HTTP stands for “</a:t>
            </a:r>
            <a:r>
              <a:rPr lang="en-GB" sz="2800" b="1" dirty="0" smtClean="0">
                <a:solidFill>
                  <a:srgbClr val="FF0000"/>
                </a:solidFill>
                <a:effectLst>
                  <a:outerShdw blurRad="38100" dist="38100" dir="2700000" algn="tl">
                    <a:srgbClr val="000000">
                      <a:alpha val="43137"/>
                    </a:srgbClr>
                  </a:outerShdw>
                </a:effectLst>
              </a:rPr>
              <a:t>Hyper </a:t>
            </a:r>
            <a:r>
              <a:rPr lang="en-GB" sz="2800" b="1" dirty="0">
                <a:solidFill>
                  <a:srgbClr val="FF0000"/>
                </a:solidFill>
                <a:effectLst>
                  <a:outerShdw blurRad="38100" dist="38100" dir="2700000" algn="tl">
                    <a:srgbClr val="000000">
                      <a:alpha val="43137"/>
                    </a:srgbClr>
                  </a:outerShdw>
                </a:effectLst>
              </a:rPr>
              <a:t>T</a:t>
            </a:r>
            <a:r>
              <a:rPr lang="en-GB" sz="2800" b="1" dirty="0" smtClean="0">
                <a:solidFill>
                  <a:srgbClr val="FF0000"/>
                </a:solidFill>
                <a:effectLst>
                  <a:outerShdw blurRad="38100" dist="38100" dir="2700000" algn="tl">
                    <a:srgbClr val="000000">
                      <a:alpha val="43137"/>
                    </a:srgbClr>
                  </a:outerShdw>
                </a:effectLst>
              </a:rPr>
              <a:t>ext </a:t>
            </a:r>
            <a:r>
              <a:rPr lang="en-GB" sz="2800" b="1" dirty="0">
                <a:solidFill>
                  <a:srgbClr val="FF0000"/>
                </a:solidFill>
                <a:effectLst>
                  <a:outerShdw blurRad="38100" dist="38100" dir="2700000" algn="tl">
                    <a:srgbClr val="000000">
                      <a:alpha val="43137"/>
                    </a:srgbClr>
                  </a:outerShdw>
                </a:effectLst>
              </a:rPr>
              <a:t>T</a:t>
            </a:r>
            <a:r>
              <a:rPr lang="en-GB" sz="2800" b="1" dirty="0" smtClean="0">
                <a:solidFill>
                  <a:srgbClr val="FF0000"/>
                </a:solidFill>
                <a:effectLst>
                  <a:outerShdw blurRad="38100" dist="38100" dir="2700000" algn="tl">
                    <a:srgbClr val="000000">
                      <a:alpha val="43137"/>
                    </a:srgbClr>
                  </a:outerShdw>
                </a:effectLst>
              </a:rPr>
              <a:t>ransfer </a:t>
            </a:r>
            <a:r>
              <a:rPr lang="en-GB" sz="2800" b="1" dirty="0">
                <a:solidFill>
                  <a:srgbClr val="FF0000"/>
                </a:solidFill>
                <a:effectLst>
                  <a:outerShdw blurRad="38100" dist="38100" dir="2700000" algn="tl">
                    <a:srgbClr val="000000">
                      <a:alpha val="43137"/>
                    </a:srgbClr>
                  </a:outerShdw>
                </a:effectLst>
              </a:rPr>
              <a:t>P</a:t>
            </a:r>
            <a:r>
              <a:rPr lang="en-GB" sz="2800" b="1" dirty="0" smtClean="0">
                <a:solidFill>
                  <a:srgbClr val="FF0000"/>
                </a:solidFill>
                <a:effectLst>
                  <a:outerShdw blurRad="38100" dist="38100" dir="2700000" algn="tl">
                    <a:srgbClr val="000000">
                      <a:alpha val="43137"/>
                    </a:srgbClr>
                  </a:outerShdw>
                </a:effectLst>
              </a:rPr>
              <a:t>rotocol</a:t>
            </a:r>
            <a:r>
              <a:rPr lang="en-GB" sz="2800" dirty="0" smtClean="0"/>
              <a:t>” and is the network protocol used to transfer web pages. </a:t>
            </a:r>
          </a:p>
          <a:p>
            <a:endParaRPr lang="en-GB" sz="2800" dirty="0"/>
          </a:p>
          <a:p>
            <a:r>
              <a:rPr lang="en-GB" sz="2800" dirty="0" smtClean="0"/>
              <a:t>Most web browsers will put this in for you!</a:t>
            </a:r>
          </a:p>
        </p:txBody>
      </p:sp>
    </p:spTree>
    <p:extLst>
      <p:ext uri="{BB962C8B-B14F-4D97-AF65-F5344CB8AC3E}">
        <p14:creationId xmlns:p14="http://schemas.microsoft.com/office/powerpoint/2010/main" val="11550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3.33333E-6 -7.40741E-7 L 0.375 0.51968 " pathEditMode="relative" rAng="0" ptsTypes="AA">
                                      <p:cBhvr>
                                        <p:cTn id="6" dur="2000" fill="hold"/>
                                        <p:tgtEl>
                                          <p:spTgt spid="4"/>
                                        </p:tgtEl>
                                        <p:attrNameLst>
                                          <p:attrName>ppt_x</p:attrName>
                                          <p:attrName>ppt_y</p:attrName>
                                        </p:attrNameLst>
                                      </p:cBhvr>
                                      <p:rCtr x="18800" y="26000"/>
                                    </p:animMotion>
                                  </p:childTnLst>
                                </p:cTn>
                              </p:par>
                            </p:childTnLst>
                          </p:cTn>
                        </p:par>
                        <p:par>
                          <p:cTn id="7" fill="hold">
                            <p:stCondLst>
                              <p:cond delay="2000"/>
                            </p:stCondLst>
                            <p:childTnLst>
                              <p:par>
                                <p:cTn id="8" presetID="6" presetClass="emph" presetSubtype="0" fill="hold" grpId="1" nodeType="afterEffect">
                                  <p:stCondLst>
                                    <p:cond delay="0"/>
                                  </p:stCondLst>
                                  <p:childTnLst>
                                    <p:animScale>
                                      <p:cBhvr>
                                        <p:cTn id="9"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0750"/>
          </a:xfrm>
          <a:solidFill>
            <a:schemeClr val="accent1">
              <a:lumMod val="60000"/>
              <a:lumOff val="40000"/>
            </a:schemeClr>
          </a:solidFill>
          <a:ln>
            <a:noFill/>
          </a:ln>
        </p:spPr>
        <p:txBody>
          <a:bodyPr>
            <a:normAutofit/>
          </a:bodyPr>
          <a:lstStyle/>
          <a:p>
            <a:pPr algn="ctr"/>
            <a:r>
              <a:rPr lang="en-GB" sz="4400" dirty="0" smtClean="0"/>
              <a:t>DNS</a:t>
            </a:r>
            <a:endParaRPr lang="en-GB" sz="4400" dirty="0"/>
          </a:p>
        </p:txBody>
      </p:sp>
      <p:sp>
        <p:nvSpPr>
          <p:cNvPr id="4" name="TextBox 3"/>
          <p:cNvSpPr txBox="1"/>
          <p:nvPr/>
        </p:nvSpPr>
        <p:spPr>
          <a:xfrm>
            <a:off x="381000" y="1371599"/>
            <a:ext cx="2438400" cy="646331"/>
          </a:xfrm>
          <a:prstGeom prst="rect">
            <a:avLst/>
          </a:prstGeom>
          <a:noFill/>
        </p:spPr>
        <p:txBody>
          <a:bodyPr wrap="square" rtlCol="0">
            <a:spAutoFit/>
          </a:bodyPr>
          <a:lstStyle/>
          <a:p>
            <a:r>
              <a:rPr lang="en-GB" sz="3600" dirty="0" smtClean="0"/>
              <a:t>http://</a:t>
            </a:r>
            <a:endParaRPr lang="en-GB" sz="3600" dirty="0"/>
          </a:p>
        </p:txBody>
      </p:sp>
      <p:sp>
        <p:nvSpPr>
          <p:cNvPr id="5" name="TextBox 4"/>
          <p:cNvSpPr txBox="1"/>
          <p:nvPr/>
        </p:nvSpPr>
        <p:spPr>
          <a:xfrm>
            <a:off x="1600199" y="1371598"/>
            <a:ext cx="2125669" cy="646331"/>
          </a:xfrm>
          <a:prstGeom prst="rect">
            <a:avLst/>
          </a:prstGeom>
          <a:noFill/>
        </p:spPr>
        <p:txBody>
          <a:bodyPr wrap="square" rtlCol="0">
            <a:spAutoFit/>
          </a:bodyPr>
          <a:lstStyle/>
          <a:p>
            <a:r>
              <a:rPr lang="en-GB" sz="3600" b="1" dirty="0" smtClean="0">
                <a:solidFill>
                  <a:srgbClr val="FF0000"/>
                </a:solidFill>
                <a:effectLst>
                  <a:outerShdw blurRad="38100" dist="38100" dir="2700000" algn="tl">
                    <a:srgbClr val="000000">
                      <a:alpha val="43137"/>
                    </a:srgbClr>
                  </a:outerShdw>
                </a:effectLst>
              </a:rPr>
              <a:t>www.</a:t>
            </a:r>
            <a:endParaRPr lang="en-GB" sz="36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2827866" y="1371600"/>
            <a:ext cx="1744139" cy="646331"/>
          </a:xfrm>
          <a:prstGeom prst="rect">
            <a:avLst/>
          </a:prstGeom>
          <a:noFill/>
        </p:spPr>
        <p:txBody>
          <a:bodyPr wrap="square" rtlCol="0">
            <a:spAutoFit/>
          </a:bodyPr>
          <a:lstStyle/>
          <a:p>
            <a:r>
              <a:rPr lang="en-GB" sz="3600" b="1" dirty="0" err="1" smtClean="0">
                <a:solidFill>
                  <a:srgbClr val="FF0000"/>
                </a:solidFill>
                <a:effectLst>
                  <a:outerShdw blurRad="38100" dist="38100" dir="2700000" algn="tl">
                    <a:srgbClr val="000000">
                      <a:alpha val="43137"/>
                    </a:srgbClr>
                  </a:outerShdw>
                </a:effectLst>
              </a:rPr>
              <a:t>mysite</a:t>
            </a:r>
            <a:endParaRPr lang="en-GB" sz="36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4292610" y="1371600"/>
            <a:ext cx="2590800" cy="646331"/>
          </a:xfrm>
          <a:prstGeom prst="rect">
            <a:avLst/>
          </a:prstGeom>
          <a:noFill/>
        </p:spPr>
        <p:txBody>
          <a:bodyPr wrap="square" rtlCol="0">
            <a:spAutoFit/>
          </a:bodyPr>
          <a:lstStyle/>
          <a:p>
            <a:r>
              <a:rPr lang="en-GB" sz="3600" dirty="0" smtClean="0">
                <a:solidFill>
                  <a:srgbClr val="FF0000"/>
                </a:solidFill>
                <a:effectLst>
                  <a:outerShdw blurRad="38100" dist="38100" dir="2700000" algn="tl">
                    <a:srgbClr val="000000">
                      <a:alpha val="43137"/>
                    </a:srgbClr>
                  </a:outerShdw>
                </a:effectLst>
              </a:rPr>
              <a:t>.com</a:t>
            </a:r>
            <a:endParaRPr lang="en-GB" sz="3600"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5283213" y="1371600"/>
            <a:ext cx="2590800" cy="646331"/>
          </a:xfrm>
          <a:prstGeom prst="rect">
            <a:avLst/>
          </a:prstGeom>
          <a:noFill/>
        </p:spPr>
        <p:txBody>
          <a:bodyPr wrap="square" rtlCol="0">
            <a:spAutoFit/>
          </a:bodyPr>
          <a:lstStyle/>
          <a:p>
            <a:r>
              <a:rPr lang="en-GB" sz="3600" dirty="0" smtClean="0"/>
              <a:t>/folder/</a:t>
            </a:r>
            <a:endParaRPr lang="en-GB" sz="3600" dirty="0"/>
          </a:p>
        </p:txBody>
      </p:sp>
      <p:sp>
        <p:nvSpPr>
          <p:cNvPr id="9" name="TextBox 8"/>
          <p:cNvSpPr txBox="1"/>
          <p:nvPr/>
        </p:nvSpPr>
        <p:spPr>
          <a:xfrm>
            <a:off x="6671744" y="1371600"/>
            <a:ext cx="3276600" cy="646331"/>
          </a:xfrm>
          <a:prstGeom prst="rect">
            <a:avLst/>
          </a:prstGeom>
          <a:noFill/>
        </p:spPr>
        <p:txBody>
          <a:bodyPr wrap="square" rtlCol="0">
            <a:spAutoFit/>
          </a:bodyPr>
          <a:lstStyle/>
          <a:p>
            <a:r>
              <a:rPr lang="en-GB" sz="3600" dirty="0" smtClean="0"/>
              <a:t>Index.html</a:t>
            </a:r>
            <a:endParaRPr lang="en-GB" sz="3600" dirty="0"/>
          </a:p>
        </p:txBody>
      </p:sp>
      <p:sp>
        <p:nvSpPr>
          <p:cNvPr id="10" name="TextBox 9"/>
          <p:cNvSpPr txBox="1"/>
          <p:nvPr/>
        </p:nvSpPr>
        <p:spPr>
          <a:xfrm>
            <a:off x="457200" y="2523067"/>
            <a:ext cx="8229600" cy="21236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spcAft>
                <a:spcPts val="1200"/>
              </a:spcAft>
              <a:buFont typeface="Arial" panose="020B0604020202020204" pitchFamily="34" charset="0"/>
              <a:buChar char="•"/>
            </a:pPr>
            <a:r>
              <a:rPr lang="en-GB" sz="2800" dirty="0" smtClean="0"/>
              <a:t>This part is referred to as the domain name. </a:t>
            </a:r>
          </a:p>
          <a:p>
            <a:pPr marL="285750" indent="-285750">
              <a:spcAft>
                <a:spcPts val="1200"/>
              </a:spcAft>
              <a:buFont typeface="Arial" panose="020B0604020202020204" pitchFamily="34" charset="0"/>
              <a:buChar char="•"/>
            </a:pPr>
            <a:r>
              <a:rPr lang="en-GB" sz="2800" dirty="0" smtClean="0"/>
              <a:t>It is made up of a series of domains read from right to left (bigger to smaller).</a:t>
            </a:r>
          </a:p>
          <a:p>
            <a:pPr marL="285750" indent="-285750">
              <a:spcAft>
                <a:spcPts val="1200"/>
              </a:spcAft>
              <a:buFont typeface="Arial" panose="020B0604020202020204" pitchFamily="34" charset="0"/>
              <a:buChar char="•"/>
            </a:pPr>
            <a:r>
              <a:rPr lang="en-GB" sz="2800" dirty="0" smtClean="0"/>
              <a:t>This must be converted to an IP address.</a:t>
            </a:r>
          </a:p>
        </p:txBody>
      </p:sp>
    </p:spTree>
    <p:extLst>
      <p:ext uri="{BB962C8B-B14F-4D97-AF65-F5344CB8AC3E}">
        <p14:creationId xmlns:p14="http://schemas.microsoft.com/office/powerpoint/2010/main" val="57559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112E-17 -7.40741E-7 L 5.55112E-17 0.4419 " pathEditMode="relative" rAng="0" ptsTypes="AA">
                                      <p:cBhvr>
                                        <p:cTn id="6" dur="2000" fill="hold"/>
                                        <p:tgtEl>
                                          <p:spTgt spid="5"/>
                                        </p:tgtEl>
                                        <p:attrNameLst>
                                          <p:attrName>ppt_x</p:attrName>
                                          <p:attrName>ppt_y</p:attrName>
                                        </p:attrNameLst>
                                      </p:cBhvr>
                                      <p:rCtr x="0" y="221"/>
                                    </p:animMotion>
                                  </p:childTnLst>
                                </p:cTn>
                              </p:par>
                              <p:par>
                                <p:cTn id="7" presetID="42" presetClass="path" presetSubtype="0" accel="50000" decel="50000" fill="hold" grpId="0" nodeType="withEffect">
                                  <p:stCondLst>
                                    <p:cond delay="0"/>
                                  </p:stCondLst>
                                  <p:childTnLst>
                                    <p:animMotion origin="layout" path="M 5.55112E-17 -7.40741E-7 L 0.00417 0.4419 " pathEditMode="relative" rAng="0" ptsTypes="AA">
                                      <p:cBhvr>
                                        <p:cTn id="8" dur="2000" fill="hold"/>
                                        <p:tgtEl>
                                          <p:spTgt spid="6"/>
                                        </p:tgtEl>
                                        <p:attrNameLst>
                                          <p:attrName>ppt_x</p:attrName>
                                          <p:attrName>ppt_y</p:attrName>
                                        </p:attrNameLst>
                                      </p:cBhvr>
                                      <p:rCtr x="2" y="221"/>
                                    </p:animMotion>
                                  </p:childTnLst>
                                </p:cTn>
                              </p:par>
                              <p:par>
                                <p:cTn id="9" presetID="42" presetClass="path" presetSubtype="0" accel="50000" decel="50000" fill="hold" grpId="0" nodeType="withEffect">
                                  <p:stCondLst>
                                    <p:cond delay="0"/>
                                  </p:stCondLst>
                                  <p:childTnLst>
                                    <p:animMotion origin="layout" path="M -3.33333E-6 -7.40741E-7 L -3.33333E-6 0.45301 " pathEditMode="relative" rAng="0" ptsTypes="AA">
                                      <p:cBhvr>
                                        <p:cTn id="10" dur="2000" fill="hold"/>
                                        <p:tgtEl>
                                          <p:spTgt spid="7"/>
                                        </p:tgtEl>
                                        <p:attrNameLst>
                                          <p:attrName>ppt_x</p:attrName>
                                          <p:attrName>ppt_y</p:attrName>
                                        </p:attrNameLst>
                                      </p:cBhvr>
                                      <p:rCtr x="0" y="2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0750"/>
          </a:xfrm>
          <a:solidFill>
            <a:schemeClr val="accent1">
              <a:lumMod val="60000"/>
              <a:lumOff val="40000"/>
            </a:schemeClr>
          </a:solidFill>
        </p:spPr>
        <p:txBody>
          <a:bodyPr>
            <a:normAutofit/>
          </a:bodyPr>
          <a:lstStyle/>
          <a:p>
            <a:pPr algn="ctr"/>
            <a:r>
              <a:rPr lang="en-GB" sz="4400" b="1" dirty="0" smtClean="0"/>
              <a:t>Folder</a:t>
            </a:r>
            <a:endParaRPr lang="en-GB" sz="4400" b="1" dirty="0"/>
          </a:p>
        </p:txBody>
      </p:sp>
      <p:sp>
        <p:nvSpPr>
          <p:cNvPr id="4" name="TextBox 3"/>
          <p:cNvSpPr txBox="1"/>
          <p:nvPr/>
        </p:nvSpPr>
        <p:spPr>
          <a:xfrm>
            <a:off x="457200" y="1371600"/>
            <a:ext cx="2438400" cy="646331"/>
          </a:xfrm>
          <a:prstGeom prst="rect">
            <a:avLst/>
          </a:prstGeom>
          <a:noFill/>
        </p:spPr>
        <p:txBody>
          <a:bodyPr wrap="square" rtlCol="0">
            <a:spAutoFit/>
          </a:bodyPr>
          <a:lstStyle/>
          <a:p>
            <a:r>
              <a:rPr lang="en-GB" sz="3600" dirty="0" smtClean="0"/>
              <a:t>http://</a:t>
            </a:r>
            <a:endParaRPr lang="en-GB" sz="3600" dirty="0"/>
          </a:p>
        </p:txBody>
      </p:sp>
      <p:sp>
        <p:nvSpPr>
          <p:cNvPr id="5" name="TextBox 4"/>
          <p:cNvSpPr txBox="1"/>
          <p:nvPr/>
        </p:nvSpPr>
        <p:spPr>
          <a:xfrm>
            <a:off x="1752600" y="1371600"/>
            <a:ext cx="1981200" cy="646331"/>
          </a:xfrm>
          <a:prstGeom prst="rect">
            <a:avLst/>
          </a:prstGeom>
          <a:noFill/>
        </p:spPr>
        <p:txBody>
          <a:bodyPr wrap="square" rtlCol="0">
            <a:spAutoFit/>
          </a:bodyPr>
          <a:lstStyle/>
          <a:p>
            <a:r>
              <a:rPr lang="en-GB" sz="3600" dirty="0" smtClean="0"/>
              <a:t>www.</a:t>
            </a:r>
            <a:endParaRPr lang="en-GB" sz="3600" dirty="0"/>
          </a:p>
        </p:txBody>
      </p:sp>
      <p:sp>
        <p:nvSpPr>
          <p:cNvPr id="6" name="TextBox 5"/>
          <p:cNvSpPr txBox="1"/>
          <p:nvPr/>
        </p:nvSpPr>
        <p:spPr>
          <a:xfrm>
            <a:off x="2819399" y="1371600"/>
            <a:ext cx="1710267" cy="646331"/>
          </a:xfrm>
          <a:prstGeom prst="rect">
            <a:avLst/>
          </a:prstGeom>
          <a:noFill/>
        </p:spPr>
        <p:txBody>
          <a:bodyPr wrap="square" rtlCol="0">
            <a:spAutoFit/>
          </a:bodyPr>
          <a:lstStyle/>
          <a:p>
            <a:r>
              <a:rPr lang="en-GB" sz="3600" dirty="0" err="1" smtClean="0"/>
              <a:t>mysite</a:t>
            </a:r>
            <a:endParaRPr lang="en-GB" sz="3600" dirty="0"/>
          </a:p>
        </p:txBody>
      </p:sp>
      <p:sp>
        <p:nvSpPr>
          <p:cNvPr id="7" name="TextBox 6"/>
          <p:cNvSpPr txBox="1"/>
          <p:nvPr/>
        </p:nvSpPr>
        <p:spPr>
          <a:xfrm>
            <a:off x="4148671" y="1371600"/>
            <a:ext cx="1295400" cy="646331"/>
          </a:xfrm>
          <a:prstGeom prst="rect">
            <a:avLst/>
          </a:prstGeom>
          <a:noFill/>
        </p:spPr>
        <p:txBody>
          <a:bodyPr wrap="square" rtlCol="0">
            <a:spAutoFit/>
          </a:bodyPr>
          <a:lstStyle/>
          <a:p>
            <a:r>
              <a:rPr lang="en-GB" sz="3600" dirty="0" smtClean="0"/>
              <a:t>.com</a:t>
            </a:r>
            <a:endParaRPr lang="en-GB" sz="3600" dirty="0"/>
          </a:p>
        </p:txBody>
      </p:sp>
      <p:sp>
        <p:nvSpPr>
          <p:cNvPr id="8" name="TextBox 7"/>
          <p:cNvSpPr txBox="1"/>
          <p:nvPr/>
        </p:nvSpPr>
        <p:spPr>
          <a:xfrm>
            <a:off x="5147741" y="1371600"/>
            <a:ext cx="1786458" cy="646331"/>
          </a:xfrm>
          <a:prstGeom prst="rect">
            <a:avLst/>
          </a:prstGeom>
          <a:noFill/>
        </p:spPr>
        <p:txBody>
          <a:bodyPr wrap="square" rtlCol="0">
            <a:spAutoFit/>
          </a:bodyPr>
          <a:lstStyle/>
          <a:p>
            <a:r>
              <a:rPr lang="en-GB" sz="3600" b="1" dirty="0" smtClean="0">
                <a:solidFill>
                  <a:srgbClr val="FF0000"/>
                </a:solidFill>
                <a:effectLst>
                  <a:outerShdw blurRad="38100" dist="38100" dir="2700000" algn="tl">
                    <a:srgbClr val="000000">
                      <a:alpha val="43137"/>
                    </a:srgbClr>
                  </a:outerShdw>
                </a:effectLst>
              </a:rPr>
              <a:t>/folder/</a:t>
            </a:r>
            <a:endParaRPr lang="en-GB" sz="3600" b="1" dirty="0">
              <a:solidFill>
                <a:srgbClr val="FF0000"/>
              </a:solidFill>
              <a:effectLst>
                <a:outerShdw blurRad="38100" dist="38100" dir="2700000" algn="tl">
                  <a:srgbClr val="000000">
                    <a:alpha val="43137"/>
                  </a:srgbClr>
                </a:outerShdw>
              </a:effectLst>
            </a:endParaRPr>
          </a:p>
        </p:txBody>
      </p:sp>
      <p:sp>
        <p:nvSpPr>
          <p:cNvPr id="9" name="TextBox 8"/>
          <p:cNvSpPr txBox="1"/>
          <p:nvPr/>
        </p:nvSpPr>
        <p:spPr>
          <a:xfrm>
            <a:off x="6680207" y="1371600"/>
            <a:ext cx="2523067" cy="646331"/>
          </a:xfrm>
          <a:prstGeom prst="rect">
            <a:avLst/>
          </a:prstGeom>
          <a:noFill/>
        </p:spPr>
        <p:txBody>
          <a:bodyPr wrap="square" rtlCol="0">
            <a:spAutoFit/>
          </a:bodyPr>
          <a:lstStyle/>
          <a:p>
            <a:r>
              <a:rPr lang="en-GB" sz="3600" dirty="0" smtClean="0"/>
              <a:t>Index.html</a:t>
            </a:r>
            <a:endParaRPr lang="en-GB" sz="3600" dirty="0"/>
          </a:p>
        </p:txBody>
      </p:sp>
      <p:sp>
        <p:nvSpPr>
          <p:cNvPr id="10" name="TextBox 9"/>
          <p:cNvSpPr txBox="1"/>
          <p:nvPr/>
        </p:nvSpPr>
        <p:spPr>
          <a:xfrm>
            <a:off x="643466" y="2345267"/>
            <a:ext cx="7772400" cy="18158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dirty="0" smtClean="0"/>
              <a:t>A web server may have multiple folders. </a:t>
            </a:r>
          </a:p>
          <a:p>
            <a:endParaRPr lang="en-GB" sz="2800" dirty="0"/>
          </a:p>
          <a:p>
            <a:r>
              <a:rPr lang="en-GB" sz="2800" dirty="0" smtClean="0"/>
              <a:t>These work in the same way folders work on a standard PC. </a:t>
            </a:r>
          </a:p>
        </p:txBody>
      </p:sp>
    </p:spTree>
    <p:extLst>
      <p:ext uri="{BB962C8B-B14F-4D97-AF65-F5344CB8AC3E}">
        <p14:creationId xmlns:p14="http://schemas.microsoft.com/office/powerpoint/2010/main" val="118316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7.40741E-7 L -3.33333E-6 0.40857 " pathEditMode="relative" rAng="0" ptsTypes="AA">
                                      <p:cBhvr>
                                        <p:cTn id="6" dur="2000" fill="hold"/>
                                        <p:tgtEl>
                                          <p:spTgt spid="8"/>
                                        </p:tgtEl>
                                        <p:attrNameLst>
                                          <p:attrName>ppt_x</p:attrName>
                                          <p:attrName>ppt_y</p:attrName>
                                        </p:attrNameLst>
                                      </p:cBhvr>
                                      <p:rCtr x="0" y="2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0"/>
            <a:ext cx="9144000" cy="920750"/>
          </a:xfrm>
          <a:solidFill>
            <a:schemeClr val="accent1">
              <a:lumMod val="60000"/>
              <a:lumOff val="40000"/>
            </a:schemeClr>
          </a:solidFill>
        </p:spPr>
        <p:txBody>
          <a:bodyPr>
            <a:normAutofit/>
          </a:bodyPr>
          <a:lstStyle/>
          <a:p>
            <a:pPr algn="ctr"/>
            <a:r>
              <a:rPr lang="en-GB" sz="4400" b="1" dirty="0" smtClean="0"/>
              <a:t>Webpage Name</a:t>
            </a:r>
            <a:endParaRPr lang="en-GB" sz="4400" b="1" dirty="0"/>
          </a:p>
        </p:txBody>
      </p:sp>
      <p:sp>
        <p:nvSpPr>
          <p:cNvPr id="4" name="TextBox 3"/>
          <p:cNvSpPr txBox="1"/>
          <p:nvPr/>
        </p:nvSpPr>
        <p:spPr>
          <a:xfrm>
            <a:off x="381000" y="1371599"/>
            <a:ext cx="1430867" cy="646331"/>
          </a:xfrm>
          <a:prstGeom prst="rect">
            <a:avLst/>
          </a:prstGeom>
          <a:noFill/>
        </p:spPr>
        <p:txBody>
          <a:bodyPr wrap="square" rtlCol="0">
            <a:spAutoFit/>
          </a:bodyPr>
          <a:lstStyle/>
          <a:p>
            <a:r>
              <a:rPr lang="en-GB" sz="3600" dirty="0" smtClean="0"/>
              <a:t>http://</a:t>
            </a:r>
            <a:endParaRPr lang="en-GB" sz="3600" dirty="0"/>
          </a:p>
        </p:txBody>
      </p:sp>
      <p:sp>
        <p:nvSpPr>
          <p:cNvPr id="5" name="TextBox 4"/>
          <p:cNvSpPr txBox="1"/>
          <p:nvPr/>
        </p:nvSpPr>
        <p:spPr>
          <a:xfrm>
            <a:off x="1562100" y="1388532"/>
            <a:ext cx="1981200" cy="646331"/>
          </a:xfrm>
          <a:prstGeom prst="rect">
            <a:avLst/>
          </a:prstGeom>
          <a:noFill/>
        </p:spPr>
        <p:txBody>
          <a:bodyPr wrap="square" rtlCol="0">
            <a:spAutoFit/>
          </a:bodyPr>
          <a:lstStyle/>
          <a:p>
            <a:r>
              <a:rPr lang="en-GB" sz="3600" dirty="0" smtClean="0"/>
              <a:t>www.</a:t>
            </a:r>
            <a:endParaRPr lang="en-GB" sz="3600" dirty="0"/>
          </a:p>
        </p:txBody>
      </p:sp>
      <p:sp>
        <p:nvSpPr>
          <p:cNvPr id="6" name="TextBox 5"/>
          <p:cNvSpPr txBox="1"/>
          <p:nvPr/>
        </p:nvSpPr>
        <p:spPr>
          <a:xfrm>
            <a:off x="2700867" y="1371600"/>
            <a:ext cx="1566333" cy="646331"/>
          </a:xfrm>
          <a:prstGeom prst="rect">
            <a:avLst/>
          </a:prstGeom>
          <a:noFill/>
        </p:spPr>
        <p:txBody>
          <a:bodyPr wrap="square" rtlCol="0">
            <a:spAutoFit/>
          </a:bodyPr>
          <a:lstStyle/>
          <a:p>
            <a:r>
              <a:rPr lang="en-GB" sz="3600" dirty="0" err="1" smtClean="0"/>
              <a:t>mysite</a:t>
            </a:r>
            <a:endParaRPr lang="en-GB" sz="3600" dirty="0"/>
          </a:p>
        </p:txBody>
      </p:sp>
      <p:sp>
        <p:nvSpPr>
          <p:cNvPr id="7" name="TextBox 6"/>
          <p:cNvSpPr txBox="1"/>
          <p:nvPr/>
        </p:nvSpPr>
        <p:spPr>
          <a:xfrm>
            <a:off x="4038600" y="1371600"/>
            <a:ext cx="2590800" cy="646331"/>
          </a:xfrm>
          <a:prstGeom prst="rect">
            <a:avLst/>
          </a:prstGeom>
          <a:noFill/>
        </p:spPr>
        <p:txBody>
          <a:bodyPr wrap="square" rtlCol="0">
            <a:spAutoFit/>
          </a:bodyPr>
          <a:lstStyle/>
          <a:p>
            <a:r>
              <a:rPr lang="en-GB" sz="3600" dirty="0" smtClean="0"/>
              <a:t>.com</a:t>
            </a:r>
            <a:endParaRPr lang="en-GB" sz="3600" dirty="0"/>
          </a:p>
        </p:txBody>
      </p:sp>
      <p:sp>
        <p:nvSpPr>
          <p:cNvPr id="8" name="TextBox 7"/>
          <p:cNvSpPr txBox="1"/>
          <p:nvPr/>
        </p:nvSpPr>
        <p:spPr>
          <a:xfrm>
            <a:off x="5105406" y="1388534"/>
            <a:ext cx="1676400" cy="646331"/>
          </a:xfrm>
          <a:prstGeom prst="rect">
            <a:avLst/>
          </a:prstGeom>
          <a:noFill/>
        </p:spPr>
        <p:txBody>
          <a:bodyPr wrap="square" rtlCol="0">
            <a:spAutoFit/>
          </a:bodyPr>
          <a:lstStyle/>
          <a:p>
            <a:r>
              <a:rPr lang="en-GB" sz="3600" dirty="0" smtClean="0"/>
              <a:t>/folder/</a:t>
            </a:r>
            <a:endParaRPr lang="en-GB" sz="3600" dirty="0"/>
          </a:p>
        </p:txBody>
      </p:sp>
      <p:sp>
        <p:nvSpPr>
          <p:cNvPr id="9" name="TextBox 8"/>
          <p:cNvSpPr txBox="1"/>
          <p:nvPr/>
        </p:nvSpPr>
        <p:spPr>
          <a:xfrm>
            <a:off x="6544733" y="1388532"/>
            <a:ext cx="2556945" cy="646331"/>
          </a:xfrm>
          <a:prstGeom prst="rect">
            <a:avLst/>
          </a:prstGeom>
          <a:noFill/>
        </p:spPr>
        <p:txBody>
          <a:bodyPr wrap="square" rtlCol="0">
            <a:spAutoFit/>
          </a:bodyPr>
          <a:lstStyle/>
          <a:p>
            <a:r>
              <a:rPr lang="en-GB" sz="3600" b="1" dirty="0" smtClean="0">
                <a:solidFill>
                  <a:srgbClr val="FF0000"/>
                </a:solidFill>
                <a:effectLst>
                  <a:outerShdw blurRad="38100" dist="38100" dir="2700000" algn="tl">
                    <a:srgbClr val="000000">
                      <a:alpha val="43137"/>
                    </a:srgbClr>
                  </a:outerShdw>
                </a:effectLst>
              </a:rPr>
              <a:t>Index.html</a:t>
            </a:r>
            <a:endParaRPr lang="en-GB" sz="36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626534" y="2463800"/>
            <a:ext cx="7772400" cy="20928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GB" sz="2400" dirty="0" smtClean="0"/>
              <a:t>The name of the page you are looking for is at the end. </a:t>
            </a:r>
          </a:p>
          <a:p>
            <a:pPr marL="342900" indent="-342900">
              <a:spcAft>
                <a:spcPts val="600"/>
              </a:spcAft>
              <a:buFont typeface="Arial" panose="020B0604020202020204" pitchFamily="34" charset="0"/>
              <a:buChar char="•"/>
            </a:pPr>
            <a:r>
              <a:rPr lang="en-GB" sz="2400" dirty="0" smtClean="0"/>
              <a:t>Every website has a default page so if you do not specify a page then you will get the default. </a:t>
            </a:r>
          </a:p>
          <a:p>
            <a:pPr marL="342900" indent="-342900">
              <a:spcAft>
                <a:spcPts val="600"/>
              </a:spcAft>
              <a:buFont typeface="Arial" panose="020B0604020202020204" pitchFamily="34" charset="0"/>
              <a:buChar char="•"/>
            </a:pPr>
            <a:r>
              <a:rPr lang="en-GB" sz="2400" dirty="0" smtClean="0"/>
              <a:t>This is commonly known as the home page.</a:t>
            </a:r>
          </a:p>
        </p:txBody>
      </p:sp>
    </p:spTree>
    <p:extLst>
      <p:ext uri="{BB962C8B-B14F-4D97-AF65-F5344CB8AC3E}">
        <p14:creationId xmlns:p14="http://schemas.microsoft.com/office/powerpoint/2010/main" val="313981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3.33333E-6 -7.40741E-7 L 0.00416 0.53079 " pathEditMode="relative" rAng="0" ptsTypes="AA">
                                      <p:cBhvr>
                                        <p:cTn id="21" dur="2000" fill="hold"/>
                                        <p:tgtEl>
                                          <p:spTgt spid="9"/>
                                        </p:tgtEl>
                                        <p:attrNameLst>
                                          <p:attrName>ppt_x</p:attrName>
                                          <p:attrName>ppt_y</p:attrName>
                                        </p:attrNameLst>
                                      </p:cBhvr>
                                      <p:rCtr x="200" y="26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National (template) Updated">
  <a:themeElements>
    <a:clrScheme name="">
      <a:dk1>
        <a:srgbClr val="000000"/>
      </a:dk1>
      <a:lt1>
        <a:srgbClr val="FFFFFF"/>
      </a:lt1>
      <a:dk2>
        <a:srgbClr val="E41B5B"/>
      </a:dk2>
      <a:lt2>
        <a:srgbClr val="60AEB8"/>
      </a:lt2>
      <a:accent1>
        <a:srgbClr val="15807D"/>
      </a:accent1>
      <a:accent2>
        <a:srgbClr val="8F278F"/>
      </a:accent2>
      <a:accent3>
        <a:srgbClr val="FFFFFF"/>
      </a:accent3>
      <a:accent4>
        <a:srgbClr val="000000"/>
      </a:accent4>
      <a:accent5>
        <a:srgbClr val="AAC0BF"/>
      </a:accent5>
      <a:accent6>
        <a:srgbClr val="812281"/>
      </a:accent6>
      <a:hlink>
        <a:srgbClr val="E41B5B"/>
      </a:hlink>
      <a:folHlink>
        <a:srgbClr val="FFB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6137</TotalTime>
  <Words>10214</Words>
  <Application>Microsoft Office PowerPoint</Application>
  <PresentationFormat>On-screen Show (4:3)</PresentationFormat>
  <Paragraphs>1590</Paragraphs>
  <Slides>150</Slides>
  <Notes>42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150</vt:i4>
      </vt:variant>
    </vt:vector>
  </HeadingPairs>
  <TitlesOfParts>
    <vt:vector size="161" baseType="lpstr">
      <vt:lpstr>Adobe Gothic Std B</vt:lpstr>
      <vt:lpstr>ＭＳ Ｐゴシック</vt:lpstr>
      <vt:lpstr>Arial</vt:lpstr>
      <vt:lpstr>Arial Rounded MT Bold</vt:lpstr>
      <vt:lpstr>Calibri</vt:lpstr>
      <vt:lpstr>Courier New</vt:lpstr>
      <vt:lpstr>Helvetica</vt:lpstr>
      <vt:lpstr>Lucida Sans Unicode</vt:lpstr>
      <vt:lpstr>Times New Roman</vt:lpstr>
      <vt:lpstr>Wingdings</vt:lpstr>
      <vt:lpstr>National (template) Updated</vt:lpstr>
      <vt:lpstr>GCSE Networks and Cyber Security</vt:lpstr>
      <vt:lpstr>Activity</vt:lpstr>
      <vt:lpstr> GCSE Networks and Cyber Security</vt:lpstr>
      <vt:lpstr>Learning Intentions</vt:lpstr>
      <vt:lpstr>Networking - LANs</vt:lpstr>
      <vt:lpstr>Networking - LANs</vt:lpstr>
      <vt:lpstr>Networking - LANs</vt:lpstr>
      <vt:lpstr>Networking - LANs</vt:lpstr>
      <vt:lpstr>Local Area Network (LAN)</vt:lpstr>
      <vt:lpstr>PowerPoint Presentation</vt:lpstr>
      <vt:lpstr>Networking - LANs</vt:lpstr>
      <vt:lpstr>Hardware Needed</vt:lpstr>
      <vt:lpstr>Network Interface Cards (NICs)</vt:lpstr>
      <vt:lpstr>Hardware Needed: Wires and Wireless</vt:lpstr>
      <vt:lpstr>PowerPoint Presentation</vt:lpstr>
      <vt:lpstr>Hub in Practice</vt:lpstr>
      <vt:lpstr>Hub in Practice</vt:lpstr>
      <vt:lpstr>Switch in Practice</vt:lpstr>
      <vt:lpstr>Hub in Practice</vt:lpstr>
      <vt:lpstr>Switch MAC Table</vt:lpstr>
      <vt:lpstr>Switches</vt:lpstr>
      <vt:lpstr>Hardware Needed: Router</vt:lpstr>
      <vt:lpstr>PowerPoint Presentation</vt:lpstr>
      <vt:lpstr>PowerPoint Presentation</vt:lpstr>
      <vt:lpstr>PowerPoint Presentation</vt:lpstr>
      <vt:lpstr>PowerPoint Presentation</vt:lpstr>
      <vt:lpstr>Server</vt:lpstr>
      <vt:lpstr>Activity</vt:lpstr>
      <vt:lpstr>Activity</vt:lpstr>
      <vt:lpstr>Networking - LANs</vt:lpstr>
      <vt:lpstr>Local Area Network (LAN)</vt:lpstr>
      <vt:lpstr>Answers</vt:lpstr>
      <vt:lpstr> GCSE Networks and Cyber Security</vt:lpstr>
      <vt:lpstr>Networking - LANs</vt:lpstr>
      <vt:lpstr>Network Types: Peer-to-Peer</vt:lpstr>
      <vt:lpstr>Peer to Peer</vt:lpstr>
      <vt:lpstr>Network Types: Client-Server</vt:lpstr>
      <vt:lpstr>Web Server Example</vt:lpstr>
      <vt:lpstr>Activity</vt:lpstr>
      <vt:lpstr>Activity</vt:lpstr>
      <vt:lpstr>STARTER</vt:lpstr>
      <vt:lpstr>STARTER</vt:lpstr>
      <vt:lpstr>Answer</vt:lpstr>
      <vt:lpstr>Networking - LANs</vt:lpstr>
      <vt:lpstr>Network Topology</vt:lpstr>
      <vt:lpstr>Bus Topology</vt:lpstr>
      <vt:lpstr>Bus Network</vt:lpstr>
      <vt:lpstr>Collision in BUS</vt:lpstr>
      <vt:lpstr>Bus Network – Easily Broken</vt:lpstr>
      <vt:lpstr>Ring Topology</vt:lpstr>
      <vt:lpstr>Token Past Around</vt:lpstr>
      <vt:lpstr>Problem with Ring Networks</vt:lpstr>
      <vt:lpstr>Star Topology</vt:lpstr>
      <vt:lpstr>Mesh Topology</vt:lpstr>
      <vt:lpstr>Topology</vt:lpstr>
      <vt:lpstr>More Topology</vt:lpstr>
      <vt:lpstr>Factors Affecting Performance of Network</vt:lpstr>
      <vt:lpstr>Starter – Exam Style Question</vt:lpstr>
      <vt:lpstr> GCSE Networks and Cyber Security</vt:lpstr>
      <vt:lpstr>In pairs, discuss:</vt:lpstr>
      <vt:lpstr>PowerPoint Presentation</vt:lpstr>
      <vt:lpstr>PowerPoint Presentation</vt:lpstr>
      <vt:lpstr>Wide Area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Example IP Address</vt:lpstr>
      <vt:lpstr>Activity 1 - IP Addresses</vt:lpstr>
      <vt:lpstr>IP Address</vt:lpstr>
      <vt:lpstr>IP Address Four Octets</vt:lpstr>
      <vt:lpstr>IP Classes</vt:lpstr>
      <vt:lpstr>STARTER</vt:lpstr>
      <vt:lpstr>Packet Switching</vt:lpstr>
      <vt:lpstr>Packet Switching</vt:lpstr>
      <vt:lpstr>How Packet Switching Works</vt:lpstr>
      <vt:lpstr>How Packet Switching Works</vt:lpstr>
      <vt:lpstr>How Packet Switching Works</vt:lpstr>
      <vt:lpstr>How Packet Switching Works</vt:lpstr>
      <vt:lpstr>How Packet Switching Works</vt:lpstr>
      <vt:lpstr>Packet Switching</vt:lpstr>
      <vt:lpstr>An Example Packet</vt:lpstr>
      <vt:lpstr>PowerPoint Presentation</vt:lpstr>
      <vt:lpstr>PowerPoint Presentation</vt:lpstr>
      <vt:lpstr>PowerPoint Presentation</vt:lpstr>
      <vt:lpstr>MAC Address</vt:lpstr>
      <vt:lpstr>MAC Address</vt:lpstr>
      <vt:lpstr>Activity</vt:lpstr>
      <vt:lpstr>PowerPoint Presentation</vt:lpstr>
      <vt:lpstr>PowerPoint Presentation</vt:lpstr>
      <vt:lpstr>URL</vt:lpstr>
      <vt:lpstr>Protocol</vt:lpstr>
      <vt:lpstr>DNS</vt:lpstr>
      <vt:lpstr>Folder</vt:lpstr>
      <vt:lpstr>Webpage Name</vt:lpstr>
      <vt:lpstr>Domains</vt:lpstr>
      <vt:lpstr>Sub Domains</vt:lpstr>
      <vt:lpstr>PowerPoint Presentation</vt:lpstr>
      <vt:lpstr>PowerPoint Presentation</vt:lpstr>
      <vt:lpstr>How DNS works</vt:lpstr>
      <vt:lpstr>PowerPoint Presentation</vt:lpstr>
      <vt:lpstr>PowerPoint Presentation</vt:lpstr>
      <vt:lpstr>Activity</vt:lpstr>
      <vt:lpstr>PowerPoint Presentation</vt:lpstr>
      <vt:lpstr>PowerPoint Presentation</vt:lpstr>
      <vt:lpstr>Virtual Network</vt:lpstr>
      <vt:lpstr>PowerPoint Presentation</vt:lpstr>
      <vt:lpstr>Virtual Private Network (VPN)</vt:lpstr>
      <vt:lpstr>Virtual Private Network (VPN)</vt:lpstr>
      <vt:lpstr>PowerPoint Presentation</vt:lpstr>
      <vt:lpstr>Virtual Networks (VLANs)</vt:lpstr>
      <vt:lpstr>VLAN Example</vt:lpstr>
      <vt:lpstr>VLAN Problem</vt:lpstr>
      <vt:lpstr>Protocols</vt:lpstr>
      <vt:lpstr>Protocols Explain</vt:lpstr>
      <vt:lpstr>Protocols Explain</vt:lpstr>
      <vt:lpstr>Using the Same Protocol</vt:lpstr>
      <vt:lpstr>Using the Same Protocol</vt:lpstr>
      <vt:lpstr>Using the Same Protocol</vt:lpstr>
      <vt:lpstr>Key Protocols You Need to Know</vt:lpstr>
      <vt:lpstr>Do you know your Protocols?</vt:lpstr>
      <vt:lpstr>TCP/IT Most Important Protocols?</vt:lpstr>
      <vt:lpstr> Protocol! </vt:lpstr>
      <vt:lpstr>Activity 2</vt:lpstr>
      <vt:lpstr>Explanation Videos</vt:lpstr>
      <vt:lpstr>Layers</vt:lpstr>
      <vt:lpstr>What is  a Layer</vt:lpstr>
      <vt:lpstr>The Layers of a Network</vt:lpstr>
      <vt:lpstr>The Layers of a Network</vt:lpstr>
      <vt:lpstr>Advantages of Using Layers</vt:lpstr>
      <vt:lpstr>Plenary</vt:lpstr>
      <vt:lpstr>IP Address</vt:lpstr>
      <vt:lpstr>Routers</vt:lpstr>
      <vt:lpstr>Devices and Layers</vt:lpstr>
      <vt:lpstr>Routers</vt:lpstr>
      <vt:lpstr>Where Does a Broadcast Go?</vt:lpstr>
      <vt:lpstr>Methods of Routing</vt:lpstr>
      <vt:lpstr>RIP – Hop Count</vt:lpstr>
      <vt:lpstr>RIP in Practice 1</vt:lpstr>
      <vt:lpstr>RIP in Practice 2</vt:lpstr>
      <vt:lpstr>Packet Switching</vt:lpstr>
      <vt:lpstr>Circuit Switching</vt:lpstr>
      <vt:lpstr>Client-Server v. Peer-Peer Networks</vt:lpstr>
      <vt:lpstr>Types of Networks</vt:lpstr>
      <vt:lpstr>Types of Networks Practice</vt:lpstr>
      <vt:lpstr>Reflection on Your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Networks and Cyber Security</dc:title>
  <dc:creator>Ahmad Jalloh</dc:creator>
  <cp:lastModifiedBy>Ahmad Jalloh</cp:lastModifiedBy>
  <cp:revision>174</cp:revision>
  <dcterms:modified xsi:type="dcterms:W3CDTF">2019-10-10T19:34:55Z</dcterms:modified>
</cp:coreProperties>
</file>